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</p:sldIdLst>
  <p:sldSz cx="16256000" cy="9144000"/>
  <p:notesSz cx="16256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469779-836D-7680-E23A-F7FE1CC9FBBD}" name="Charlotte Støckel" initials="CS" userId="S::chs@ski.dk::65482bd8-104b-4d9b-91ef-1b892382cb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07E2B5-9AFF-FE10-A498-0A822CB6DD17}" v="5" dt="2024-08-07T09:02:15.90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92" d="100"/>
          <a:sy n="92" d="100"/>
        </p:scale>
        <p:origin x="466" y="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19200" y="2834640"/>
            <a:ext cx="138176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da-DK"/>
              <a:t>Klik for at redigere undertiteltypografien i masteren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da-DK"/>
              <a:t>Klik for at redigere titeltypografien i masteren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39800" y="815454"/>
            <a:ext cx="143764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2800" y="2103120"/>
            <a:ext cx="146304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04230" y="8740287"/>
            <a:ext cx="433387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24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645"/>
              </a:lnSpc>
            </a:pPr>
            <a:r>
              <a:rPr spc="-5" dirty="0"/>
              <a:t>xx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320" y="8503920"/>
            <a:ext cx="37388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8000" y="508000"/>
            <a:ext cx="15240000" cy="8115300"/>
            <a:chOff x="508000" y="508000"/>
            <a:chExt cx="15240000" cy="8115300"/>
          </a:xfrm>
        </p:grpSpPr>
        <p:sp>
          <p:nvSpPr>
            <p:cNvPr id="3" name="object 3"/>
            <p:cNvSpPr/>
            <p:nvPr/>
          </p:nvSpPr>
          <p:spPr>
            <a:xfrm>
              <a:off x="508000" y="1447800"/>
              <a:ext cx="15240000" cy="7175500"/>
            </a:xfrm>
            <a:custGeom>
              <a:avLst/>
              <a:gdLst/>
              <a:ahLst/>
              <a:cxnLst/>
              <a:rect l="l" t="t" r="r" b="b"/>
              <a:pathLst>
                <a:path w="15240000" h="7175500">
                  <a:moveTo>
                    <a:pt x="15240000" y="0"/>
                  </a:moveTo>
                  <a:lnTo>
                    <a:pt x="0" y="0"/>
                  </a:lnTo>
                  <a:lnTo>
                    <a:pt x="0" y="350748"/>
                  </a:lnTo>
                  <a:lnTo>
                    <a:pt x="0" y="7175500"/>
                  </a:lnTo>
                  <a:lnTo>
                    <a:pt x="15240000" y="7175500"/>
                  </a:lnTo>
                  <a:lnTo>
                    <a:pt x="15240000" y="350748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EFF4F1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8946501" y="3555702"/>
              <a:ext cx="535305" cy="0"/>
            </a:xfrm>
            <a:custGeom>
              <a:avLst/>
              <a:gdLst/>
              <a:ahLst/>
              <a:cxnLst/>
              <a:rect l="l" t="t" r="r" b="b"/>
              <a:pathLst>
                <a:path w="535304">
                  <a:moveTo>
                    <a:pt x="0" y="0"/>
                  </a:moveTo>
                  <a:lnTo>
                    <a:pt x="535012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393580" y="3478182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05451" y="4697083"/>
              <a:ext cx="0" cy="456565"/>
            </a:xfrm>
            <a:custGeom>
              <a:avLst/>
              <a:gdLst/>
              <a:ahLst/>
              <a:cxnLst/>
              <a:rect l="l" t="t" r="r" b="b"/>
              <a:pathLst>
                <a:path h="456564">
                  <a:moveTo>
                    <a:pt x="0" y="455993"/>
                  </a:moveTo>
                  <a:lnTo>
                    <a:pt x="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127930" y="4572000"/>
              <a:ext cx="155575" cy="213360"/>
            </a:xfrm>
            <a:custGeom>
              <a:avLst/>
              <a:gdLst/>
              <a:ahLst/>
              <a:cxnLst/>
              <a:rect l="l" t="t" r="r" b="b"/>
              <a:pathLst>
                <a:path w="155575" h="213360">
                  <a:moveTo>
                    <a:pt x="77520" y="0"/>
                  </a:moveTo>
                  <a:lnTo>
                    <a:pt x="0" y="213017"/>
                  </a:lnTo>
                  <a:lnTo>
                    <a:pt x="155041" y="213017"/>
                  </a:lnTo>
                  <a:lnTo>
                    <a:pt x="7752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8000" y="508000"/>
              <a:ext cx="12103100" cy="1270000"/>
            </a:xfrm>
            <a:custGeom>
              <a:avLst/>
              <a:gdLst/>
              <a:ahLst/>
              <a:cxnLst/>
              <a:rect l="l" t="t" r="r" b="b"/>
              <a:pathLst>
                <a:path w="12103100" h="1270000">
                  <a:moveTo>
                    <a:pt x="12103100" y="0"/>
                  </a:moveTo>
                  <a:lnTo>
                    <a:pt x="0" y="0"/>
                  </a:lnTo>
                  <a:lnTo>
                    <a:pt x="0" y="1270000"/>
                  </a:lnTo>
                  <a:lnTo>
                    <a:pt x="12103100" y="1270000"/>
                  </a:lnTo>
                  <a:lnTo>
                    <a:pt x="12103100" y="0"/>
                  </a:lnTo>
                  <a:close/>
                </a:path>
              </a:pathLst>
            </a:custGeom>
            <a:solidFill>
              <a:srgbClr val="6E71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4648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Bestilling</a:t>
            </a:r>
            <a:r>
              <a:rPr spc="-50" dirty="0"/>
              <a:t> </a:t>
            </a:r>
            <a:r>
              <a:rPr dirty="0"/>
              <a:t>og</a:t>
            </a:r>
            <a:r>
              <a:rPr spc="-45" dirty="0"/>
              <a:t> </a:t>
            </a:r>
            <a:r>
              <a:rPr dirty="0"/>
              <a:t>levering</a:t>
            </a:r>
          </a:p>
        </p:txBody>
      </p:sp>
      <p:sp>
        <p:nvSpPr>
          <p:cNvPr id="13" name="object 13"/>
          <p:cNvSpPr/>
          <p:nvPr/>
        </p:nvSpPr>
        <p:spPr>
          <a:xfrm>
            <a:off x="9800643" y="2985001"/>
            <a:ext cx="1467485" cy="1109980"/>
          </a:xfrm>
          <a:custGeom>
            <a:avLst/>
            <a:gdLst/>
            <a:ahLst/>
            <a:cxnLst/>
            <a:rect l="l" t="t" r="r" b="b"/>
            <a:pathLst>
              <a:path w="1467484" h="1109979">
                <a:moveTo>
                  <a:pt x="721969" y="0"/>
                </a:moveTo>
                <a:lnTo>
                  <a:pt x="0" y="559600"/>
                </a:lnTo>
                <a:lnTo>
                  <a:pt x="733615" y="1109941"/>
                </a:lnTo>
                <a:lnTo>
                  <a:pt x="1467218" y="559600"/>
                </a:lnTo>
                <a:lnTo>
                  <a:pt x="721969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240199" y="3539591"/>
            <a:ext cx="854710" cy="0"/>
          </a:xfrm>
          <a:custGeom>
            <a:avLst/>
            <a:gdLst/>
            <a:ahLst/>
            <a:cxnLst/>
            <a:rect l="l" t="t" r="r" b="b"/>
            <a:pathLst>
              <a:path w="854710">
                <a:moveTo>
                  <a:pt x="0" y="0"/>
                </a:moveTo>
                <a:lnTo>
                  <a:pt x="854417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06682" y="3462070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1433802" y="3552316"/>
            <a:ext cx="659130" cy="0"/>
          </a:xfrm>
          <a:custGeom>
            <a:avLst/>
            <a:gdLst/>
            <a:ahLst/>
            <a:cxnLst/>
            <a:rect l="l" t="t" r="r" b="b"/>
            <a:pathLst>
              <a:path w="659129">
                <a:moveTo>
                  <a:pt x="0" y="0"/>
                </a:moveTo>
                <a:lnTo>
                  <a:pt x="65852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004383" y="3474796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824577" y="4429497"/>
            <a:ext cx="697230" cy="1965325"/>
          </a:xfrm>
          <a:custGeom>
            <a:avLst/>
            <a:gdLst/>
            <a:ahLst/>
            <a:cxnLst/>
            <a:rect l="l" t="t" r="r" b="b"/>
            <a:pathLst>
              <a:path w="697229" h="1965325">
                <a:moveTo>
                  <a:pt x="696976" y="0"/>
                </a:moveTo>
                <a:lnTo>
                  <a:pt x="696976" y="1965286"/>
                </a:lnTo>
                <a:lnTo>
                  <a:pt x="0" y="196528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99499" y="6317264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213017" y="0"/>
                </a:moveTo>
                <a:lnTo>
                  <a:pt x="0" y="77520"/>
                </a:lnTo>
                <a:lnTo>
                  <a:pt x="213017" y="155041"/>
                </a:lnTo>
                <a:lnTo>
                  <a:pt x="21301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1579300" y="3455365"/>
            <a:ext cx="304165" cy="17462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6350" rIns="0" bIns="0" rtlCol="0">
            <a:spAutoFit/>
          </a:bodyPr>
          <a:lstStyle/>
          <a:p>
            <a:pPr marL="27940">
              <a:lnSpc>
                <a:spcPct val="100000"/>
              </a:lnSpc>
              <a:spcBef>
                <a:spcPts val="5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NEJ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512633" y="4240068"/>
            <a:ext cx="3846642" cy="2077196"/>
          </a:xfrm>
          <a:custGeom>
            <a:avLst/>
            <a:gdLst/>
            <a:ahLst/>
            <a:cxnLst/>
            <a:rect l="l" t="t" r="r" b="b"/>
            <a:pathLst>
              <a:path w="3635375" h="2005329">
                <a:moveTo>
                  <a:pt x="3635006" y="0"/>
                </a:moveTo>
                <a:lnTo>
                  <a:pt x="0" y="0"/>
                </a:lnTo>
                <a:lnTo>
                  <a:pt x="0" y="162547"/>
                </a:lnTo>
                <a:lnTo>
                  <a:pt x="0" y="2004707"/>
                </a:lnTo>
                <a:lnTo>
                  <a:pt x="3635006" y="2004707"/>
                </a:lnTo>
                <a:lnTo>
                  <a:pt x="3635006" y="162547"/>
                </a:lnTo>
                <a:lnTo>
                  <a:pt x="3635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12632" y="4211960"/>
            <a:ext cx="3846643" cy="2123439"/>
          </a:xfrm>
          <a:custGeom>
            <a:avLst/>
            <a:gdLst/>
            <a:ahLst/>
            <a:cxnLst/>
            <a:rect l="l" t="t" r="r" b="b"/>
            <a:pathLst>
              <a:path w="3635375" h="2005329">
                <a:moveTo>
                  <a:pt x="0" y="2004707"/>
                </a:moveTo>
                <a:lnTo>
                  <a:pt x="3635006" y="2004707"/>
                </a:lnTo>
                <a:lnTo>
                  <a:pt x="3635006" y="0"/>
                </a:lnTo>
                <a:lnTo>
                  <a:pt x="0" y="0"/>
                </a:lnTo>
                <a:lnTo>
                  <a:pt x="0" y="2004707"/>
                </a:lnTo>
                <a:close/>
              </a:path>
            </a:pathLst>
          </a:custGeom>
          <a:ln w="38100">
            <a:solidFill>
              <a:srgbClr val="C146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3E36DE81-BFA4-40AC-BC98-3E8CE18E9BEB}"/>
              </a:ext>
            </a:extLst>
          </p:cNvPr>
          <p:cNvGrpSpPr/>
          <p:nvPr/>
        </p:nvGrpSpPr>
        <p:grpSpPr>
          <a:xfrm>
            <a:off x="4331874" y="3923928"/>
            <a:ext cx="609600" cy="609600"/>
            <a:chOff x="4331874" y="4222203"/>
            <a:chExt cx="609600" cy="609600"/>
          </a:xfrm>
        </p:grpSpPr>
        <p:sp>
          <p:nvSpPr>
            <p:cNvPr id="24" name="object 24"/>
            <p:cNvSpPr/>
            <p:nvPr/>
          </p:nvSpPr>
          <p:spPr>
            <a:xfrm>
              <a:off x="4331874" y="422220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25"/>
            <p:cNvSpPr/>
            <p:nvPr/>
          </p:nvSpPr>
          <p:spPr>
            <a:xfrm>
              <a:off x="4497001" y="4387296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630324" y="458412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/>
          <p:nvPr/>
        </p:nvSpPr>
        <p:spPr>
          <a:xfrm>
            <a:off x="10376153" y="5374881"/>
            <a:ext cx="304165" cy="174625"/>
          </a:xfrm>
          <a:custGeom>
            <a:avLst/>
            <a:gdLst/>
            <a:ahLst/>
            <a:cxnLst/>
            <a:rect l="l" t="t" r="r" b="b"/>
            <a:pathLst>
              <a:path w="304165" h="174625">
                <a:moveTo>
                  <a:pt x="303885" y="0"/>
                </a:moveTo>
                <a:lnTo>
                  <a:pt x="0" y="0"/>
                </a:lnTo>
                <a:lnTo>
                  <a:pt x="0" y="174459"/>
                </a:lnTo>
                <a:lnTo>
                  <a:pt x="303885" y="174459"/>
                </a:lnTo>
                <a:lnTo>
                  <a:pt x="30388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0376154" y="5374881"/>
            <a:ext cx="304165" cy="17462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5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JA</a:t>
            </a:r>
            <a:endParaRPr sz="10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763582" y="7854006"/>
            <a:ext cx="314325" cy="170815"/>
          </a:xfrm>
          <a:custGeom>
            <a:avLst/>
            <a:gdLst/>
            <a:ahLst/>
            <a:cxnLst/>
            <a:rect l="l" t="t" r="r" b="b"/>
            <a:pathLst>
              <a:path w="314325" h="170815">
                <a:moveTo>
                  <a:pt x="157708" y="0"/>
                </a:moveTo>
                <a:lnTo>
                  <a:pt x="108151" y="8183"/>
                </a:lnTo>
                <a:lnTo>
                  <a:pt x="69263" y="29821"/>
                </a:lnTo>
                <a:lnTo>
                  <a:pt x="40062" y="60542"/>
                </a:lnTo>
                <a:lnTo>
                  <a:pt x="19564" y="95976"/>
                </a:lnTo>
                <a:lnTo>
                  <a:pt x="749" y="163499"/>
                </a:lnTo>
                <a:lnTo>
                  <a:pt x="0" y="170510"/>
                </a:lnTo>
                <a:lnTo>
                  <a:pt x="231178" y="170510"/>
                </a:lnTo>
                <a:lnTo>
                  <a:pt x="231178" y="157810"/>
                </a:lnTo>
                <a:lnTo>
                  <a:pt x="14274" y="157810"/>
                </a:lnTo>
                <a:lnTo>
                  <a:pt x="22947" y="122002"/>
                </a:lnTo>
                <a:lnTo>
                  <a:pt x="40268" y="83425"/>
                </a:lnTo>
                <a:lnTo>
                  <a:pt x="67597" y="48241"/>
                </a:lnTo>
                <a:lnTo>
                  <a:pt x="106291" y="22612"/>
                </a:lnTo>
                <a:lnTo>
                  <a:pt x="157708" y="12699"/>
                </a:lnTo>
                <a:lnTo>
                  <a:pt x="194266" y="17787"/>
                </a:lnTo>
                <a:lnTo>
                  <a:pt x="232275" y="34024"/>
                </a:lnTo>
                <a:lnTo>
                  <a:pt x="266378" y="62875"/>
                </a:lnTo>
                <a:lnTo>
                  <a:pt x="291217" y="105804"/>
                </a:lnTo>
                <a:lnTo>
                  <a:pt x="301434" y="164274"/>
                </a:lnTo>
                <a:lnTo>
                  <a:pt x="301536" y="170624"/>
                </a:lnTo>
                <a:lnTo>
                  <a:pt x="314236" y="170408"/>
                </a:lnTo>
                <a:lnTo>
                  <a:pt x="309951" y="129879"/>
                </a:lnTo>
                <a:lnTo>
                  <a:pt x="297983" y="93330"/>
                </a:lnTo>
                <a:lnTo>
                  <a:pt x="277502" y="58240"/>
                </a:lnTo>
                <a:lnTo>
                  <a:pt x="247782" y="28436"/>
                </a:lnTo>
                <a:lnTo>
                  <a:pt x="208093" y="7747"/>
                </a:lnTo>
                <a:lnTo>
                  <a:pt x="157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83184" y="2843808"/>
            <a:ext cx="3086577" cy="1645999"/>
          </a:xfrm>
          <a:custGeom>
            <a:avLst/>
            <a:gdLst/>
            <a:ahLst/>
            <a:cxnLst/>
            <a:rect l="l" t="t" r="r" b="b"/>
            <a:pathLst>
              <a:path w="3175000" h="1713229">
                <a:moveTo>
                  <a:pt x="3175000" y="0"/>
                </a:moveTo>
                <a:lnTo>
                  <a:pt x="0" y="0"/>
                </a:lnTo>
                <a:lnTo>
                  <a:pt x="0" y="1712899"/>
                </a:lnTo>
                <a:lnTo>
                  <a:pt x="3175000" y="1712899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41"/>
          <p:cNvSpPr/>
          <p:nvPr/>
        </p:nvSpPr>
        <p:spPr>
          <a:xfrm>
            <a:off x="778174" y="2843807"/>
            <a:ext cx="3086577" cy="1650117"/>
          </a:xfrm>
          <a:custGeom>
            <a:avLst/>
            <a:gdLst/>
            <a:ahLst/>
            <a:cxnLst/>
            <a:rect l="l" t="t" r="r" b="b"/>
            <a:pathLst>
              <a:path w="3175000" h="1713229">
                <a:moveTo>
                  <a:pt x="0" y="1712899"/>
                </a:moveTo>
                <a:lnTo>
                  <a:pt x="3175000" y="1712899"/>
                </a:lnTo>
                <a:lnTo>
                  <a:pt x="3175000" y="0"/>
                </a:lnTo>
                <a:lnTo>
                  <a:pt x="0" y="0"/>
                </a:lnTo>
                <a:lnTo>
                  <a:pt x="0" y="1712899"/>
                </a:lnTo>
                <a:close/>
              </a:path>
            </a:pathLst>
          </a:custGeom>
          <a:ln w="38100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2F7883BE-3128-4DFB-BEC7-2DAC1B0C24E4}"/>
              </a:ext>
            </a:extLst>
          </p:cNvPr>
          <p:cNvGrpSpPr/>
          <p:nvPr/>
        </p:nvGrpSpPr>
        <p:grpSpPr>
          <a:xfrm>
            <a:off x="916266" y="2495459"/>
            <a:ext cx="609600" cy="609600"/>
            <a:chOff x="917575" y="2683197"/>
            <a:chExt cx="609600" cy="609600"/>
          </a:xfrm>
        </p:grpSpPr>
        <p:sp>
          <p:nvSpPr>
            <p:cNvPr id="42" name="object 42"/>
            <p:cNvSpPr/>
            <p:nvPr/>
          </p:nvSpPr>
          <p:spPr>
            <a:xfrm>
              <a:off x="917575" y="2683197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031875" y="2798879"/>
              <a:ext cx="381000" cy="378460"/>
            </a:xfrm>
            <a:custGeom>
              <a:avLst/>
              <a:gdLst/>
              <a:ahLst/>
              <a:cxnLst/>
              <a:rect l="l" t="t" r="r" b="b"/>
              <a:pathLst>
                <a:path w="381000" h="378460">
                  <a:moveTo>
                    <a:pt x="34848" y="206971"/>
                  </a:moveTo>
                  <a:lnTo>
                    <a:pt x="21907" y="206971"/>
                  </a:lnTo>
                  <a:lnTo>
                    <a:pt x="49364" y="347472"/>
                  </a:lnTo>
                  <a:lnTo>
                    <a:pt x="54124" y="359802"/>
                  </a:lnTo>
                  <a:lnTo>
                    <a:pt x="62555" y="369544"/>
                  </a:lnTo>
                  <a:lnTo>
                    <a:pt x="73741" y="375943"/>
                  </a:lnTo>
                  <a:lnTo>
                    <a:pt x="86766" y="378244"/>
                  </a:lnTo>
                  <a:lnTo>
                    <a:pt x="294246" y="378244"/>
                  </a:lnTo>
                  <a:lnTo>
                    <a:pt x="307271" y="375943"/>
                  </a:lnTo>
                  <a:lnTo>
                    <a:pt x="318455" y="369543"/>
                  </a:lnTo>
                  <a:lnTo>
                    <a:pt x="321913" y="365544"/>
                  </a:lnTo>
                  <a:lnTo>
                    <a:pt x="86766" y="365544"/>
                  </a:lnTo>
                  <a:lnTo>
                    <a:pt x="78081" y="364010"/>
                  </a:lnTo>
                  <a:lnTo>
                    <a:pt x="70624" y="359746"/>
                  </a:lnTo>
                  <a:lnTo>
                    <a:pt x="65006" y="353253"/>
                  </a:lnTo>
                  <a:lnTo>
                    <a:pt x="61836" y="345033"/>
                  </a:lnTo>
                  <a:lnTo>
                    <a:pt x="34848" y="206971"/>
                  </a:lnTo>
                  <a:close/>
                </a:path>
                <a:path w="381000" h="378460">
                  <a:moveTo>
                    <a:pt x="359092" y="206971"/>
                  </a:moveTo>
                  <a:lnTo>
                    <a:pt x="346163" y="206971"/>
                  </a:lnTo>
                  <a:lnTo>
                    <a:pt x="319163" y="345033"/>
                  </a:lnTo>
                  <a:lnTo>
                    <a:pt x="316000" y="353253"/>
                  </a:lnTo>
                  <a:lnTo>
                    <a:pt x="310386" y="359746"/>
                  </a:lnTo>
                  <a:lnTo>
                    <a:pt x="302931" y="364010"/>
                  </a:lnTo>
                  <a:lnTo>
                    <a:pt x="294246" y="365544"/>
                  </a:lnTo>
                  <a:lnTo>
                    <a:pt x="321913" y="365544"/>
                  </a:lnTo>
                  <a:lnTo>
                    <a:pt x="326877" y="359802"/>
                  </a:lnTo>
                  <a:lnTo>
                    <a:pt x="331635" y="347459"/>
                  </a:lnTo>
                  <a:lnTo>
                    <a:pt x="359092" y="206971"/>
                  </a:lnTo>
                  <a:close/>
                </a:path>
                <a:path w="381000" h="378460">
                  <a:moveTo>
                    <a:pt x="155575" y="140004"/>
                  </a:moveTo>
                  <a:lnTo>
                    <a:pt x="0" y="140004"/>
                  </a:lnTo>
                  <a:lnTo>
                    <a:pt x="0" y="206971"/>
                  </a:lnTo>
                  <a:lnTo>
                    <a:pt x="381000" y="206971"/>
                  </a:lnTo>
                  <a:lnTo>
                    <a:pt x="381000" y="194271"/>
                  </a:lnTo>
                  <a:lnTo>
                    <a:pt x="12700" y="194271"/>
                  </a:lnTo>
                  <a:lnTo>
                    <a:pt x="12700" y="152704"/>
                  </a:lnTo>
                  <a:lnTo>
                    <a:pt x="164515" y="152704"/>
                  </a:lnTo>
                  <a:lnTo>
                    <a:pt x="155575" y="140004"/>
                  </a:lnTo>
                  <a:close/>
                </a:path>
                <a:path w="381000" h="378460">
                  <a:moveTo>
                    <a:pt x="112560" y="0"/>
                  </a:moveTo>
                  <a:lnTo>
                    <a:pt x="102107" y="7213"/>
                  </a:lnTo>
                  <a:lnTo>
                    <a:pt x="202615" y="152704"/>
                  </a:lnTo>
                  <a:lnTo>
                    <a:pt x="368300" y="152704"/>
                  </a:lnTo>
                  <a:lnTo>
                    <a:pt x="368300" y="194271"/>
                  </a:lnTo>
                  <a:lnTo>
                    <a:pt x="381000" y="194271"/>
                  </a:lnTo>
                  <a:lnTo>
                    <a:pt x="381000" y="140004"/>
                  </a:lnTo>
                  <a:lnTo>
                    <a:pt x="209270" y="140004"/>
                  </a:lnTo>
                  <a:lnTo>
                    <a:pt x="112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9924" y="3032452"/>
              <a:ext cx="74463" cy="10596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212850" y="3032455"/>
              <a:ext cx="12700" cy="106045"/>
            </a:xfrm>
            <a:custGeom>
              <a:avLst/>
              <a:gdLst/>
              <a:ahLst/>
              <a:cxnLst/>
              <a:rect l="l" t="t" r="r" b="b"/>
              <a:pathLst>
                <a:path w="12700" h="106044">
                  <a:moveTo>
                    <a:pt x="12700" y="0"/>
                  </a:moveTo>
                  <a:lnTo>
                    <a:pt x="0" y="0"/>
                  </a:lnTo>
                  <a:lnTo>
                    <a:pt x="0" y="105968"/>
                  </a:lnTo>
                  <a:lnTo>
                    <a:pt x="12700" y="105968"/>
                  </a:lnTo>
                  <a:lnTo>
                    <a:pt x="127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54010" y="3032455"/>
              <a:ext cx="74467" cy="105968"/>
            </a:xfrm>
            <a:prstGeom prst="rect">
              <a:avLst/>
            </a:prstGeom>
          </p:spPr>
        </p:pic>
      </p:grpSp>
      <p:sp>
        <p:nvSpPr>
          <p:cNvPr id="47" name="object 47"/>
          <p:cNvSpPr/>
          <p:nvPr/>
        </p:nvSpPr>
        <p:spPr>
          <a:xfrm>
            <a:off x="6315316" y="5387136"/>
            <a:ext cx="3175000" cy="2123440"/>
          </a:xfrm>
          <a:custGeom>
            <a:avLst/>
            <a:gdLst/>
            <a:ahLst/>
            <a:cxnLst/>
            <a:rect l="l" t="t" r="r" b="b"/>
            <a:pathLst>
              <a:path w="3175000" h="2123440">
                <a:moveTo>
                  <a:pt x="3175000" y="0"/>
                </a:moveTo>
                <a:lnTo>
                  <a:pt x="0" y="0"/>
                </a:lnTo>
                <a:lnTo>
                  <a:pt x="0" y="2123071"/>
                </a:lnTo>
                <a:lnTo>
                  <a:pt x="3175000" y="2123071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6315316" y="5387136"/>
            <a:ext cx="3175000" cy="1897955"/>
          </a:xfrm>
          <a:prstGeom prst="rect">
            <a:avLst/>
          </a:prstGeom>
          <a:ln w="38100">
            <a:solidFill>
              <a:srgbClr val="802E48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257175" marR="303530">
              <a:lnSpc>
                <a:spcPts val="1600"/>
              </a:lnSpc>
            </a:pPr>
            <a:r>
              <a:rPr sz="1400" b="1" spc="-5" dirty="0">
                <a:latin typeface="Arial"/>
                <a:cs typeface="Arial"/>
              </a:rPr>
              <a:t>Afbestilling eller ændring af en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bestilling</a:t>
            </a:r>
            <a:endParaRPr sz="1400" dirty="0">
              <a:latin typeface="Arial"/>
              <a:cs typeface="Arial"/>
            </a:endParaRPr>
          </a:p>
          <a:p>
            <a:pPr marL="257175" marR="203200">
              <a:lnSpc>
                <a:spcPts val="1600"/>
              </a:lnSpc>
            </a:pPr>
            <a:r>
              <a:rPr lang="da-DK" sz="140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kan afbestille eller ændre din ordre uden omkostninger for dig, frem til og med du modtager en ordrebekræftelse.</a:t>
            </a:r>
          </a:p>
          <a:p>
            <a:pPr marL="257175" marR="203200">
              <a:lnSpc>
                <a:spcPts val="1600"/>
              </a:lnSpc>
            </a:pPr>
            <a:endParaRPr lang="da-DK" sz="1400" spc="-5" dirty="0">
              <a:latin typeface="Arial"/>
              <a:cs typeface="Arial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4959474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</a:t>
            </a:r>
            <a:r>
              <a:rPr lang="da-DK" dirty="0"/>
              <a:t>  V2</a:t>
            </a:r>
            <a:endParaRPr dirty="0"/>
          </a:p>
        </p:txBody>
      </p:sp>
      <p:sp>
        <p:nvSpPr>
          <p:cNvPr id="61" name="object 61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01</a:t>
            </a:r>
            <a:endParaRPr spc="-5" dirty="0"/>
          </a:p>
        </p:txBody>
      </p:sp>
      <p:sp>
        <p:nvSpPr>
          <p:cNvPr id="49" name="object 49"/>
          <p:cNvSpPr txBox="1"/>
          <p:nvPr/>
        </p:nvSpPr>
        <p:spPr>
          <a:xfrm>
            <a:off x="9987020" y="3317904"/>
            <a:ext cx="1085850" cy="38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0640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ÆNDRE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BESTILLINGE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863303" y="4747048"/>
            <a:ext cx="3356739" cy="1541448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71450" indent="-171450" defTabSz="457189" fontAlgn="base"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defRPr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De produkter, der bestilles</a:t>
            </a:r>
          </a:p>
          <a:p>
            <a:pPr marL="171450" indent="-171450" defTabSz="457189" fontAlgn="base"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defRPr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Leveringssted (adresse)</a:t>
            </a:r>
          </a:p>
          <a:p>
            <a:pPr marL="171450" indent="-171450" defTabSz="457189" fontAlgn="base"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defRPr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Organisationens navn og EAN/ CVR-nummer</a:t>
            </a:r>
          </a:p>
          <a:p>
            <a:pPr marL="171450" indent="-171450" defTabSz="457189" fontAlgn="base"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defRPr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Dit navn</a:t>
            </a:r>
          </a:p>
          <a:p>
            <a:pPr marL="171450" indent="-171450" defTabSz="457189" fontAlgn="base"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defRPr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Evt. gebyrer, som du selv skal påføre</a:t>
            </a:r>
          </a:p>
          <a:p>
            <a:pPr marL="171450" indent="-171450" defTabSz="457189" fontAlgn="base">
              <a:spcBef>
                <a:spcPct val="0"/>
              </a:spcBef>
              <a:spcAft>
                <a:spcPct val="0"/>
              </a:spcAft>
              <a:buSzPct val="80000"/>
              <a:buFont typeface="Arial" panose="020B0604020202020204" pitchFamily="34" charset="0"/>
              <a:buChar char="•"/>
              <a:defRPr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Ordre-/rekvisitionsnummer</a:t>
            </a:r>
            <a:endParaRPr lang="da-DK" sz="11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-111" charset="-128"/>
              <a:cs typeface="Arial" panose="020B0604020202020204" pitchFamily="34" charset="0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739403" y="4561757"/>
            <a:ext cx="2719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35" dirty="0">
                <a:latin typeface="Arial"/>
                <a:cs typeface="Arial"/>
              </a:rPr>
              <a:t>BESTILLINGEN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30" dirty="0">
                <a:latin typeface="Arial"/>
                <a:cs typeface="Arial"/>
              </a:rPr>
              <a:t>SKAL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30" dirty="0">
                <a:latin typeface="Arial"/>
                <a:cs typeface="Arial"/>
              </a:rPr>
              <a:t>INDEHOLDE: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3380563" y="1524000"/>
            <a:ext cx="22606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20" dirty="0">
                <a:latin typeface="Arial"/>
                <a:cs typeface="Arial"/>
              </a:rPr>
              <a:t>50.95 Sygeplejeartikler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03486" y="3100048"/>
            <a:ext cx="2564130" cy="8463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B</a:t>
            </a:r>
            <a:r>
              <a:rPr lang="da-DK" sz="1400" b="1" dirty="0">
                <a:latin typeface="Arial"/>
                <a:cs typeface="Arial"/>
              </a:rPr>
              <a:t>estilling</a:t>
            </a:r>
            <a:endParaRPr lang="da-DK" sz="1400" dirty="0">
              <a:latin typeface="Arial"/>
              <a:cs typeface="Arial"/>
            </a:endParaRPr>
          </a:p>
          <a:p>
            <a:pPr marL="12700" marR="5080">
              <a:lnSpc>
                <a:spcPts val="1600"/>
              </a:lnSpc>
              <a:spcBef>
                <a:spcPts val="80"/>
              </a:spcBef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bestiller online gennem e-handelssystem, leverandørens webshop eller pr. e-mail.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CC5D440A-7A76-48DB-A977-A11F7A1FF9C1}"/>
              </a:ext>
            </a:extLst>
          </p:cNvPr>
          <p:cNvGrpSpPr/>
          <p:nvPr/>
        </p:nvGrpSpPr>
        <p:grpSpPr>
          <a:xfrm>
            <a:off x="1554992" y="7411530"/>
            <a:ext cx="1856666" cy="884951"/>
            <a:chOff x="1556500" y="7417184"/>
            <a:chExt cx="1856666" cy="884951"/>
          </a:xfrm>
        </p:grpSpPr>
        <p:grpSp>
          <p:nvGrpSpPr>
            <p:cNvPr id="73" name="object 27">
              <a:extLst>
                <a:ext uri="{FF2B5EF4-FFF2-40B4-BE49-F238E27FC236}">
                  <a16:creationId xmlns:a16="http://schemas.microsoft.com/office/drawing/2014/main" id="{FAC4C6C3-AA89-47F1-AD92-956EE6D08F4D}"/>
                </a:ext>
              </a:extLst>
            </p:cNvPr>
            <p:cNvGrpSpPr/>
            <p:nvPr/>
          </p:nvGrpSpPr>
          <p:grpSpPr>
            <a:xfrm>
              <a:off x="1556500" y="7417184"/>
              <a:ext cx="609600" cy="609600"/>
              <a:chOff x="1556500" y="7417184"/>
              <a:chExt cx="609600" cy="609600"/>
            </a:xfrm>
          </p:grpSpPr>
          <p:sp>
            <p:nvSpPr>
              <p:cNvPr id="80" name="object 28">
                <a:extLst>
                  <a:ext uri="{FF2B5EF4-FFF2-40B4-BE49-F238E27FC236}">
                    <a16:creationId xmlns:a16="http://schemas.microsoft.com/office/drawing/2014/main" id="{210A3288-13E2-4F63-9849-236324E77DA8}"/>
                  </a:ext>
                </a:extLst>
              </p:cNvPr>
              <p:cNvSpPr/>
              <p:nvPr/>
            </p:nvSpPr>
            <p:spPr>
              <a:xfrm>
                <a:off x="1556500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802E4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1" name="object 29">
                <a:extLst>
                  <a:ext uri="{FF2B5EF4-FFF2-40B4-BE49-F238E27FC236}">
                    <a16:creationId xmlns:a16="http://schemas.microsoft.com/office/drawing/2014/main" id="{8B08E6B5-67C1-4EA6-8D05-BB0F530AA6B7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71859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82" name="object 30">
                <a:extLst>
                  <a:ext uri="{FF2B5EF4-FFF2-40B4-BE49-F238E27FC236}">
                    <a16:creationId xmlns:a16="http://schemas.microsoft.com/office/drawing/2014/main" id="{E9B0A227-2437-43E1-BD65-B8D971CC13C1}"/>
                  </a:ext>
                </a:extLst>
              </p:cNvPr>
              <p:cNvSpPr/>
              <p:nvPr/>
            </p:nvSpPr>
            <p:spPr>
              <a:xfrm>
                <a:off x="1704179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74" name="object 31">
              <a:extLst>
                <a:ext uri="{FF2B5EF4-FFF2-40B4-BE49-F238E27FC236}">
                  <a16:creationId xmlns:a16="http://schemas.microsoft.com/office/drawing/2014/main" id="{3EE13743-6D5E-4AED-B89A-8FBB0CC88D0F}"/>
                </a:ext>
              </a:extLst>
            </p:cNvPr>
            <p:cNvGrpSpPr/>
            <p:nvPr/>
          </p:nvGrpSpPr>
          <p:grpSpPr>
            <a:xfrm>
              <a:off x="2618665" y="7417184"/>
              <a:ext cx="609600" cy="609600"/>
              <a:chOff x="2618665" y="7417184"/>
              <a:chExt cx="609600" cy="609600"/>
            </a:xfrm>
          </p:grpSpPr>
          <p:sp>
            <p:nvSpPr>
              <p:cNvPr id="77" name="object 32">
                <a:extLst>
                  <a:ext uri="{FF2B5EF4-FFF2-40B4-BE49-F238E27FC236}">
                    <a16:creationId xmlns:a16="http://schemas.microsoft.com/office/drawing/2014/main" id="{9FF38F97-1A00-4F9E-B30E-F4FE34DD3FBE}"/>
                  </a:ext>
                </a:extLst>
              </p:cNvPr>
              <p:cNvSpPr/>
              <p:nvPr/>
            </p:nvSpPr>
            <p:spPr>
              <a:xfrm>
                <a:off x="2618665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48564F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78" name="object 33">
                <a:extLst>
                  <a:ext uri="{FF2B5EF4-FFF2-40B4-BE49-F238E27FC236}">
                    <a16:creationId xmlns:a16="http://schemas.microsoft.com/office/drawing/2014/main" id="{13B4B91B-BAAA-45A2-9A94-66BAD892F528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834024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79" name="object 34">
                <a:extLst>
                  <a:ext uri="{FF2B5EF4-FFF2-40B4-BE49-F238E27FC236}">
                    <a16:creationId xmlns:a16="http://schemas.microsoft.com/office/drawing/2014/main" id="{7686CFFA-4AAB-430D-BB41-FE29CF1748EB}"/>
                  </a:ext>
                </a:extLst>
              </p:cNvPr>
              <p:cNvSpPr/>
              <p:nvPr/>
            </p:nvSpPr>
            <p:spPr>
              <a:xfrm>
                <a:off x="2766344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5" name="object 66">
              <a:extLst>
                <a:ext uri="{FF2B5EF4-FFF2-40B4-BE49-F238E27FC236}">
                  <a16:creationId xmlns:a16="http://schemas.microsoft.com/office/drawing/2014/main" id="{52381B31-5C0D-4DA5-AFC1-C66BA1490BA6}"/>
                </a:ext>
              </a:extLst>
            </p:cNvPr>
            <p:cNvSpPr txBox="1"/>
            <p:nvPr/>
          </p:nvSpPr>
          <p:spPr>
            <a:xfrm>
              <a:off x="1737940" y="8124335"/>
              <a:ext cx="26479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0" dirty="0">
                  <a:latin typeface="Arial"/>
                  <a:cs typeface="Arial"/>
                </a:rPr>
                <a:t>DIG</a:t>
              </a:r>
              <a:endParaRPr sz="1000">
                <a:latin typeface="Arial"/>
                <a:cs typeface="Arial"/>
              </a:endParaRPr>
            </a:p>
          </p:txBody>
        </p:sp>
        <p:sp>
          <p:nvSpPr>
            <p:cNvPr id="76" name="object 67">
              <a:extLst>
                <a:ext uri="{FF2B5EF4-FFF2-40B4-BE49-F238E27FC236}">
                  <a16:creationId xmlns:a16="http://schemas.microsoft.com/office/drawing/2014/main" id="{225732BB-76CC-4AA3-BDF2-232FA32934AD}"/>
                </a:ext>
              </a:extLst>
            </p:cNvPr>
            <p:cNvSpPr txBox="1"/>
            <p:nvPr/>
          </p:nvSpPr>
          <p:spPr>
            <a:xfrm>
              <a:off x="2453681" y="8124335"/>
              <a:ext cx="95948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5" dirty="0">
                  <a:latin typeface="Arial"/>
                  <a:cs typeface="Arial"/>
                </a:rPr>
                <a:t>LEVERANDØR</a:t>
              </a:r>
              <a:endParaRPr sz="1000">
                <a:latin typeface="Arial"/>
                <a:cs typeface="Arial"/>
              </a:endParaRPr>
            </a:p>
          </p:txBody>
        </p:sp>
      </p:grpSp>
      <p:sp>
        <p:nvSpPr>
          <p:cNvPr id="84" name="object 38">
            <a:extLst>
              <a:ext uri="{FF2B5EF4-FFF2-40B4-BE49-F238E27FC236}">
                <a16:creationId xmlns:a16="http://schemas.microsoft.com/office/drawing/2014/main" id="{292CDB7C-5E53-4315-8712-B02A0FDE391D}"/>
              </a:ext>
            </a:extLst>
          </p:cNvPr>
          <p:cNvSpPr/>
          <p:nvPr/>
        </p:nvSpPr>
        <p:spPr>
          <a:xfrm>
            <a:off x="12363913" y="2381231"/>
            <a:ext cx="3187416" cy="5821478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12631125" y="2843808"/>
            <a:ext cx="2841691" cy="5619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defTabSz="457200" eaLnBrk="0" fontAlgn="base" hangingPunct="0">
              <a:spcBef>
                <a:spcPct val="0"/>
              </a:spcBef>
              <a:buFont typeface="Arial" panose="020B0604020202020204" pitchFamily="34" charset="0"/>
              <a:buChar char="​"/>
            </a:pPr>
            <a:r>
              <a:rPr lang="da-DK" sz="1400" b="1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Leveringstidspunkt</a:t>
            </a:r>
          </a:p>
          <a:p>
            <a:pPr defTabSz="457200" eaLnBrk="0" fontAlgn="base" hangingPunct="0">
              <a:spcBef>
                <a:spcPct val="0"/>
              </a:spcBef>
            </a:pPr>
            <a:r>
              <a:rPr lang="da-DK" sz="1400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Varerne bliver leveret til din leveringsadresse tre arbejdsdage efter, hvis du bestiller inden kl. 12:00 tre dage før fast leveringsdag. Bestiller du efter kl. 12:00, bliver varerne leveret på jeres næste faste leveringsdag. Leveringstidspunktet er inden for din normale åbningstid.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lang="da-DK" sz="1400" dirty="0">
              <a:solidFill>
                <a:srgbClr val="333333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12700" indent="-25400" defTabSz="457200" eaLnBrk="0" fontAlgn="base" hangingPunct="0">
              <a:spcBef>
                <a:spcPct val="0"/>
              </a:spcBef>
              <a:defRPr/>
            </a:pPr>
            <a:r>
              <a:rPr lang="da-DK" sz="1400" b="1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Restordre</a:t>
            </a:r>
          </a:p>
          <a:p>
            <a:pPr defTabSz="457200">
              <a:defRPr/>
            </a:pPr>
            <a:r>
              <a:rPr lang="da-DK" sz="1400" dirty="0">
                <a:latin typeface="Arial"/>
                <a:cs typeface="Arial"/>
              </a:rPr>
              <a:t>Hvis leverandøren, senest den efterfølgende arbejdsdag fra modtagelse af bestilling, giver besked om, at en vare er i restordre, får de syv </a:t>
            </a:r>
            <a:br>
              <a:rPr lang="da-DK" sz="1400" dirty="0">
                <a:latin typeface="Arial"/>
                <a:cs typeface="Arial"/>
              </a:rPr>
            </a:br>
            <a:r>
              <a:rPr lang="da-DK" sz="1400" dirty="0">
                <a:latin typeface="Arial"/>
                <a:cs typeface="Arial"/>
              </a:rPr>
              <a:t>arbejdsdage ekstra til at levere varen i, hvis de ikke tilbyder dig en erstatningsvare fra deres øvrige sortiment. Den må ikke koste mere og skal leve fuldt op til kravspecifikationen. </a:t>
            </a: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De andre varer på ordren skal stadig </a:t>
            </a:r>
            <a:b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leveres til normal frist.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lang="da-DK" sz="1400" dirty="0">
              <a:solidFill>
                <a:srgbClr val="333333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70" name="object 46">
            <a:extLst>
              <a:ext uri="{FF2B5EF4-FFF2-40B4-BE49-F238E27FC236}">
                <a16:creationId xmlns:a16="http://schemas.microsoft.com/office/drawing/2014/main" id="{71FB2C79-5EAB-40FA-81A0-5E44E5963FD9}"/>
              </a:ext>
            </a:extLst>
          </p:cNvPr>
          <p:cNvSpPr/>
          <p:nvPr/>
        </p:nvSpPr>
        <p:spPr>
          <a:xfrm>
            <a:off x="12376329" y="2382429"/>
            <a:ext cx="3175000" cy="5820280"/>
          </a:xfrm>
          <a:custGeom>
            <a:avLst/>
            <a:gdLst/>
            <a:ahLst/>
            <a:cxnLst/>
            <a:rect l="l" t="t" r="r" b="b"/>
            <a:pathLst>
              <a:path w="3175000" h="2085975">
                <a:moveTo>
                  <a:pt x="0" y="2085505"/>
                </a:moveTo>
                <a:lnTo>
                  <a:pt x="3175000" y="2085505"/>
                </a:lnTo>
                <a:lnTo>
                  <a:pt x="3175000" y="0"/>
                </a:lnTo>
                <a:lnTo>
                  <a:pt x="0" y="0"/>
                </a:lnTo>
                <a:lnTo>
                  <a:pt x="0" y="2085505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F2F6CC73-FABA-496A-B789-1965DA9A13CC}"/>
              </a:ext>
            </a:extLst>
          </p:cNvPr>
          <p:cNvGrpSpPr/>
          <p:nvPr/>
        </p:nvGrpSpPr>
        <p:grpSpPr>
          <a:xfrm>
            <a:off x="12532300" y="2051720"/>
            <a:ext cx="609600" cy="609600"/>
            <a:chOff x="12532300" y="2743200"/>
            <a:chExt cx="609600" cy="609600"/>
          </a:xfrm>
        </p:grpSpPr>
        <p:sp>
          <p:nvSpPr>
            <p:cNvPr id="38" name="object 38"/>
            <p:cNvSpPr/>
            <p:nvPr/>
          </p:nvSpPr>
          <p:spPr>
            <a:xfrm>
              <a:off x="12532300" y="274320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2646101" y="2859861"/>
              <a:ext cx="382270" cy="377190"/>
            </a:xfrm>
            <a:custGeom>
              <a:avLst/>
              <a:gdLst/>
              <a:ahLst/>
              <a:cxnLst/>
              <a:rect l="l" t="t" r="r" b="b"/>
              <a:pathLst>
                <a:path w="382269" h="377189">
                  <a:moveTo>
                    <a:pt x="132003" y="0"/>
                  </a:moveTo>
                  <a:lnTo>
                    <a:pt x="119316" y="0"/>
                  </a:lnTo>
                  <a:lnTo>
                    <a:pt x="119316" y="12700"/>
                  </a:lnTo>
                  <a:lnTo>
                    <a:pt x="119316" y="42621"/>
                  </a:lnTo>
                  <a:lnTo>
                    <a:pt x="103517" y="42621"/>
                  </a:lnTo>
                  <a:lnTo>
                    <a:pt x="103517" y="55333"/>
                  </a:lnTo>
                  <a:lnTo>
                    <a:pt x="103378" y="100977"/>
                  </a:lnTo>
                  <a:lnTo>
                    <a:pt x="70548" y="160693"/>
                  </a:lnTo>
                  <a:lnTo>
                    <a:pt x="66535" y="162217"/>
                  </a:lnTo>
                  <a:lnTo>
                    <a:pt x="65087" y="161988"/>
                  </a:lnTo>
                  <a:lnTo>
                    <a:pt x="61709" y="159867"/>
                  </a:lnTo>
                  <a:lnTo>
                    <a:pt x="60782" y="157162"/>
                  </a:lnTo>
                  <a:lnTo>
                    <a:pt x="78917" y="108331"/>
                  </a:lnTo>
                  <a:lnTo>
                    <a:pt x="67017" y="103911"/>
                  </a:lnTo>
                  <a:lnTo>
                    <a:pt x="49834" y="150164"/>
                  </a:lnTo>
                  <a:lnTo>
                    <a:pt x="43307" y="165417"/>
                  </a:lnTo>
                  <a:lnTo>
                    <a:pt x="42608" y="168884"/>
                  </a:lnTo>
                  <a:lnTo>
                    <a:pt x="42532" y="188696"/>
                  </a:lnTo>
                  <a:lnTo>
                    <a:pt x="42176" y="267881"/>
                  </a:lnTo>
                  <a:lnTo>
                    <a:pt x="42189" y="270776"/>
                  </a:lnTo>
                  <a:lnTo>
                    <a:pt x="39928" y="273240"/>
                  </a:lnTo>
                  <a:lnTo>
                    <a:pt x="34264" y="273735"/>
                  </a:lnTo>
                  <a:lnTo>
                    <a:pt x="31597" y="271741"/>
                  </a:lnTo>
                  <a:lnTo>
                    <a:pt x="12814" y="168363"/>
                  </a:lnTo>
                  <a:lnTo>
                    <a:pt x="12903" y="165417"/>
                  </a:lnTo>
                  <a:lnTo>
                    <a:pt x="13081" y="162217"/>
                  </a:lnTo>
                  <a:lnTo>
                    <a:pt x="13144" y="161886"/>
                  </a:lnTo>
                  <a:lnTo>
                    <a:pt x="44983" y="55333"/>
                  </a:lnTo>
                  <a:lnTo>
                    <a:pt x="103517" y="55333"/>
                  </a:lnTo>
                  <a:lnTo>
                    <a:pt x="103517" y="42621"/>
                  </a:lnTo>
                  <a:lnTo>
                    <a:pt x="27901" y="42621"/>
                  </a:lnTo>
                  <a:lnTo>
                    <a:pt x="27901" y="12700"/>
                  </a:lnTo>
                  <a:lnTo>
                    <a:pt x="119316" y="12700"/>
                  </a:lnTo>
                  <a:lnTo>
                    <a:pt x="119316" y="0"/>
                  </a:lnTo>
                  <a:lnTo>
                    <a:pt x="15201" y="0"/>
                  </a:lnTo>
                  <a:lnTo>
                    <a:pt x="15201" y="55333"/>
                  </a:lnTo>
                  <a:lnTo>
                    <a:pt x="31737" y="55333"/>
                  </a:lnTo>
                  <a:lnTo>
                    <a:pt x="342" y="160375"/>
                  </a:lnTo>
                  <a:lnTo>
                    <a:pt x="63" y="165417"/>
                  </a:lnTo>
                  <a:lnTo>
                    <a:pt x="0" y="168884"/>
                  </a:lnTo>
                  <a:lnTo>
                    <a:pt x="20193" y="279971"/>
                  </a:lnTo>
                  <a:lnTo>
                    <a:pt x="27762" y="286194"/>
                  </a:lnTo>
                  <a:lnTo>
                    <a:pt x="37566" y="286181"/>
                  </a:lnTo>
                  <a:lnTo>
                    <a:pt x="47510" y="285356"/>
                  </a:lnTo>
                  <a:lnTo>
                    <a:pt x="54889" y="277329"/>
                  </a:lnTo>
                  <a:lnTo>
                    <a:pt x="54889" y="273735"/>
                  </a:lnTo>
                  <a:lnTo>
                    <a:pt x="54876" y="267881"/>
                  </a:lnTo>
                  <a:lnTo>
                    <a:pt x="55308" y="188696"/>
                  </a:lnTo>
                  <a:lnTo>
                    <a:pt x="55422" y="171170"/>
                  </a:lnTo>
                  <a:lnTo>
                    <a:pt x="55473" y="170738"/>
                  </a:lnTo>
                  <a:lnTo>
                    <a:pt x="56019" y="171170"/>
                  </a:lnTo>
                  <a:lnTo>
                    <a:pt x="56540" y="171615"/>
                  </a:lnTo>
                  <a:lnTo>
                    <a:pt x="60045" y="173812"/>
                  </a:lnTo>
                  <a:lnTo>
                    <a:pt x="63334" y="174739"/>
                  </a:lnTo>
                  <a:lnTo>
                    <a:pt x="68072" y="174739"/>
                  </a:lnTo>
                  <a:lnTo>
                    <a:pt x="112826" y="115824"/>
                  </a:lnTo>
                  <a:lnTo>
                    <a:pt x="116205" y="55333"/>
                  </a:lnTo>
                  <a:lnTo>
                    <a:pt x="132003" y="55333"/>
                  </a:lnTo>
                  <a:lnTo>
                    <a:pt x="132003" y="42621"/>
                  </a:lnTo>
                  <a:lnTo>
                    <a:pt x="132003" y="12700"/>
                  </a:lnTo>
                  <a:lnTo>
                    <a:pt x="132003" y="0"/>
                  </a:lnTo>
                  <a:close/>
                </a:path>
                <a:path w="382269" h="377189">
                  <a:moveTo>
                    <a:pt x="314350" y="195033"/>
                  </a:moveTo>
                  <a:lnTo>
                    <a:pt x="211328" y="195033"/>
                  </a:lnTo>
                  <a:lnTo>
                    <a:pt x="211328" y="207733"/>
                  </a:lnTo>
                  <a:lnTo>
                    <a:pt x="211328" y="248373"/>
                  </a:lnTo>
                  <a:lnTo>
                    <a:pt x="170649" y="248373"/>
                  </a:lnTo>
                  <a:lnTo>
                    <a:pt x="170649" y="207733"/>
                  </a:lnTo>
                  <a:lnTo>
                    <a:pt x="211328" y="207733"/>
                  </a:lnTo>
                  <a:lnTo>
                    <a:pt x="211328" y="195033"/>
                  </a:lnTo>
                  <a:lnTo>
                    <a:pt x="67627" y="195033"/>
                  </a:lnTo>
                  <a:lnTo>
                    <a:pt x="67627" y="207733"/>
                  </a:lnTo>
                  <a:lnTo>
                    <a:pt x="67627" y="363943"/>
                  </a:lnTo>
                  <a:lnTo>
                    <a:pt x="67627" y="376643"/>
                  </a:lnTo>
                  <a:lnTo>
                    <a:pt x="263550" y="376643"/>
                  </a:lnTo>
                  <a:lnTo>
                    <a:pt x="263550" y="363943"/>
                  </a:lnTo>
                  <a:lnTo>
                    <a:pt x="80327" y="363943"/>
                  </a:lnTo>
                  <a:lnTo>
                    <a:pt x="80327" y="207733"/>
                  </a:lnTo>
                  <a:lnTo>
                    <a:pt x="157949" y="207733"/>
                  </a:lnTo>
                  <a:lnTo>
                    <a:pt x="157949" y="248373"/>
                  </a:lnTo>
                  <a:lnTo>
                    <a:pt x="157949" y="261073"/>
                  </a:lnTo>
                  <a:lnTo>
                    <a:pt x="224028" y="261073"/>
                  </a:lnTo>
                  <a:lnTo>
                    <a:pt x="224028" y="248399"/>
                  </a:lnTo>
                  <a:lnTo>
                    <a:pt x="224028" y="207733"/>
                  </a:lnTo>
                  <a:lnTo>
                    <a:pt x="301650" y="207733"/>
                  </a:lnTo>
                  <a:lnTo>
                    <a:pt x="301650" y="376275"/>
                  </a:lnTo>
                  <a:lnTo>
                    <a:pt x="314350" y="376275"/>
                  </a:lnTo>
                  <a:lnTo>
                    <a:pt x="314350" y="207733"/>
                  </a:lnTo>
                  <a:lnTo>
                    <a:pt x="314350" y="195033"/>
                  </a:lnTo>
                  <a:close/>
                </a:path>
                <a:path w="382269" h="377189">
                  <a:moveTo>
                    <a:pt x="381990" y="168871"/>
                  </a:moveTo>
                  <a:lnTo>
                    <a:pt x="381914" y="165417"/>
                  </a:lnTo>
                  <a:lnTo>
                    <a:pt x="381647" y="160362"/>
                  </a:lnTo>
                  <a:lnTo>
                    <a:pt x="369176" y="118643"/>
                  </a:lnTo>
                  <a:lnTo>
                    <a:pt x="369176" y="168363"/>
                  </a:lnTo>
                  <a:lnTo>
                    <a:pt x="350393" y="271729"/>
                  </a:lnTo>
                  <a:lnTo>
                    <a:pt x="347827" y="273723"/>
                  </a:lnTo>
                  <a:lnTo>
                    <a:pt x="342061" y="273227"/>
                  </a:lnTo>
                  <a:lnTo>
                    <a:pt x="339801" y="270776"/>
                  </a:lnTo>
                  <a:lnTo>
                    <a:pt x="339801" y="267830"/>
                  </a:lnTo>
                  <a:lnTo>
                    <a:pt x="339382" y="188683"/>
                  </a:lnTo>
                  <a:lnTo>
                    <a:pt x="339382" y="170738"/>
                  </a:lnTo>
                  <a:lnTo>
                    <a:pt x="339280" y="168363"/>
                  </a:lnTo>
                  <a:lnTo>
                    <a:pt x="338670" y="165417"/>
                  </a:lnTo>
                  <a:lnTo>
                    <a:pt x="337299" y="162217"/>
                  </a:lnTo>
                  <a:lnTo>
                    <a:pt x="332155" y="150177"/>
                  </a:lnTo>
                  <a:lnTo>
                    <a:pt x="314972" y="103898"/>
                  </a:lnTo>
                  <a:lnTo>
                    <a:pt x="303060" y="108318"/>
                  </a:lnTo>
                  <a:lnTo>
                    <a:pt x="321195" y="157162"/>
                  </a:lnTo>
                  <a:lnTo>
                    <a:pt x="320281" y="159867"/>
                  </a:lnTo>
                  <a:lnTo>
                    <a:pt x="281000" y="110858"/>
                  </a:lnTo>
                  <a:lnTo>
                    <a:pt x="278472" y="55321"/>
                  </a:lnTo>
                  <a:lnTo>
                    <a:pt x="336994" y="55321"/>
                  </a:lnTo>
                  <a:lnTo>
                    <a:pt x="368871" y="161975"/>
                  </a:lnTo>
                  <a:lnTo>
                    <a:pt x="368922" y="162217"/>
                  </a:lnTo>
                  <a:lnTo>
                    <a:pt x="369100" y="165417"/>
                  </a:lnTo>
                  <a:lnTo>
                    <a:pt x="369176" y="168363"/>
                  </a:lnTo>
                  <a:lnTo>
                    <a:pt x="369176" y="118643"/>
                  </a:lnTo>
                  <a:lnTo>
                    <a:pt x="350253" y="55321"/>
                  </a:lnTo>
                  <a:lnTo>
                    <a:pt x="366788" y="55321"/>
                  </a:lnTo>
                  <a:lnTo>
                    <a:pt x="366788" y="42621"/>
                  </a:lnTo>
                  <a:lnTo>
                    <a:pt x="366788" y="12700"/>
                  </a:lnTo>
                  <a:lnTo>
                    <a:pt x="366788" y="0"/>
                  </a:lnTo>
                  <a:lnTo>
                    <a:pt x="354088" y="0"/>
                  </a:lnTo>
                  <a:lnTo>
                    <a:pt x="354088" y="12700"/>
                  </a:lnTo>
                  <a:lnTo>
                    <a:pt x="354088" y="42621"/>
                  </a:lnTo>
                  <a:lnTo>
                    <a:pt x="262674" y="42621"/>
                  </a:lnTo>
                  <a:lnTo>
                    <a:pt x="262674" y="12700"/>
                  </a:lnTo>
                  <a:lnTo>
                    <a:pt x="354088" y="12700"/>
                  </a:lnTo>
                  <a:lnTo>
                    <a:pt x="354088" y="0"/>
                  </a:lnTo>
                  <a:lnTo>
                    <a:pt x="249974" y="0"/>
                  </a:lnTo>
                  <a:lnTo>
                    <a:pt x="249974" y="55321"/>
                  </a:lnTo>
                  <a:lnTo>
                    <a:pt x="265772" y="55321"/>
                  </a:lnTo>
                  <a:lnTo>
                    <a:pt x="265899" y="100965"/>
                  </a:lnTo>
                  <a:lnTo>
                    <a:pt x="299834" y="166077"/>
                  </a:lnTo>
                  <a:lnTo>
                    <a:pt x="313918" y="174739"/>
                  </a:lnTo>
                  <a:lnTo>
                    <a:pt x="318655" y="174739"/>
                  </a:lnTo>
                  <a:lnTo>
                    <a:pt x="321932" y="173799"/>
                  </a:lnTo>
                  <a:lnTo>
                    <a:pt x="325437" y="171615"/>
                  </a:lnTo>
                  <a:lnTo>
                    <a:pt x="325970" y="171157"/>
                  </a:lnTo>
                  <a:lnTo>
                    <a:pt x="326504" y="170738"/>
                  </a:lnTo>
                  <a:lnTo>
                    <a:pt x="326644" y="171615"/>
                  </a:lnTo>
                  <a:lnTo>
                    <a:pt x="326758" y="188683"/>
                  </a:lnTo>
                  <a:lnTo>
                    <a:pt x="327101" y="267830"/>
                  </a:lnTo>
                  <a:lnTo>
                    <a:pt x="327088" y="277317"/>
                  </a:lnTo>
                  <a:lnTo>
                    <a:pt x="334467" y="285343"/>
                  </a:lnTo>
                  <a:lnTo>
                    <a:pt x="344424" y="286169"/>
                  </a:lnTo>
                  <a:lnTo>
                    <a:pt x="344932" y="286194"/>
                  </a:lnTo>
                  <a:lnTo>
                    <a:pt x="354215" y="286194"/>
                  </a:lnTo>
                  <a:lnTo>
                    <a:pt x="361797" y="279958"/>
                  </a:lnTo>
                  <a:lnTo>
                    <a:pt x="362940" y="273723"/>
                  </a:lnTo>
                  <a:lnTo>
                    <a:pt x="381990" y="16887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5" name="object 38">
            <a:extLst>
              <a:ext uri="{FF2B5EF4-FFF2-40B4-BE49-F238E27FC236}">
                <a16:creationId xmlns:a16="http://schemas.microsoft.com/office/drawing/2014/main" id="{2A460A42-5CF2-4AFE-867B-422EF5295893}"/>
              </a:ext>
            </a:extLst>
          </p:cNvPr>
          <p:cNvSpPr/>
          <p:nvPr/>
        </p:nvSpPr>
        <p:spPr>
          <a:xfrm>
            <a:off x="5514402" y="2667911"/>
            <a:ext cx="3129249" cy="1790016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3" name="object 53"/>
          <p:cNvSpPr txBox="1"/>
          <p:nvPr/>
        </p:nvSpPr>
        <p:spPr>
          <a:xfrm>
            <a:off x="5700490" y="2921088"/>
            <a:ext cx="2782570" cy="1720983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243204">
              <a:lnSpc>
                <a:spcPts val="1600"/>
              </a:lnSpc>
              <a:spcBef>
                <a:spcPts val="219"/>
              </a:spcBef>
            </a:pPr>
            <a:r>
              <a:rPr sz="1400" b="1" dirty="0" err="1">
                <a:latin typeface="Arial"/>
                <a:cs typeface="Arial"/>
              </a:rPr>
              <a:t>Ordrebekræftelse</a:t>
            </a:r>
            <a:endParaRPr lang="da-DK" sz="1400" b="1" dirty="0">
              <a:latin typeface="Arial"/>
              <a:cs typeface="Arial"/>
            </a:endParaRPr>
          </a:p>
          <a:p>
            <a:pPr marL="12700" marR="243204">
              <a:lnSpc>
                <a:spcPts val="1600"/>
              </a:lnSpc>
              <a:spcBef>
                <a:spcPts val="219"/>
              </a:spcBef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Leverandøren skal sende en elektronisk ordrebekræftelse til dig senest den efterfølgende arbejdsdag fra leverandørens modtagelse af din bestilling, hvis I har aftalt det.</a:t>
            </a:r>
            <a:endParaRPr lang="da-DK" sz="1400" i="1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-111" charset="-128"/>
              <a:cs typeface="Arial" panose="020B0604020202020204" pitchFamily="34" charset="0"/>
            </a:endParaRPr>
          </a:p>
          <a:p>
            <a:pPr marL="12700" marR="243204">
              <a:lnSpc>
                <a:spcPts val="1600"/>
              </a:lnSpc>
              <a:spcBef>
                <a:spcPts val="219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71" name="object 46">
            <a:extLst>
              <a:ext uri="{FF2B5EF4-FFF2-40B4-BE49-F238E27FC236}">
                <a16:creationId xmlns:a16="http://schemas.microsoft.com/office/drawing/2014/main" id="{419D675E-6AB9-4C94-858B-D9F23736234E}"/>
              </a:ext>
            </a:extLst>
          </p:cNvPr>
          <p:cNvSpPr/>
          <p:nvPr/>
        </p:nvSpPr>
        <p:spPr>
          <a:xfrm>
            <a:off x="5512656" y="2673580"/>
            <a:ext cx="3175000" cy="1790016"/>
          </a:xfrm>
          <a:custGeom>
            <a:avLst/>
            <a:gdLst/>
            <a:ahLst/>
            <a:cxnLst/>
            <a:rect l="l" t="t" r="r" b="b"/>
            <a:pathLst>
              <a:path w="3175000" h="2085975">
                <a:moveTo>
                  <a:pt x="0" y="2085505"/>
                </a:moveTo>
                <a:lnTo>
                  <a:pt x="3175000" y="2085505"/>
                </a:lnTo>
                <a:lnTo>
                  <a:pt x="3175000" y="0"/>
                </a:lnTo>
                <a:lnTo>
                  <a:pt x="0" y="0"/>
                </a:lnTo>
                <a:lnTo>
                  <a:pt x="0" y="2085505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D9C567C8-24E8-453A-918D-6894D4566C63}"/>
              </a:ext>
            </a:extLst>
          </p:cNvPr>
          <p:cNvGrpSpPr/>
          <p:nvPr/>
        </p:nvGrpSpPr>
        <p:grpSpPr>
          <a:xfrm>
            <a:off x="7839788" y="2382428"/>
            <a:ext cx="609600" cy="609600"/>
            <a:chOff x="7839788" y="2382428"/>
            <a:chExt cx="609600" cy="609600"/>
          </a:xfrm>
        </p:grpSpPr>
        <p:sp>
          <p:nvSpPr>
            <p:cNvPr id="36" name="object 36"/>
            <p:cNvSpPr/>
            <p:nvPr/>
          </p:nvSpPr>
          <p:spPr>
            <a:xfrm>
              <a:off x="7839788" y="2382428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954087" y="2562534"/>
              <a:ext cx="381000" cy="249554"/>
            </a:xfrm>
            <a:custGeom>
              <a:avLst/>
              <a:gdLst/>
              <a:ahLst/>
              <a:cxnLst/>
              <a:rect l="l" t="t" r="r" b="b"/>
              <a:pathLst>
                <a:path w="381000" h="249555">
                  <a:moveTo>
                    <a:pt x="381000" y="0"/>
                  </a:moveTo>
                  <a:lnTo>
                    <a:pt x="0" y="0"/>
                  </a:lnTo>
                  <a:lnTo>
                    <a:pt x="0" y="249377"/>
                  </a:lnTo>
                  <a:lnTo>
                    <a:pt x="381000" y="249377"/>
                  </a:lnTo>
                  <a:lnTo>
                    <a:pt x="381000" y="236677"/>
                  </a:lnTo>
                  <a:lnTo>
                    <a:pt x="12700" y="236677"/>
                  </a:lnTo>
                  <a:lnTo>
                    <a:pt x="12700" y="17881"/>
                  </a:lnTo>
                  <a:lnTo>
                    <a:pt x="36497" y="17881"/>
                  </a:lnTo>
                  <a:lnTo>
                    <a:pt x="28295" y="12699"/>
                  </a:lnTo>
                  <a:lnTo>
                    <a:pt x="381000" y="12699"/>
                  </a:lnTo>
                  <a:lnTo>
                    <a:pt x="381000" y="0"/>
                  </a:lnTo>
                  <a:close/>
                </a:path>
                <a:path w="381000" h="249555">
                  <a:moveTo>
                    <a:pt x="381000" y="18084"/>
                  </a:moveTo>
                  <a:lnTo>
                    <a:pt x="368300" y="18084"/>
                  </a:lnTo>
                  <a:lnTo>
                    <a:pt x="368300" y="198577"/>
                  </a:lnTo>
                  <a:lnTo>
                    <a:pt x="381000" y="198577"/>
                  </a:lnTo>
                  <a:lnTo>
                    <a:pt x="381000" y="18084"/>
                  </a:lnTo>
                  <a:close/>
                </a:path>
                <a:path w="381000" h="249555">
                  <a:moveTo>
                    <a:pt x="36497" y="17881"/>
                  </a:moveTo>
                  <a:lnTo>
                    <a:pt x="12700" y="17881"/>
                  </a:lnTo>
                  <a:lnTo>
                    <a:pt x="193738" y="132232"/>
                  </a:lnTo>
                  <a:lnTo>
                    <a:pt x="216811" y="117144"/>
                  </a:lnTo>
                  <a:lnTo>
                    <a:pt x="193611" y="117144"/>
                  </a:lnTo>
                  <a:lnTo>
                    <a:pt x="36497" y="17881"/>
                  </a:lnTo>
                  <a:close/>
                </a:path>
                <a:path w="381000" h="249555">
                  <a:moveTo>
                    <a:pt x="381000" y="12699"/>
                  </a:moveTo>
                  <a:lnTo>
                    <a:pt x="353339" y="12699"/>
                  </a:lnTo>
                  <a:lnTo>
                    <a:pt x="193611" y="117144"/>
                  </a:lnTo>
                  <a:lnTo>
                    <a:pt x="216811" y="117144"/>
                  </a:lnTo>
                  <a:lnTo>
                    <a:pt x="368300" y="18084"/>
                  </a:lnTo>
                  <a:lnTo>
                    <a:pt x="381000" y="18084"/>
                  </a:lnTo>
                  <a:lnTo>
                    <a:pt x="381000" y="126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6251" y="1432507"/>
            <a:ext cx="15226949" cy="7175500"/>
          </a:xfrm>
          <a:custGeom>
            <a:avLst/>
            <a:gdLst/>
            <a:ahLst/>
            <a:cxnLst/>
            <a:rect l="l" t="t" r="r" b="b"/>
            <a:pathLst>
              <a:path w="15240000" h="7175500">
                <a:moveTo>
                  <a:pt x="15240000" y="0"/>
                </a:moveTo>
                <a:lnTo>
                  <a:pt x="0" y="0"/>
                </a:lnTo>
                <a:lnTo>
                  <a:pt x="0" y="317500"/>
                </a:lnTo>
                <a:lnTo>
                  <a:pt x="0" y="7175500"/>
                </a:lnTo>
                <a:lnTo>
                  <a:pt x="15240000" y="7175500"/>
                </a:lnTo>
                <a:lnTo>
                  <a:pt x="15240000" y="317500"/>
                </a:lnTo>
                <a:lnTo>
                  <a:pt x="15240000" y="0"/>
                </a:lnTo>
                <a:close/>
              </a:path>
            </a:pathLst>
          </a:custGeom>
          <a:solidFill>
            <a:srgbClr val="EFF4F1"/>
          </a:solidFill>
        </p:spPr>
        <p:txBody>
          <a:bodyPr wrap="square" lIns="0" tIns="0" rIns="0" bIns="0" rtlCol="0"/>
          <a:lstStyle/>
          <a:p>
            <a:r>
              <a:rPr lang="da-DK" dirty="0"/>
              <a:t> 	</a:t>
            </a:r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508000" y="508000"/>
            <a:ext cx="12103100" cy="1270000"/>
          </a:xfrm>
          <a:custGeom>
            <a:avLst/>
            <a:gdLst/>
            <a:ahLst/>
            <a:cxnLst/>
            <a:rect l="l" t="t" r="r" b="b"/>
            <a:pathLst>
              <a:path w="12103100" h="1270000">
                <a:moveTo>
                  <a:pt x="12103100" y="0"/>
                </a:moveTo>
                <a:lnTo>
                  <a:pt x="0" y="0"/>
                </a:lnTo>
                <a:lnTo>
                  <a:pt x="0" y="1270000"/>
                </a:lnTo>
                <a:lnTo>
                  <a:pt x="12103100" y="1270000"/>
                </a:lnTo>
                <a:lnTo>
                  <a:pt x="12103100" y="0"/>
                </a:lnTo>
                <a:close/>
              </a:path>
            </a:pathLst>
          </a:custGeom>
          <a:solidFill>
            <a:srgbClr val="6E718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4979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Modtagelse</a:t>
            </a:r>
            <a:r>
              <a:rPr spc="-45" dirty="0"/>
              <a:t> </a:t>
            </a:r>
            <a:r>
              <a:rPr dirty="0"/>
              <a:t>og</a:t>
            </a:r>
            <a:r>
              <a:rPr spc="-45" dirty="0"/>
              <a:t> </a:t>
            </a:r>
            <a:r>
              <a:rPr spc="-5" dirty="0"/>
              <a:t>returret</a:t>
            </a:r>
          </a:p>
        </p:txBody>
      </p:sp>
      <p:sp>
        <p:nvSpPr>
          <p:cNvPr id="6" name="object 6"/>
          <p:cNvSpPr/>
          <p:nvPr/>
        </p:nvSpPr>
        <p:spPr>
          <a:xfrm>
            <a:off x="5329275" y="2911458"/>
            <a:ext cx="1600200" cy="1210945"/>
          </a:xfrm>
          <a:custGeom>
            <a:avLst/>
            <a:gdLst/>
            <a:ahLst/>
            <a:cxnLst/>
            <a:rect l="l" t="t" r="r" b="b"/>
            <a:pathLst>
              <a:path w="1600200" h="1210945">
                <a:moveTo>
                  <a:pt x="787400" y="0"/>
                </a:moveTo>
                <a:lnTo>
                  <a:pt x="0" y="610323"/>
                </a:lnTo>
                <a:lnTo>
                  <a:pt x="800100" y="1210551"/>
                </a:lnTo>
                <a:lnTo>
                  <a:pt x="1600200" y="610323"/>
                </a:lnTo>
                <a:lnTo>
                  <a:pt x="787400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7167838" y="3454320"/>
            <a:ext cx="875665" cy="155575"/>
            <a:chOff x="7167838" y="3454320"/>
            <a:chExt cx="875665" cy="155575"/>
          </a:xfrm>
        </p:grpSpPr>
        <p:sp>
          <p:nvSpPr>
            <p:cNvPr id="8" name="object 8"/>
            <p:cNvSpPr/>
            <p:nvPr/>
          </p:nvSpPr>
          <p:spPr>
            <a:xfrm>
              <a:off x="7167838" y="3531840"/>
              <a:ext cx="750570" cy="0"/>
            </a:xfrm>
            <a:custGeom>
              <a:avLst/>
              <a:gdLst/>
              <a:ahLst/>
              <a:cxnLst/>
              <a:rect l="l" t="t" r="r" b="b"/>
              <a:pathLst>
                <a:path w="750570">
                  <a:moveTo>
                    <a:pt x="0" y="0"/>
                  </a:moveTo>
                  <a:lnTo>
                    <a:pt x="750290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830184" y="3454320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/>
          <p:nvPr/>
        </p:nvSpPr>
        <p:spPr>
          <a:xfrm>
            <a:off x="2618665" y="5084246"/>
            <a:ext cx="2908300" cy="1640391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2908300" y="0"/>
                </a:moveTo>
                <a:lnTo>
                  <a:pt x="0" y="0"/>
                </a:lnTo>
                <a:lnTo>
                  <a:pt x="0" y="304812"/>
                </a:lnTo>
                <a:lnTo>
                  <a:pt x="0" y="1817865"/>
                </a:lnTo>
                <a:lnTo>
                  <a:pt x="2908300" y="1817865"/>
                </a:lnTo>
                <a:lnTo>
                  <a:pt x="2908300" y="304812"/>
                </a:lnTo>
                <a:lnTo>
                  <a:pt x="290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633382" y="5071232"/>
            <a:ext cx="2908300" cy="1640390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0" y="1817865"/>
                </a:moveTo>
                <a:lnTo>
                  <a:pt x="2908300" y="1817865"/>
                </a:lnTo>
                <a:lnTo>
                  <a:pt x="2908300" y="0"/>
                </a:lnTo>
                <a:lnTo>
                  <a:pt x="0" y="0"/>
                </a:lnTo>
                <a:lnTo>
                  <a:pt x="0" y="1817865"/>
                </a:lnTo>
                <a:close/>
              </a:path>
            </a:pathLst>
          </a:custGeom>
          <a:ln w="38100">
            <a:solidFill>
              <a:srgbClr val="C146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98994" y="2911458"/>
            <a:ext cx="3175000" cy="2376315"/>
          </a:xfrm>
          <a:custGeom>
            <a:avLst/>
            <a:gdLst/>
            <a:ahLst/>
            <a:cxnLst/>
            <a:rect l="l" t="t" r="r" b="b"/>
            <a:pathLst>
              <a:path w="3175000" h="2190750">
                <a:moveTo>
                  <a:pt x="3175000" y="0"/>
                </a:moveTo>
                <a:lnTo>
                  <a:pt x="0" y="0"/>
                </a:lnTo>
                <a:lnTo>
                  <a:pt x="0" y="2190623"/>
                </a:lnTo>
                <a:lnTo>
                  <a:pt x="3175000" y="2190623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98994" y="2911458"/>
            <a:ext cx="3175000" cy="2338828"/>
          </a:xfrm>
          <a:custGeom>
            <a:avLst/>
            <a:gdLst/>
            <a:ahLst/>
            <a:cxnLst/>
            <a:rect l="l" t="t" r="r" b="b"/>
            <a:pathLst>
              <a:path w="3175000" h="2190750">
                <a:moveTo>
                  <a:pt x="0" y="2190623"/>
                </a:moveTo>
                <a:lnTo>
                  <a:pt x="3175000" y="2190623"/>
                </a:lnTo>
                <a:lnTo>
                  <a:pt x="3175000" y="0"/>
                </a:lnTo>
                <a:lnTo>
                  <a:pt x="0" y="0"/>
                </a:lnTo>
                <a:lnTo>
                  <a:pt x="0" y="2190623"/>
                </a:lnTo>
                <a:close/>
              </a:path>
            </a:pathLst>
          </a:custGeom>
          <a:ln w="38100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63176" y="3531840"/>
            <a:ext cx="702310" cy="0"/>
          </a:xfrm>
          <a:custGeom>
            <a:avLst/>
            <a:gdLst/>
            <a:ahLst/>
            <a:cxnLst/>
            <a:rect l="l" t="t" r="r" b="b"/>
            <a:pathLst>
              <a:path w="702310">
                <a:moveTo>
                  <a:pt x="0" y="0"/>
                </a:moveTo>
                <a:lnTo>
                  <a:pt x="70170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97693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82ED5E92-4999-40C4-B0F9-CA3501AA4DA4}"/>
              </a:ext>
            </a:extLst>
          </p:cNvPr>
          <p:cNvGrpSpPr/>
          <p:nvPr/>
        </p:nvGrpSpPr>
        <p:grpSpPr>
          <a:xfrm>
            <a:off x="4722787" y="4803932"/>
            <a:ext cx="609600" cy="609600"/>
            <a:chOff x="4434850" y="4516462"/>
            <a:chExt cx="609600" cy="609600"/>
          </a:xfrm>
        </p:grpSpPr>
        <p:sp>
          <p:nvSpPr>
            <p:cNvPr id="16" name="object 16"/>
            <p:cNvSpPr/>
            <p:nvPr/>
          </p:nvSpPr>
          <p:spPr>
            <a:xfrm>
              <a:off x="4434850" y="4516462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99976" y="4681560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733300" y="4878390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0" name="Gruppe 69">
            <a:extLst>
              <a:ext uri="{FF2B5EF4-FFF2-40B4-BE49-F238E27FC236}">
                <a16:creationId xmlns:a16="http://schemas.microsoft.com/office/drawing/2014/main" id="{DBA98201-8D8E-4942-B4CD-7E3ABFDA064B}"/>
              </a:ext>
            </a:extLst>
          </p:cNvPr>
          <p:cNvGrpSpPr/>
          <p:nvPr/>
        </p:nvGrpSpPr>
        <p:grpSpPr>
          <a:xfrm>
            <a:off x="1240095" y="2548165"/>
            <a:ext cx="609600" cy="609600"/>
            <a:chOff x="1244550" y="2677579"/>
            <a:chExt cx="609600" cy="609600"/>
          </a:xfrm>
        </p:grpSpPr>
        <p:sp>
          <p:nvSpPr>
            <p:cNvPr id="23" name="object 23"/>
            <p:cNvSpPr/>
            <p:nvPr/>
          </p:nvSpPr>
          <p:spPr>
            <a:xfrm>
              <a:off x="1244550" y="267757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60707" y="2797224"/>
              <a:ext cx="377825" cy="370840"/>
            </a:xfrm>
            <a:custGeom>
              <a:avLst/>
              <a:gdLst/>
              <a:ahLst/>
              <a:cxnLst/>
              <a:rect l="l" t="t" r="r" b="b"/>
              <a:pathLst>
                <a:path w="377825" h="370839">
                  <a:moveTo>
                    <a:pt x="124993" y="197613"/>
                  </a:moveTo>
                  <a:lnTo>
                    <a:pt x="112293" y="197613"/>
                  </a:lnTo>
                  <a:lnTo>
                    <a:pt x="112293" y="370295"/>
                  </a:lnTo>
                  <a:lnTo>
                    <a:pt x="325754" y="370295"/>
                  </a:lnTo>
                  <a:lnTo>
                    <a:pt x="325754" y="357595"/>
                  </a:lnTo>
                  <a:lnTo>
                    <a:pt x="124993" y="357595"/>
                  </a:lnTo>
                  <a:lnTo>
                    <a:pt x="124993" y="197613"/>
                  </a:lnTo>
                  <a:close/>
                </a:path>
                <a:path w="377825" h="370839">
                  <a:moveTo>
                    <a:pt x="377278" y="188634"/>
                  </a:moveTo>
                  <a:lnTo>
                    <a:pt x="364578" y="188634"/>
                  </a:lnTo>
                  <a:lnTo>
                    <a:pt x="364578" y="370295"/>
                  </a:lnTo>
                  <a:lnTo>
                    <a:pt x="377278" y="370295"/>
                  </a:lnTo>
                  <a:lnTo>
                    <a:pt x="377278" y="188634"/>
                  </a:lnTo>
                  <a:close/>
                </a:path>
                <a:path w="377825" h="370839">
                  <a:moveTo>
                    <a:pt x="89065" y="143740"/>
                  </a:moveTo>
                  <a:lnTo>
                    <a:pt x="0" y="232792"/>
                  </a:lnTo>
                  <a:lnTo>
                    <a:pt x="38557" y="271349"/>
                  </a:lnTo>
                  <a:lnTo>
                    <a:pt x="56514" y="253391"/>
                  </a:lnTo>
                  <a:lnTo>
                    <a:pt x="38557" y="253391"/>
                  </a:lnTo>
                  <a:lnTo>
                    <a:pt x="17957" y="232792"/>
                  </a:lnTo>
                  <a:lnTo>
                    <a:pt x="89065" y="161697"/>
                  </a:lnTo>
                  <a:lnTo>
                    <a:pt x="118639" y="161697"/>
                  </a:lnTo>
                  <a:lnTo>
                    <a:pt x="121812" y="158522"/>
                  </a:lnTo>
                  <a:lnTo>
                    <a:pt x="103860" y="158522"/>
                  </a:lnTo>
                  <a:lnTo>
                    <a:pt x="89065" y="143740"/>
                  </a:lnTo>
                  <a:close/>
                </a:path>
                <a:path w="377825" h="370839">
                  <a:moveTo>
                    <a:pt x="118639" y="161697"/>
                  </a:moveTo>
                  <a:lnTo>
                    <a:pt x="89065" y="161697"/>
                  </a:lnTo>
                  <a:lnTo>
                    <a:pt x="109664" y="182284"/>
                  </a:lnTo>
                  <a:lnTo>
                    <a:pt x="38557" y="253391"/>
                  </a:lnTo>
                  <a:lnTo>
                    <a:pt x="56514" y="253391"/>
                  </a:lnTo>
                  <a:lnTo>
                    <a:pt x="112293" y="197613"/>
                  </a:lnTo>
                  <a:lnTo>
                    <a:pt x="124993" y="197613"/>
                  </a:lnTo>
                  <a:lnTo>
                    <a:pt x="124993" y="188634"/>
                  </a:lnTo>
                  <a:lnTo>
                    <a:pt x="377278" y="188634"/>
                  </a:lnTo>
                  <a:lnTo>
                    <a:pt x="377278" y="175934"/>
                  </a:lnTo>
                  <a:lnTo>
                    <a:pt x="121272" y="175934"/>
                  </a:lnTo>
                  <a:lnTo>
                    <a:pt x="112839" y="167501"/>
                  </a:lnTo>
                  <a:lnTo>
                    <a:pt x="118639" y="161697"/>
                  </a:lnTo>
                  <a:close/>
                </a:path>
                <a:path w="377825" h="370839">
                  <a:moveTo>
                    <a:pt x="220154" y="188634"/>
                  </a:moveTo>
                  <a:lnTo>
                    <a:pt x="207454" y="188634"/>
                  </a:lnTo>
                  <a:lnTo>
                    <a:pt x="207454" y="246165"/>
                  </a:lnTo>
                  <a:lnTo>
                    <a:pt x="277685" y="246165"/>
                  </a:lnTo>
                  <a:lnTo>
                    <a:pt x="277685" y="233465"/>
                  </a:lnTo>
                  <a:lnTo>
                    <a:pt x="220154" y="233465"/>
                  </a:lnTo>
                  <a:lnTo>
                    <a:pt x="220154" y="188634"/>
                  </a:lnTo>
                  <a:close/>
                </a:path>
                <a:path w="377825" h="370839">
                  <a:moveTo>
                    <a:pt x="277685" y="188634"/>
                  </a:moveTo>
                  <a:lnTo>
                    <a:pt x="264985" y="188634"/>
                  </a:lnTo>
                  <a:lnTo>
                    <a:pt x="264985" y="233465"/>
                  </a:lnTo>
                  <a:lnTo>
                    <a:pt x="277685" y="233465"/>
                  </a:lnTo>
                  <a:lnTo>
                    <a:pt x="277685" y="188634"/>
                  </a:lnTo>
                  <a:close/>
                </a:path>
                <a:path w="377825" h="370839">
                  <a:moveTo>
                    <a:pt x="157219" y="147334"/>
                  </a:moveTo>
                  <a:lnTo>
                    <a:pt x="132994" y="147334"/>
                  </a:lnTo>
                  <a:lnTo>
                    <a:pt x="145387" y="156178"/>
                  </a:lnTo>
                  <a:lnTo>
                    <a:pt x="158846" y="162510"/>
                  </a:lnTo>
                  <a:lnTo>
                    <a:pt x="173022" y="166318"/>
                  </a:lnTo>
                  <a:lnTo>
                    <a:pt x="187566" y="167590"/>
                  </a:lnTo>
                  <a:lnTo>
                    <a:pt x="203592" y="166059"/>
                  </a:lnTo>
                  <a:lnTo>
                    <a:pt x="219138" y="161464"/>
                  </a:lnTo>
                  <a:lnTo>
                    <a:pt x="231639" y="154898"/>
                  </a:lnTo>
                  <a:lnTo>
                    <a:pt x="187567" y="154898"/>
                  </a:lnTo>
                  <a:lnTo>
                    <a:pt x="160782" y="149697"/>
                  </a:lnTo>
                  <a:lnTo>
                    <a:pt x="157219" y="147334"/>
                  </a:lnTo>
                  <a:close/>
                </a:path>
                <a:path w="377825" h="370839">
                  <a:moveTo>
                    <a:pt x="187577" y="0"/>
                  </a:moveTo>
                  <a:lnTo>
                    <a:pt x="128282" y="24512"/>
                  </a:lnTo>
                  <a:lnTo>
                    <a:pt x="105331" y="67314"/>
                  </a:lnTo>
                  <a:lnTo>
                    <a:pt x="103720" y="83796"/>
                  </a:lnTo>
                  <a:lnTo>
                    <a:pt x="105050" y="98732"/>
                  </a:lnTo>
                  <a:lnTo>
                    <a:pt x="108956" y="112982"/>
                  </a:lnTo>
                  <a:lnTo>
                    <a:pt x="115315" y="126281"/>
                  </a:lnTo>
                  <a:lnTo>
                    <a:pt x="124002" y="138368"/>
                  </a:lnTo>
                  <a:lnTo>
                    <a:pt x="103860" y="158522"/>
                  </a:lnTo>
                  <a:lnTo>
                    <a:pt x="121812" y="158522"/>
                  </a:lnTo>
                  <a:lnTo>
                    <a:pt x="132994" y="147334"/>
                  </a:lnTo>
                  <a:lnTo>
                    <a:pt x="157219" y="147334"/>
                  </a:lnTo>
                  <a:lnTo>
                    <a:pt x="121802" y="111034"/>
                  </a:lnTo>
                  <a:lnTo>
                    <a:pt x="116420" y="83796"/>
                  </a:lnTo>
                  <a:lnTo>
                    <a:pt x="117787" y="69810"/>
                  </a:lnTo>
                  <a:lnTo>
                    <a:pt x="137261" y="33491"/>
                  </a:lnTo>
                  <a:lnTo>
                    <a:pt x="173973" y="13989"/>
                  </a:lnTo>
                  <a:lnTo>
                    <a:pt x="187566" y="12688"/>
                  </a:lnTo>
                  <a:lnTo>
                    <a:pt x="229032" y="12688"/>
                  </a:lnTo>
                  <a:lnTo>
                    <a:pt x="219123" y="6126"/>
                  </a:lnTo>
                  <a:lnTo>
                    <a:pt x="187577" y="0"/>
                  </a:lnTo>
                  <a:close/>
                </a:path>
                <a:path w="377825" h="370839">
                  <a:moveTo>
                    <a:pt x="229032" y="12688"/>
                  </a:moveTo>
                  <a:lnTo>
                    <a:pt x="187566" y="12688"/>
                  </a:lnTo>
                  <a:lnTo>
                    <a:pt x="201164" y="13990"/>
                  </a:lnTo>
                  <a:lnTo>
                    <a:pt x="214353" y="17894"/>
                  </a:lnTo>
                  <a:lnTo>
                    <a:pt x="246806" y="44348"/>
                  </a:lnTo>
                  <a:lnTo>
                    <a:pt x="258711" y="83796"/>
                  </a:lnTo>
                  <a:lnTo>
                    <a:pt x="257346" y="97782"/>
                  </a:lnTo>
                  <a:lnTo>
                    <a:pt x="237883" y="134100"/>
                  </a:lnTo>
                  <a:lnTo>
                    <a:pt x="187567" y="154898"/>
                  </a:lnTo>
                  <a:lnTo>
                    <a:pt x="231639" y="154898"/>
                  </a:lnTo>
                  <a:lnTo>
                    <a:pt x="265075" y="115895"/>
                  </a:lnTo>
                  <a:lnTo>
                    <a:pt x="271411" y="83796"/>
                  </a:lnTo>
                  <a:lnTo>
                    <a:pt x="269802" y="67314"/>
                  </a:lnTo>
                  <a:lnTo>
                    <a:pt x="265075" y="51696"/>
                  </a:lnTo>
                  <a:lnTo>
                    <a:pt x="257379" y="37308"/>
                  </a:lnTo>
                  <a:lnTo>
                    <a:pt x="246862" y="24512"/>
                  </a:lnTo>
                  <a:lnTo>
                    <a:pt x="229032" y="126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7360336" y="3444595"/>
            <a:ext cx="304165" cy="17462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63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5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JA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2311828" y="2548165"/>
            <a:ext cx="3175000" cy="2195470"/>
          </a:xfrm>
          <a:custGeom>
            <a:avLst/>
            <a:gdLst/>
            <a:ahLst/>
            <a:cxnLst/>
            <a:rect l="l" t="t" r="r" b="b"/>
            <a:pathLst>
              <a:path w="3175000" h="2085975">
                <a:moveTo>
                  <a:pt x="3175000" y="0"/>
                </a:moveTo>
                <a:lnTo>
                  <a:pt x="0" y="0"/>
                </a:lnTo>
                <a:lnTo>
                  <a:pt x="0" y="2085505"/>
                </a:lnTo>
                <a:lnTo>
                  <a:pt x="3175000" y="2085505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2311828" y="2579791"/>
            <a:ext cx="3175000" cy="2195470"/>
          </a:xfrm>
          <a:custGeom>
            <a:avLst/>
            <a:gdLst/>
            <a:ahLst/>
            <a:cxnLst/>
            <a:rect l="l" t="t" r="r" b="b"/>
            <a:pathLst>
              <a:path w="3175000" h="2085975">
                <a:moveTo>
                  <a:pt x="0" y="2085505"/>
                </a:moveTo>
                <a:lnTo>
                  <a:pt x="3175000" y="2085505"/>
                </a:lnTo>
                <a:lnTo>
                  <a:pt x="3175000" y="0"/>
                </a:lnTo>
                <a:lnTo>
                  <a:pt x="0" y="0"/>
                </a:lnTo>
                <a:lnTo>
                  <a:pt x="0" y="2085505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4" name="Gruppe 73">
            <a:extLst>
              <a:ext uri="{FF2B5EF4-FFF2-40B4-BE49-F238E27FC236}">
                <a16:creationId xmlns:a16="http://schemas.microsoft.com/office/drawing/2014/main" id="{FD853D1D-E35F-49A8-939B-406836974A89}"/>
              </a:ext>
            </a:extLst>
          </p:cNvPr>
          <p:cNvGrpSpPr/>
          <p:nvPr/>
        </p:nvGrpSpPr>
        <p:grpSpPr>
          <a:xfrm>
            <a:off x="12660894" y="2299482"/>
            <a:ext cx="609600" cy="609600"/>
            <a:chOff x="12535727" y="2626469"/>
            <a:chExt cx="609600" cy="609600"/>
          </a:xfrm>
        </p:grpSpPr>
        <p:sp>
          <p:nvSpPr>
            <p:cNvPr id="47" name="object 47"/>
            <p:cNvSpPr/>
            <p:nvPr/>
          </p:nvSpPr>
          <p:spPr>
            <a:xfrm>
              <a:off x="12535727" y="262646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799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599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799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2650027" y="2788801"/>
              <a:ext cx="381000" cy="285115"/>
            </a:xfrm>
            <a:custGeom>
              <a:avLst/>
              <a:gdLst/>
              <a:ahLst/>
              <a:cxnLst/>
              <a:rect l="l" t="t" r="r" b="b"/>
              <a:pathLst>
                <a:path w="381000" h="285114">
                  <a:moveTo>
                    <a:pt x="287375" y="201155"/>
                  </a:moveTo>
                  <a:lnTo>
                    <a:pt x="271083" y="204453"/>
                  </a:lnTo>
                  <a:lnTo>
                    <a:pt x="257763" y="213440"/>
                  </a:lnTo>
                  <a:lnTo>
                    <a:pt x="248776" y="226760"/>
                  </a:lnTo>
                  <a:lnTo>
                    <a:pt x="245478" y="243052"/>
                  </a:lnTo>
                  <a:lnTo>
                    <a:pt x="248776" y="259344"/>
                  </a:lnTo>
                  <a:lnTo>
                    <a:pt x="257763" y="272664"/>
                  </a:lnTo>
                  <a:lnTo>
                    <a:pt x="271083" y="281652"/>
                  </a:lnTo>
                  <a:lnTo>
                    <a:pt x="287375" y="284949"/>
                  </a:lnTo>
                  <a:lnTo>
                    <a:pt x="302234" y="282220"/>
                  </a:lnTo>
                  <a:lnTo>
                    <a:pt x="314747" y="274710"/>
                  </a:lnTo>
                  <a:lnTo>
                    <a:pt x="316746" y="272249"/>
                  </a:lnTo>
                  <a:lnTo>
                    <a:pt x="287375" y="272249"/>
                  </a:lnTo>
                  <a:lnTo>
                    <a:pt x="276019" y="269950"/>
                  </a:lnTo>
                  <a:lnTo>
                    <a:pt x="266738" y="263685"/>
                  </a:lnTo>
                  <a:lnTo>
                    <a:pt x="260475" y="254403"/>
                  </a:lnTo>
                  <a:lnTo>
                    <a:pt x="258178" y="243052"/>
                  </a:lnTo>
                  <a:lnTo>
                    <a:pt x="260475" y="231696"/>
                  </a:lnTo>
                  <a:lnTo>
                    <a:pt x="266738" y="222415"/>
                  </a:lnTo>
                  <a:lnTo>
                    <a:pt x="276019" y="216152"/>
                  </a:lnTo>
                  <a:lnTo>
                    <a:pt x="287375" y="213855"/>
                  </a:lnTo>
                  <a:lnTo>
                    <a:pt x="316746" y="213855"/>
                  </a:lnTo>
                  <a:lnTo>
                    <a:pt x="314747" y="211394"/>
                  </a:lnTo>
                  <a:lnTo>
                    <a:pt x="302234" y="203884"/>
                  </a:lnTo>
                  <a:lnTo>
                    <a:pt x="287375" y="201155"/>
                  </a:lnTo>
                  <a:close/>
                </a:path>
                <a:path w="381000" h="285114">
                  <a:moveTo>
                    <a:pt x="250494" y="0"/>
                  </a:moveTo>
                  <a:lnTo>
                    <a:pt x="29527" y="0"/>
                  </a:lnTo>
                  <a:lnTo>
                    <a:pt x="18045" y="2324"/>
                  </a:lnTo>
                  <a:lnTo>
                    <a:pt x="8658" y="8659"/>
                  </a:lnTo>
                  <a:lnTo>
                    <a:pt x="2324" y="18050"/>
                  </a:lnTo>
                  <a:lnTo>
                    <a:pt x="0" y="29540"/>
                  </a:lnTo>
                  <a:lnTo>
                    <a:pt x="0" y="249402"/>
                  </a:lnTo>
                  <a:lnTo>
                    <a:pt x="44208" y="249402"/>
                  </a:lnTo>
                  <a:lnTo>
                    <a:pt x="49115" y="263272"/>
                  </a:lnTo>
                  <a:lnTo>
                    <a:pt x="58285" y="274407"/>
                  </a:lnTo>
                  <a:lnTo>
                    <a:pt x="70738" y="281815"/>
                  </a:lnTo>
                  <a:lnTo>
                    <a:pt x="85496" y="284505"/>
                  </a:lnTo>
                  <a:lnTo>
                    <a:pt x="100253" y="281815"/>
                  </a:lnTo>
                  <a:lnTo>
                    <a:pt x="112707" y="274407"/>
                  </a:lnTo>
                  <a:lnTo>
                    <a:pt x="114850" y="271805"/>
                  </a:lnTo>
                  <a:lnTo>
                    <a:pt x="85496" y="271805"/>
                  </a:lnTo>
                  <a:lnTo>
                    <a:pt x="74140" y="269506"/>
                  </a:lnTo>
                  <a:lnTo>
                    <a:pt x="64858" y="263240"/>
                  </a:lnTo>
                  <a:lnTo>
                    <a:pt x="58596" y="253958"/>
                  </a:lnTo>
                  <a:lnTo>
                    <a:pt x="56299" y="242608"/>
                  </a:lnTo>
                  <a:lnTo>
                    <a:pt x="57494" y="236702"/>
                  </a:lnTo>
                  <a:lnTo>
                    <a:pt x="12700" y="236702"/>
                  </a:lnTo>
                  <a:lnTo>
                    <a:pt x="12700" y="20256"/>
                  </a:lnTo>
                  <a:lnTo>
                    <a:pt x="20243" y="12699"/>
                  </a:lnTo>
                  <a:lnTo>
                    <a:pt x="274452" y="12699"/>
                  </a:lnTo>
                  <a:lnTo>
                    <a:pt x="271686" y="8952"/>
                  </a:lnTo>
                  <a:lnTo>
                    <a:pt x="265553" y="4122"/>
                  </a:lnTo>
                  <a:lnTo>
                    <a:pt x="258368" y="1066"/>
                  </a:lnTo>
                  <a:lnTo>
                    <a:pt x="250494" y="0"/>
                  </a:lnTo>
                  <a:close/>
                </a:path>
                <a:path w="381000" h="285114">
                  <a:moveTo>
                    <a:pt x="316746" y="213855"/>
                  </a:moveTo>
                  <a:lnTo>
                    <a:pt x="287375" y="213855"/>
                  </a:lnTo>
                  <a:lnTo>
                    <a:pt x="298724" y="216152"/>
                  </a:lnTo>
                  <a:lnTo>
                    <a:pt x="308001" y="222415"/>
                  </a:lnTo>
                  <a:lnTo>
                    <a:pt x="314262" y="231696"/>
                  </a:lnTo>
                  <a:lnTo>
                    <a:pt x="316560" y="243052"/>
                  </a:lnTo>
                  <a:lnTo>
                    <a:pt x="314262" y="254403"/>
                  </a:lnTo>
                  <a:lnTo>
                    <a:pt x="308001" y="263685"/>
                  </a:lnTo>
                  <a:lnTo>
                    <a:pt x="298724" y="269950"/>
                  </a:lnTo>
                  <a:lnTo>
                    <a:pt x="287375" y="272249"/>
                  </a:lnTo>
                  <a:lnTo>
                    <a:pt x="316746" y="272249"/>
                  </a:lnTo>
                  <a:lnTo>
                    <a:pt x="323912" y="263432"/>
                  </a:lnTo>
                  <a:lnTo>
                    <a:pt x="328726" y="249402"/>
                  </a:lnTo>
                  <a:lnTo>
                    <a:pt x="381000" y="249402"/>
                  </a:lnTo>
                  <a:lnTo>
                    <a:pt x="381000" y="236702"/>
                  </a:lnTo>
                  <a:lnTo>
                    <a:pt x="328726" y="236702"/>
                  </a:lnTo>
                  <a:lnTo>
                    <a:pt x="323912" y="222672"/>
                  </a:lnTo>
                  <a:lnTo>
                    <a:pt x="316746" y="213855"/>
                  </a:lnTo>
                  <a:close/>
                </a:path>
                <a:path w="381000" h="285114">
                  <a:moveTo>
                    <a:pt x="114900" y="213410"/>
                  </a:moveTo>
                  <a:lnTo>
                    <a:pt x="85496" y="213410"/>
                  </a:lnTo>
                  <a:lnTo>
                    <a:pt x="96852" y="215710"/>
                  </a:lnTo>
                  <a:lnTo>
                    <a:pt x="106133" y="221975"/>
                  </a:lnTo>
                  <a:lnTo>
                    <a:pt x="112396" y="231257"/>
                  </a:lnTo>
                  <a:lnTo>
                    <a:pt x="114693" y="242608"/>
                  </a:lnTo>
                  <a:lnTo>
                    <a:pt x="112396" y="253958"/>
                  </a:lnTo>
                  <a:lnTo>
                    <a:pt x="106133" y="263240"/>
                  </a:lnTo>
                  <a:lnTo>
                    <a:pt x="96852" y="269506"/>
                  </a:lnTo>
                  <a:lnTo>
                    <a:pt x="85496" y="271805"/>
                  </a:lnTo>
                  <a:lnTo>
                    <a:pt x="114850" y="271805"/>
                  </a:lnTo>
                  <a:lnTo>
                    <a:pt x="121888" y="263240"/>
                  </a:lnTo>
                  <a:lnTo>
                    <a:pt x="126784" y="249402"/>
                  </a:lnTo>
                  <a:lnTo>
                    <a:pt x="207378" y="249402"/>
                  </a:lnTo>
                  <a:lnTo>
                    <a:pt x="207378" y="236702"/>
                  </a:lnTo>
                  <a:lnTo>
                    <a:pt x="126923" y="236702"/>
                  </a:lnTo>
                  <a:lnTo>
                    <a:pt x="122200" y="222511"/>
                  </a:lnTo>
                  <a:lnTo>
                    <a:pt x="114900" y="213410"/>
                  </a:lnTo>
                  <a:close/>
                </a:path>
                <a:path w="381000" h="285114">
                  <a:moveTo>
                    <a:pt x="85496" y="200710"/>
                  </a:moveTo>
                  <a:lnTo>
                    <a:pt x="70529" y="203478"/>
                  </a:lnTo>
                  <a:lnTo>
                    <a:pt x="57953" y="211091"/>
                  </a:lnTo>
                  <a:lnTo>
                    <a:pt x="48791" y="222511"/>
                  </a:lnTo>
                  <a:lnTo>
                    <a:pt x="44068" y="236702"/>
                  </a:lnTo>
                  <a:lnTo>
                    <a:pt x="57494" y="236702"/>
                  </a:lnTo>
                  <a:lnTo>
                    <a:pt x="58596" y="231257"/>
                  </a:lnTo>
                  <a:lnTo>
                    <a:pt x="64858" y="221975"/>
                  </a:lnTo>
                  <a:lnTo>
                    <a:pt x="74140" y="215710"/>
                  </a:lnTo>
                  <a:lnTo>
                    <a:pt x="85496" y="213410"/>
                  </a:lnTo>
                  <a:lnTo>
                    <a:pt x="114900" y="213410"/>
                  </a:lnTo>
                  <a:lnTo>
                    <a:pt x="113039" y="211091"/>
                  </a:lnTo>
                  <a:lnTo>
                    <a:pt x="100463" y="203478"/>
                  </a:lnTo>
                  <a:lnTo>
                    <a:pt x="85496" y="200710"/>
                  </a:lnTo>
                  <a:close/>
                </a:path>
                <a:path w="381000" h="285114">
                  <a:moveTo>
                    <a:pt x="274452" y="12699"/>
                  </a:moveTo>
                  <a:lnTo>
                    <a:pt x="256654" y="12699"/>
                  </a:lnTo>
                  <a:lnTo>
                    <a:pt x="262305" y="16052"/>
                  </a:lnTo>
                  <a:lnTo>
                    <a:pt x="313448" y="109372"/>
                  </a:lnTo>
                  <a:lnTo>
                    <a:pt x="365506" y="126136"/>
                  </a:lnTo>
                  <a:lnTo>
                    <a:pt x="368300" y="129971"/>
                  </a:lnTo>
                  <a:lnTo>
                    <a:pt x="368300" y="236702"/>
                  </a:lnTo>
                  <a:lnTo>
                    <a:pt x="381000" y="236702"/>
                  </a:lnTo>
                  <a:lnTo>
                    <a:pt x="381000" y="134340"/>
                  </a:lnTo>
                  <a:lnTo>
                    <a:pt x="379862" y="127208"/>
                  </a:lnTo>
                  <a:lnTo>
                    <a:pt x="376653" y="120950"/>
                  </a:lnTo>
                  <a:lnTo>
                    <a:pt x="371677" y="115979"/>
                  </a:lnTo>
                  <a:lnTo>
                    <a:pt x="365239" y="112712"/>
                  </a:lnTo>
                  <a:lnTo>
                    <a:pt x="322148" y="98844"/>
                  </a:lnTo>
                  <a:lnTo>
                    <a:pt x="276402" y="15341"/>
                  </a:lnTo>
                  <a:lnTo>
                    <a:pt x="274452" y="126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704592" y="2838161"/>
              <a:ext cx="128536" cy="128524"/>
            </a:xfrm>
            <a:prstGeom prst="rect">
              <a:avLst/>
            </a:prstGeom>
          </p:spPr>
        </p:pic>
      </p:grpSp>
      <p:sp>
        <p:nvSpPr>
          <p:cNvPr id="50" name="object 50"/>
          <p:cNvSpPr txBox="1"/>
          <p:nvPr/>
        </p:nvSpPr>
        <p:spPr>
          <a:xfrm>
            <a:off x="12551556" y="2940708"/>
            <a:ext cx="2653665" cy="889986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indent="-25400" defTabSz="457200" eaLnBrk="0" fontAlgn="base" hangingPunct="0">
              <a:spcBef>
                <a:spcPct val="0"/>
              </a:spcBef>
              <a:spcAft>
                <a:spcPts val="1500"/>
              </a:spcAft>
              <a:buFont typeface="Arial" panose="020B0604020202020204" pitchFamily="34" charset="0"/>
              <a:buChar char="​"/>
            </a:pPr>
            <a:r>
              <a:rPr lang="da-DK" sz="1400" b="1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Afhentning </a:t>
            </a:r>
            <a:br>
              <a:rPr lang="da-DK" sz="1400" b="1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Leverandøren har ti dage til at hente fejlleverancen, efter du har givet besked om det.</a:t>
            </a:r>
            <a:endParaRPr lang="da-DK" sz="1400" b="1" i="1" dirty="0">
              <a:solidFill>
                <a:srgbClr val="333333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11550619" y="3619220"/>
            <a:ext cx="582930" cy="155575"/>
            <a:chOff x="11573233" y="3585921"/>
            <a:chExt cx="582930" cy="155575"/>
          </a:xfrm>
        </p:grpSpPr>
        <p:sp>
          <p:nvSpPr>
            <p:cNvPr id="52" name="object 52"/>
            <p:cNvSpPr/>
            <p:nvPr/>
          </p:nvSpPr>
          <p:spPr>
            <a:xfrm>
              <a:off x="11573233" y="3663441"/>
              <a:ext cx="457834" cy="0"/>
            </a:xfrm>
            <a:custGeom>
              <a:avLst/>
              <a:gdLst/>
              <a:ahLst/>
              <a:cxnLst/>
              <a:rect l="l" t="t" r="r" b="b"/>
              <a:pathLst>
                <a:path w="457834">
                  <a:moveTo>
                    <a:pt x="0" y="0"/>
                  </a:moveTo>
                  <a:lnTo>
                    <a:pt x="457708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1943008" y="3585921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</a:p>
        </p:txBody>
      </p:sp>
      <p:sp>
        <p:nvSpPr>
          <p:cNvPr id="69" name="object 69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02</a:t>
            </a:r>
            <a:endParaRPr spc="-5" dirty="0"/>
          </a:p>
        </p:txBody>
      </p:sp>
      <p:sp>
        <p:nvSpPr>
          <p:cNvPr id="60" name="object 60"/>
          <p:cNvSpPr txBox="1"/>
          <p:nvPr/>
        </p:nvSpPr>
        <p:spPr>
          <a:xfrm>
            <a:off x="2853365" y="5487883"/>
            <a:ext cx="2468333" cy="110543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Hvis der er udvendige skader på emballagen, skal du notere det på kvitteringen for modtagelsen.</a:t>
            </a:r>
          </a:p>
          <a:p>
            <a:pPr defTabSz="457189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/>
            </a:pPr>
            <a:endParaRPr lang="da-DK" sz="14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-111" charset="-128"/>
              <a:cs typeface="Arial" panose="020B0604020202020204" pitchFamily="34" charset="0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190054" y="3202555"/>
            <a:ext cx="2984495" cy="2187777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b="1" spc="-5" dirty="0">
                <a:latin typeface="Arial"/>
                <a:cs typeface="Arial"/>
              </a:rPr>
              <a:t>Undersøgelsespligt</a:t>
            </a:r>
          </a:p>
          <a:p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Når varerne bliver leveret, skal du </a:t>
            </a:r>
            <a:r>
              <a:rPr lang="da-DK" sz="1400" b="1" dirty="0">
                <a:latin typeface="Arial" panose="020B0604020202020204" pitchFamily="34" charset="0"/>
                <a:cs typeface="Arial" panose="020B0604020202020204" pitchFamily="34" charset="0"/>
              </a:rPr>
              <a:t>ikke</a:t>
            </a: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 undersøge selve produkterne eller mængderne. </a:t>
            </a:r>
          </a:p>
          <a:p>
            <a:endParaRPr lang="da-D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skal derimod </a:t>
            </a:r>
            <a:b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undersøge, om der er åbenlyst synlige, udvendige skader på emballagen.</a:t>
            </a:r>
            <a:r>
              <a:rPr lang="da-DK" sz="1400" i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 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endParaRPr lang="da-DK" sz="1400" dirty="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644983" y="3308958"/>
            <a:ext cx="971550" cy="357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45" algn="ctr">
              <a:lnSpc>
                <a:spcPct val="116700"/>
              </a:lnSpc>
              <a:spcBef>
                <a:spcPts val="100"/>
              </a:spcBef>
            </a:pPr>
            <a:r>
              <a:rPr lang="da-DK" sz="1000" b="1" spc="15" dirty="0">
                <a:solidFill>
                  <a:srgbClr val="FFFFFF"/>
                </a:solidFill>
                <a:latin typeface="Arial"/>
                <a:cs typeface="Arial"/>
              </a:rPr>
              <a:t>Fejl i bestillingen?</a:t>
            </a:r>
            <a:endParaRPr sz="1000" dirty="0">
              <a:latin typeface="Arial"/>
              <a:cs typeface="Arial"/>
            </a:endParaRPr>
          </a:p>
        </p:txBody>
      </p:sp>
      <p:grpSp>
        <p:nvGrpSpPr>
          <p:cNvPr id="75" name="Gruppe 74">
            <a:extLst>
              <a:ext uri="{FF2B5EF4-FFF2-40B4-BE49-F238E27FC236}">
                <a16:creationId xmlns:a16="http://schemas.microsoft.com/office/drawing/2014/main" id="{983D0967-D8F1-4715-A3C0-BD0290D088E3}"/>
              </a:ext>
            </a:extLst>
          </p:cNvPr>
          <p:cNvGrpSpPr/>
          <p:nvPr/>
        </p:nvGrpSpPr>
        <p:grpSpPr>
          <a:xfrm>
            <a:off x="1556500" y="7417184"/>
            <a:ext cx="1856666" cy="884951"/>
            <a:chOff x="1556500" y="7417184"/>
            <a:chExt cx="1856666" cy="884951"/>
          </a:xfrm>
        </p:grpSpPr>
        <p:grpSp>
          <p:nvGrpSpPr>
            <p:cNvPr id="27" name="object 27"/>
            <p:cNvGrpSpPr/>
            <p:nvPr/>
          </p:nvGrpSpPr>
          <p:grpSpPr>
            <a:xfrm>
              <a:off x="1556500" y="7417184"/>
              <a:ext cx="609600" cy="609600"/>
              <a:chOff x="1556500" y="7417184"/>
              <a:chExt cx="609600" cy="609600"/>
            </a:xfrm>
          </p:grpSpPr>
          <p:sp>
            <p:nvSpPr>
              <p:cNvPr id="28" name="object 28"/>
              <p:cNvSpPr/>
              <p:nvPr/>
            </p:nvSpPr>
            <p:spPr>
              <a:xfrm>
                <a:off x="1556500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802E4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9" name="object 29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771859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30" name="object 30"/>
              <p:cNvSpPr/>
              <p:nvPr/>
            </p:nvSpPr>
            <p:spPr>
              <a:xfrm>
                <a:off x="1704179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1" name="object 31"/>
            <p:cNvGrpSpPr/>
            <p:nvPr/>
          </p:nvGrpSpPr>
          <p:grpSpPr>
            <a:xfrm>
              <a:off x="2618665" y="7417184"/>
              <a:ext cx="609600" cy="609600"/>
              <a:chOff x="2618665" y="7417184"/>
              <a:chExt cx="609600" cy="609600"/>
            </a:xfrm>
          </p:grpSpPr>
          <p:sp>
            <p:nvSpPr>
              <p:cNvPr id="32" name="object 32"/>
              <p:cNvSpPr/>
              <p:nvPr/>
            </p:nvSpPr>
            <p:spPr>
              <a:xfrm>
                <a:off x="2618665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48564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3" name="object 33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834024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34" name="object 34"/>
              <p:cNvSpPr/>
              <p:nvPr/>
            </p:nvSpPr>
            <p:spPr>
              <a:xfrm>
                <a:off x="2766344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66" name="object 66"/>
            <p:cNvSpPr txBox="1"/>
            <p:nvPr/>
          </p:nvSpPr>
          <p:spPr>
            <a:xfrm>
              <a:off x="1737940" y="8124335"/>
              <a:ext cx="26479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0" dirty="0">
                  <a:latin typeface="Arial"/>
                  <a:cs typeface="Arial"/>
                </a:rPr>
                <a:t>DIG</a:t>
              </a:r>
              <a:endParaRPr sz="1000">
                <a:latin typeface="Arial"/>
                <a:cs typeface="Arial"/>
              </a:endParaRPr>
            </a:p>
          </p:txBody>
        </p:sp>
        <p:sp>
          <p:nvSpPr>
            <p:cNvPr id="67" name="object 67"/>
            <p:cNvSpPr txBox="1"/>
            <p:nvPr/>
          </p:nvSpPr>
          <p:spPr>
            <a:xfrm>
              <a:off x="2453681" y="8124335"/>
              <a:ext cx="95948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5" dirty="0">
                  <a:latin typeface="Arial"/>
                  <a:cs typeface="Arial"/>
                </a:rPr>
                <a:t>LEVERANDØR</a:t>
              </a:r>
              <a:endParaRPr sz="1000">
                <a:latin typeface="Arial"/>
                <a:cs typeface="Arial"/>
              </a:endParaRPr>
            </a:p>
          </p:txBody>
        </p:sp>
      </p:grpSp>
      <p:sp>
        <p:nvSpPr>
          <p:cNvPr id="76" name="object 57">
            <a:extLst>
              <a:ext uri="{FF2B5EF4-FFF2-40B4-BE49-F238E27FC236}">
                <a16:creationId xmlns:a16="http://schemas.microsoft.com/office/drawing/2014/main" id="{4EF5CB7C-0071-4F97-9DBB-7BE227EA3B56}"/>
              </a:ext>
            </a:extLst>
          </p:cNvPr>
          <p:cNvSpPr txBox="1"/>
          <p:nvPr/>
        </p:nvSpPr>
        <p:spPr>
          <a:xfrm>
            <a:off x="13380563" y="1524000"/>
            <a:ext cx="22606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20" dirty="0">
                <a:latin typeface="Arial"/>
                <a:cs typeface="Arial"/>
              </a:rPr>
              <a:t>50.95 Sygeplejeartikler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77" name="object 38">
            <a:extLst>
              <a:ext uri="{FF2B5EF4-FFF2-40B4-BE49-F238E27FC236}">
                <a16:creationId xmlns:a16="http://schemas.microsoft.com/office/drawing/2014/main" id="{94FF3FDA-DECB-4183-BA5F-D7B0E60B8447}"/>
              </a:ext>
            </a:extLst>
          </p:cNvPr>
          <p:cNvSpPr/>
          <p:nvPr/>
        </p:nvSpPr>
        <p:spPr>
          <a:xfrm>
            <a:off x="8307720" y="2109202"/>
            <a:ext cx="3129249" cy="2730374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8493018" y="2553827"/>
            <a:ext cx="2817873" cy="1900519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b="1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Returret ved beskadigede materialer eller fejlleverance 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Har du modtaget varer, du ikke har bestilt, kan du bede leverandøren om at tage dem retur uden omkostning </a:t>
            </a:r>
            <a:b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for dig. Du skal give leverandøren </a:t>
            </a:r>
            <a:b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besked senest ti dage efter, du har </a:t>
            </a:r>
            <a:b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konstateret, at du har fået forkerte </a:t>
            </a:r>
            <a:b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varer. </a:t>
            </a:r>
            <a:endParaRPr lang="da-DK" sz="1400" b="1" spc="-50" dirty="0">
              <a:solidFill>
                <a:srgbClr val="333333"/>
              </a:solidFill>
              <a:latin typeface="Arial" panose="020B0604020202020204" pitchFamily="34" charset="0"/>
              <a:ea typeface="ＭＳ Ｐゴシック" pitchFamily="-111" charset="-128"/>
              <a:cs typeface="Arial" panose="020B0604020202020204" pitchFamily="34" charset="0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8256011" y="2233244"/>
            <a:ext cx="3175000" cy="2741740"/>
          </a:xfrm>
          <a:custGeom>
            <a:avLst/>
            <a:gdLst/>
            <a:ahLst/>
            <a:cxnLst/>
            <a:rect l="l" t="t" r="r" b="b"/>
            <a:pathLst>
              <a:path w="3175000" h="2280285">
                <a:moveTo>
                  <a:pt x="0" y="2279929"/>
                </a:moveTo>
                <a:lnTo>
                  <a:pt x="3175000" y="2279929"/>
                </a:lnTo>
                <a:lnTo>
                  <a:pt x="3175000" y="0"/>
                </a:lnTo>
                <a:lnTo>
                  <a:pt x="0" y="0"/>
                </a:lnTo>
                <a:lnTo>
                  <a:pt x="0" y="2279929"/>
                </a:lnTo>
                <a:close/>
              </a:path>
            </a:pathLst>
          </a:custGeom>
          <a:ln w="38100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EE8E5DFE-0503-4EA9-ADDD-62A9C9AA9FC5}"/>
              </a:ext>
            </a:extLst>
          </p:cNvPr>
          <p:cNvGrpSpPr/>
          <p:nvPr/>
        </p:nvGrpSpPr>
        <p:grpSpPr>
          <a:xfrm>
            <a:off x="8440648" y="1907930"/>
            <a:ext cx="609600" cy="609600"/>
            <a:chOff x="8444184" y="2220180"/>
            <a:chExt cx="609600" cy="609600"/>
          </a:xfrm>
        </p:grpSpPr>
        <p:sp>
          <p:nvSpPr>
            <p:cNvPr id="37" name="object 37"/>
            <p:cNvSpPr/>
            <p:nvPr/>
          </p:nvSpPr>
          <p:spPr>
            <a:xfrm>
              <a:off x="8444184" y="222018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8" name="object 38"/>
            <p:cNvSpPr/>
            <p:nvPr/>
          </p:nvSpPr>
          <p:spPr>
            <a:xfrm>
              <a:off x="8543239" y="2346235"/>
              <a:ext cx="378460" cy="357505"/>
            </a:xfrm>
            <a:custGeom>
              <a:avLst/>
              <a:gdLst/>
              <a:ahLst/>
              <a:cxnLst/>
              <a:rect l="l" t="t" r="r" b="b"/>
              <a:pathLst>
                <a:path w="378459" h="357505">
                  <a:moveTo>
                    <a:pt x="93395" y="57924"/>
                  </a:moveTo>
                  <a:lnTo>
                    <a:pt x="72859" y="57924"/>
                  </a:lnTo>
                  <a:lnTo>
                    <a:pt x="72859" y="29108"/>
                  </a:lnTo>
                  <a:lnTo>
                    <a:pt x="60159" y="29108"/>
                  </a:lnTo>
                  <a:lnTo>
                    <a:pt x="60159" y="70624"/>
                  </a:lnTo>
                  <a:lnTo>
                    <a:pt x="93395" y="70624"/>
                  </a:lnTo>
                  <a:lnTo>
                    <a:pt x="93395" y="57924"/>
                  </a:lnTo>
                  <a:close/>
                </a:path>
                <a:path w="378459" h="357505">
                  <a:moveTo>
                    <a:pt x="378079" y="296849"/>
                  </a:moveTo>
                  <a:lnTo>
                    <a:pt x="366483" y="273888"/>
                  </a:lnTo>
                  <a:lnTo>
                    <a:pt x="366483" y="296024"/>
                  </a:lnTo>
                  <a:lnTo>
                    <a:pt x="363702" y="300761"/>
                  </a:lnTo>
                  <a:lnTo>
                    <a:pt x="228727" y="343344"/>
                  </a:lnTo>
                  <a:lnTo>
                    <a:pt x="220484" y="343928"/>
                  </a:lnTo>
                  <a:lnTo>
                    <a:pt x="150672" y="332333"/>
                  </a:lnTo>
                  <a:lnTo>
                    <a:pt x="73126" y="319455"/>
                  </a:lnTo>
                  <a:lnTo>
                    <a:pt x="73126" y="230809"/>
                  </a:lnTo>
                  <a:lnTo>
                    <a:pt x="131622" y="230809"/>
                  </a:lnTo>
                  <a:lnTo>
                    <a:pt x="138696" y="232321"/>
                  </a:lnTo>
                  <a:lnTo>
                    <a:pt x="210439" y="264566"/>
                  </a:lnTo>
                  <a:lnTo>
                    <a:pt x="212166" y="266407"/>
                  </a:lnTo>
                  <a:lnTo>
                    <a:pt x="213906" y="271068"/>
                  </a:lnTo>
                  <a:lnTo>
                    <a:pt x="213817" y="273596"/>
                  </a:lnTo>
                  <a:lnTo>
                    <a:pt x="210947" y="279806"/>
                  </a:lnTo>
                  <a:lnTo>
                    <a:pt x="206578" y="281965"/>
                  </a:lnTo>
                  <a:lnTo>
                    <a:pt x="138137" y="265976"/>
                  </a:lnTo>
                  <a:lnTo>
                    <a:pt x="135242" y="278345"/>
                  </a:lnTo>
                  <a:lnTo>
                    <a:pt x="201041" y="293725"/>
                  </a:lnTo>
                  <a:lnTo>
                    <a:pt x="202704" y="293916"/>
                  </a:lnTo>
                  <a:lnTo>
                    <a:pt x="212750" y="293916"/>
                  </a:lnTo>
                  <a:lnTo>
                    <a:pt x="220675" y="289039"/>
                  </a:lnTo>
                  <a:lnTo>
                    <a:pt x="223939" y="281965"/>
                  </a:lnTo>
                  <a:lnTo>
                    <a:pt x="226783" y="275805"/>
                  </a:lnTo>
                  <a:lnTo>
                    <a:pt x="166319" y="230809"/>
                  </a:lnTo>
                  <a:lnTo>
                    <a:pt x="124320" y="218109"/>
                  </a:lnTo>
                  <a:lnTo>
                    <a:pt x="109562" y="218109"/>
                  </a:lnTo>
                  <a:lnTo>
                    <a:pt x="109562" y="120891"/>
                  </a:lnTo>
                  <a:lnTo>
                    <a:pt x="109562" y="119989"/>
                  </a:lnTo>
                  <a:lnTo>
                    <a:pt x="187007" y="119989"/>
                  </a:lnTo>
                  <a:lnTo>
                    <a:pt x="187007" y="173253"/>
                  </a:lnTo>
                  <a:lnTo>
                    <a:pt x="252971" y="173253"/>
                  </a:lnTo>
                  <a:lnTo>
                    <a:pt x="252971" y="160553"/>
                  </a:lnTo>
                  <a:lnTo>
                    <a:pt x="252971" y="119989"/>
                  </a:lnTo>
                  <a:lnTo>
                    <a:pt x="330403" y="119989"/>
                  </a:lnTo>
                  <a:lnTo>
                    <a:pt x="330403" y="273875"/>
                  </a:lnTo>
                  <a:lnTo>
                    <a:pt x="251574" y="283413"/>
                  </a:lnTo>
                  <a:lnTo>
                    <a:pt x="253098" y="296024"/>
                  </a:lnTo>
                  <a:lnTo>
                    <a:pt x="359867" y="283083"/>
                  </a:lnTo>
                  <a:lnTo>
                    <a:pt x="364451" y="286359"/>
                  </a:lnTo>
                  <a:lnTo>
                    <a:pt x="366483" y="296024"/>
                  </a:lnTo>
                  <a:lnTo>
                    <a:pt x="366483" y="273888"/>
                  </a:lnTo>
                  <a:lnTo>
                    <a:pt x="363194" y="272338"/>
                  </a:lnTo>
                  <a:lnTo>
                    <a:pt x="361683" y="271627"/>
                  </a:lnTo>
                  <a:lnTo>
                    <a:pt x="353339" y="271106"/>
                  </a:lnTo>
                  <a:lnTo>
                    <a:pt x="343103" y="272338"/>
                  </a:lnTo>
                  <a:lnTo>
                    <a:pt x="343103" y="119989"/>
                  </a:lnTo>
                  <a:lnTo>
                    <a:pt x="343103" y="115836"/>
                  </a:lnTo>
                  <a:lnTo>
                    <a:pt x="343103" y="107289"/>
                  </a:lnTo>
                  <a:lnTo>
                    <a:pt x="240271" y="107289"/>
                  </a:lnTo>
                  <a:lnTo>
                    <a:pt x="240271" y="119989"/>
                  </a:lnTo>
                  <a:lnTo>
                    <a:pt x="240271" y="160553"/>
                  </a:lnTo>
                  <a:lnTo>
                    <a:pt x="199707" y="160553"/>
                  </a:lnTo>
                  <a:lnTo>
                    <a:pt x="199707" y="119989"/>
                  </a:lnTo>
                  <a:lnTo>
                    <a:pt x="240271" y="119989"/>
                  </a:lnTo>
                  <a:lnTo>
                    <a:pt x="240271" y="107289"/>
                  </a:lnTo>
                  <a:lnTo>
                    <a:pt x="114109" y="107289"/>
                  </a:lnTo>
                  <a:lnTo>
                    <a:pt x="121069" y="98082"/>
                  </a:lnTo>
                  <a:lnTo>
                    <a:pt x="126301" y="87706"/>
                  </a:lnTo>
                  <a:lnTo>
                    <a:pt x="129616" y="76365"/>
                  </a:lnTo>
                  <a:lnTo>
                    <a:pt x="130759" y="64262"/>
                  </a:lnTo>
                  <a:lnTo>
                    <a:pt x="125704" y="39268"/>
                  </a:lnTo>
                  <a:lnTo>
                    <a:pt x="118059" y="27940"/>
                  </a:lnTo>
                  <a:lnTo>
                    <a:pt x="118059" y="64262"/>
                  </a:lnTo>
                  <a:lnTo>
                    <a:pt x="114007" y="84315"/>
                  </a:lnTo>
                  <a:lnTo>
                    <a:pt x="102946" y="100711"/>
                  </a:lnTo>
                  <a:lnTo>
                    <a:pt x="86550" y="111772"/>
                  </a:lnTo>
                  <a:lnTo>
                    <a:pt x="66497" y="115836"/>
                  </a:lnTo>
                  <a:lnTo>
                    <a:pt x="46456" y="111772"/>
                  </a:lnTo>
                  <a:lnTo>
                    <a:pt x="30060" y="100711"/>
                  </a:lnTo>
                  <a:lnTo>
                    <a:pt x="18999" y="84315"/>
                  </a:lnTo>
                  <a:lnTo>
                    <a:pt x="14935" y="64262"/>
                  </a:lnTo>
                  <a:lnTo>
                    <a:pt x="18999" y="44221"/>
                  </a:lnTo>
                  <a:lnTo>
                    <a:pt x="30060" y="27825"/>
                  </a:lnTo>
                  <a:lnTo>
                    <a:pt x="46456" y="16764"/>
                  </a:lnTo>
                  <a:lnTo>
                    <a:pt x="66497" y="12700"/>
                  </a:lnTo>
                  <a:lnTo>
                    <a:pt x="86550" y="16764"/>
                  </a:lnTo>
                  <a:lnTo>
                    <a:pt x="102946" y="27825"/>
                  </a:lnTo>
                  <a:lnTo>
                    <a:pt x="114007" y="44221"/>
                  </a:lnTo>
                  <a:lnTo>
                    <a:pt x="118059" y="64262"/>
                  </a:lnTo>
                  <a:lnTo>
                    <a:pt x="118059" y="27940"/>
                  </a:lnTo>
                  <a:lnTo>
                    <a:pt x="111925" y="18846"/>
                  </a:lnTo>
                  <a:lnTo>
                    <a:pt x="102819" y="12700"/>
                  </a:lnTo>
                  <a:lnTo>
                    <a:pt x="91490" y="5054"/>
                  </a:lnTo>
                  <a:lnTo>
                    <a:pt x="66497" y="0"/>
                  </a:lnTo>
                  <a:lnTo>
                    <a:pt x="41516" y="5054"/>
                  </a:lnTo>
                  <a:lnTo>
                    <a:pt x="21082" y="18846"/>
                  </a:lnTo>
                  <a:lnTo>
                    <a:pt x="7302" y="39268"/>
                  </a:lnTo>
                  <a:lnTo>
                    <a:pt x="2235" y="64262"/>
                  </a:lnTo>
                  <a:lnTo>
                    <a:pt x="7302" y="89255"/>
                  </a:lnTo>
                  <a:lnTo>
                    <a:pt x="21082" y="109689"/>
                  </a:lnTo>
                  <a:lnTo>
                    <a:pt x="41516" y="123482"/>
                  </a:lnTo>
                  <a:lnTo>
                    <a:pt x="66497" y="128536"/>
                  </a:lnTo>
                  <a:lnTo>
                    <a:pt x="74599" y="128028"/>
                  </a:lnTo>
                  <a:lnTo>
                    <a:pt x="82397" y="126542"/>
                  </a:lnTo>
                  <a:lnTo>
                    <a:pt x="89839" y="124142"/>
                  </a:lnTo>
                  <a:lnTo>
                    <a:pt x="96862" y="120891"/>
                  </a:lnTo>
                  <a:lnTo>
                    <a:pt x="96862" y="218109"/>
                  </a:lnTo>
                  <a:lnTo>
                    <a:pt x="73126" y="218109"/>
                  </a:lnTo>
                  <a:lnTo>
                    <a:pt x="73126" y="208610"/>
                  </a:lnTo>
                  <a:lnTo>
                    <a:pt x="73126" y="195910"/>
                  </a:lnTo>
                  <a:lnTo>
                    <a:pt x="60426" y="195910"/>
                  </a:lnTo>
                  <a:lnTo>
                    <a:pt x="60426" y="208610"/>
                  </a:lnTo>
                  <a:lnTo>
                    <a:pt x="60426" y="344792"/>
                  </a:lnTo>
                  <a:lnTo>
                    <a:pt x="12687" y="344792"/>
                  </a:lnTo>
                  <a:lnTo>
                    <a:pt x="12687" y="208610"/>
                  </a:lnTo>
                  <a:lnTo>
                    <a:pt x="60426" y="208610"/>
                  </a:lnTo>
                  <a:lnTo>
                    <a:pt x="60426" y="195910"/>
                  </a:lnTo>
                  <a:lnTo>
                    <a:pt x="0" y="195910"/>
                  </a:lnTo>
                  <a:lnTo>
                    <a:pt x="0" y="357492"/>
                  </a:lnTo>
                  <a:lnTo>
                    <a:pt x="73126" y="357492"/>
                  </a:lnTo>
                  <a:lnTo>
                    <a:pt x="73126" y="344792"/>
                  </a:lnTo>
                  <a:lnTo>
                    <a:pt x="73126" y="332333"/>
                  </a:lnTo>
                  <a:lnTo>
                    <a:pt x="213931" y="355714"/>
                  </a:lnTo>
                  <a:lnTo>
                    <a:pt x="217424" y="355993"/>
                  </a:lnTo>
                  <a:lnTo>
                    <a:pt x="227457" y="355993"/>
                  </a:lnTo>
                  <a:lnTo>
                    <a:pt x="269100" y="343928"/>
                  </a:lnTo>
                  <a:lnTo>
                    <a:pt x="362826" y="314350"/>
                  </a:lnTo>
                  <a:lnTo>
                    <a:pt x="375361" y="304380"/>
                  </a:lnTo>
                  <a:lnTo>
                    <a:pt x="378079" y="2968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38">
            <a:extLst>
              <a:ext uri="{FF2B5EF4-FFF2-40B4-BE49-F238E27FC236}">
                <a16:creationId xmlns:a16="http://schemas.microsoft.com/office/drawing/2014/main" id="{857F2C16-5854-428A-9B26-F43D4AA5777D}"/>
              </a:ext>
            </a:extLst>
          </p:cNvPr>
          <p:cNvSpPr/>
          <p:nvPr/>
        </p:nvSpPr>
        <p:spPr>
          <a:xfrm>
            <a:off x="8255959" y="5477697"/>
            <a:ext cx="3129249" cy="1902615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5">
            <a:extLst>
              <a:ext uri="{FF2B5EF4-FFF2-40B4-BE49-F238E27FC236}">
                <a16:creationId xmlns:a16="http://schemas.microsoft.com/office/drawing/2014/main" id="{5BB5C540-C3CF-4D81-8339-E135ADD4059C}"/>
              </a:ext>
            </a:extLst>
          </p:cNvPr>
          <p:cNvSpPr txBox="1"/>
          <p:nvPr/>
        </p:nvSpPr>
        <p:spPr>
          <a:xfrm>
            <a:off x="8440648" y="5534574"/>
            <a:ext cx="2817873" cy="175689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19"/>
              </a:spcBef>
            </a:pPr>
            <a:r>
              <a:rPr lang="da-DK" sz="1400" b="1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Returret ved korrekt levering</a:t>
            </a:r>
          </a:p>
          <a:p>
            <a:r>
              <a:rPr lang="da-DK" sz="1400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Du har returret, hvis:</a:t>
            </a:r>
          </a:p>
          <a:p>
            <a:endParaRPr lang="da-DK" sz="1400" b="1" spc="-50" dirty="0">
              <a:solidFill>
                <a:srgbClr val="333333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returnerer dem i ubrugt, ubeskadiget og gensalgsbar stand.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selv betaler udgifterne for </a:t>
            </a:r>
            <a:b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returneringen.</a:t>
            </a:r>
          </a:p>
          <a:p>
            <a:pPr marL="12700" marR="5080">
              <a:lnSpc>
                <a:spcPts val="1600"/>
              </a:lnSpc>
              <a:spcBef>
                <a:spcPts val="219"/>
              </a:spcBef>
            </a:pPr>
            <a:endParaRPr lang="da-DK" sz="1400" b="1" spc="-50" dirty="0">
              <a:solidFill>
                <a:srgbClr val="333333"/>
              </a:solidFill>
              <a:latin typeface="Arial" panose="020B0604020202020204" pitchFamily="34" charset="0"/>
              <a:ea typeface="ＭＳ Ｐゴシック" pitchFamily="-111" charset="-128"/>
              <a:cs typeface="Arial" panose="020B0604020202020204" pitchFamily="34" charset="0"/>
            </a:endParaRPr>
          </a:p>
        </p:txBody>
      </p:sp>
      <p:sp>
        <p:nvSpPr>
          <p:cNvPr id="71" name="object 36">
            <a:extLst>
              <a:ext uri="{FF2B5EF4-FFF2-40B4-BE49-F238E27FC236}">
                <a16:creationId xmlns:a16="http://schemas.microsoft.com/office/drawing/2014/main" id="{15637A80-C40F-40B4-80D6-9388BF966C11}"/>
              </a:ext>
            </a:extLst>
          </p:cNvPr>
          <p:cNvSpPr/>
          <p:nvPr/>
        </p:nvSpPr>
        <p:spPr>
          <a:xfrm>
            <a:off x="8255959" y="5439062"/>
            <a:ext cx="3175000" cy="1902613"/>
          </a:xfrm>
          <a:custGeom>
            <a:avLst/>
            <a:gdLst/>
            <a:ahLst/>
            <a:cxnLst/>
            <a:rect l="l" t="t" r="r" b="b"/>
            <a:pathLst>
              <a:path w="3175000" h="2280285">
                <a:moveTo>
                  <a:pt x="0" y="2279929"/>
                </a:moveTo>
                <a:lnTo>
                  <a:pt x="3175000" y="2279929"/>
                </a:lnTo>
                <a:lnTo>
                  <a:pt x="3175000" y="0"/>
                </a:lnTo>
                <a:lnTo>
                  <a:pt x="0" y="0"/>
                </a:lnTo>
                <a:lnTo>
                  <a:pt x="0" y="2279929"/>
                </a:lnTo>
                <a:close/>
              </a:path>
            </a:pathLst>
          </a:custGeom>
          <a:ln w="38100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21">
            <a:extLst>
              <a:ext uri="{FF2B5EF4-FFF2-40B4-BE49-F238E27FC236}">
                <a16:creationId xmlns:a16="http://schemas.microsoft.com/office/drawing/2014/main" id="{67D18E85-CABD-41A5-99B8-D3CF8AD08D48}"/>
              </a:ext>
            </a:extLst>
          </p:cNvPr>
          <p:cNvSpPr/>
          <p:nvPr/>
        </p:nvSpPr>
        <p:spPr>
          <a:xfrm rot="5400000">
            <a:off x="5019326" y="5202598"/>
            <a:ext cx="2176385" cy="45719"/>
          </a:xfrm>
          <a:custGeom>
            <a:avLst/>
            <a:gdLst/>
            <a:ahLst/>
            <a:cxnLst/>
            <a:rect l="l" t="t" r="r" b="b"/>
            <a:pathLst>
              <a:path w="702310">
                <a:moveTo>
                  <a:pt x="0" y="0"/>
                </a:moveTo>
                <a:lnTo>
                  <a:pt x="70170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22">
            <a:extLst>
              <a:ext uri="{FF2B5EF4-FFF2-40B4-BE49-F238E27FC236}">
                <a16:creationId xmlns:a16="http://schemas.microsoft.com/office/drawing/2014/main" id="{1D4FDAF5-8B5C-49DB-9481-421BED08BA89}"/>
              </a:ext>
            </a:extLst>
          </p:cNvPr>
          <p:cNvSpPr/>
          <p:nvPr/>
        </p:nvSpPr>
        <p:spPr>
          <a:xfrm>
            <a:off x="7600649" y="6235862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21">
            <a:extLst>
              <a:ext uri="{FF2B5EF4-FFF2-40B4-BE49-F238E27FC236}">
                <a16:creationId xmlns:a16="http://schemas.microsoft.com/office/drawing/2014/main" id="{2A05331F-8CEC-4505-B5E1-D32DD0567D6B}"/>
              </a:ext>
            </a:extLst>
          </p:cNvPr>
          <p:cNvSpPr/>
          <p:nvPr/>
        </p:nvSpPr>
        <p:spPr>
          <a:xfrm>
            <a:off x="6129375" y="6304273"/>
            <a:ext cx="1523171" cy="45719"/>
          </a:xfrm>
          <a:custGeom>
            <a:avLst/>
            <a:gdLst/>
            <a:ahLst/>
            <a:cxnLst/>
            <a:rect l="l" t="t" r="r" b="b"/>
            <a:pathLst>
              <a:path w="702310">
                <a:moveTo>
                  <a:pt x="0" y="0"/>
                </a:moveTo>
                <a:lnTo>
                  <a:pt x="70170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25">
            <a:extLst>
              <a:ext uri="{FF2B5EF4-FFF2-40B4-BE49-F238E27FC236}">
                <a16:creationId xmlns:a16="http://schemas.microsoft.com/office/drawing/2014/main" id="{8E9F38D6-2324-4EBB-A581-4EDF1F0527F1}"/>
              </a:ext>
            </a:extLst>
          </p:cNvPr>
          <p:cNvSpPr txBox="1"/>
          <p:nvPr/>
        </p:nvSpPr>
        <p:spPr>
          <a:xfrm>
            <a:off x="6710319" y="6227934"/>
            <a:ext cx="402661" cy="16030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63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50"/>
              </a:spcBef>
            </a:pPr>
            <a:r>
              <a:rPr lang="da-DK" sz="1000" b="1" spc="-5" dirty="0">
                <a:solidFill>
                  <a:srgbClr val="FFFFFF"/>
                </a:solidFill>
                <a:latin typeface="Arial"/>
                <a:cs typeface="Arial"/>
              </a:rPr>
              <a:t>NEJ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82" name="object 45">
            <a:extLst>
              <a:ext uri="{FF2B5EF4-FFF2-40B4-BE49-F238E27FC236}">
                <a16:creationId xmlns:a16="http://schemas.microsoft.com/office/drawing/2014/main" id="{1D36A88A-352C-48D7-9F8A-9FC8080585C8}"/>
              </a:ext>
            </a:extLst>
          </p:cNvPr>
          <p:cNvSpPr/>
          <p:nvPr/>
        </p:nvSpPr>
        <p:spPr>
          <a:xfrm>
            <a:off x="12311828" y="5500730"/>
            <a:ext cx="3175000" cy="2195470"/>
          </a:xfrm>
          <a:custGeom>
            <a:avLst/>
            <a:gdLst/>
            <a:ahLst/>
            <a:cxnLst/>
            <a:rect l="l" t="t" r="r" b="b"/>
            <a:pathLst>
              <a:path w="3175000" h="2085975">
                <a:moveTo>
                  <a:pt x="3175000" y="0"/>
                </a:moveTo>
                <a:lnTo>
                  <a:pt x="0" y="0"/>
                </a:lnTo>
                <a:lnTo>
                  <a:pt x="0" y="2085505"/>
                </a:lnTo>
                <a:lnTo>
                  <a:pt x="3175000" y="2085505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50">
            <a:extLst>
              <a:ext uri="{FF2B5EF4-FFF2-40B4-BE49-F238E27FC236}">
                <a16:creationId xmlns:a16="http://schemas.microsoft.com/office/drawing/2014/main" id="{E9BE2A71-318B-4446-B336-D458B6C08607}"/>
              </a:ext>
            </a:extLst>
          </p:cNvPr>
          <p:cNvSpPr txBox="1"/>
          <p:nvPr/>
        </p:nvSpPr>
        <p:spPr>
          <a:xfrm>
            <a:off x="12551555" y="5688786"/>
            <a:ext cx="2653665" cy="1967204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r>
              <a:rPr lang="da-DK" sz="1400" b="1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Kreditnota</a:t>
            </a:r>
            <a:br>
              <a:rPr lang="da-DK" sz="1400" b="1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</a:br>
            <a:r>
              <a:rPr lang="da-DK" sz="1400" dirty="0">
                <a:solidFill>
                  <a:srgbClr val="333333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Du har returret, hvis:</a:t>
            </a:r>
          </a:p>
          <a:p>
            <a:endParaRPr lang="da-DK" sz="1400" b="1" spc="-50" dirty="0">
              <a:solidFill>
                <a:srgbClr val="333333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returnerer dem i ubrugt, ubeskadiget og gensalgsbar stand.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selv betaler udgifterne for </a:t>
            </a:r>
            <a:b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spc="-5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returneringen.</a:t>
            </a:r>
          </a:p>
          <a:p>
            <a:pPr marL="12700" indent="-25400" defTabSz="457200" eaLnBrk="0" fontAlgn="base" hangingPunct="0">
              <a:spcBef>
                <a:spcPct val="0"/>
              </a:spcBef>
              <a:spcAft>
                <a:spcPts val="1500"/>
              </a:spcAft>
              <a:buFont typeface="Arial" panose="020B0604020202020204" pitchFamily="34" charset="0"/>
              <a:buChar char="​"/>
            </a:pPr>
            <a:endParaRPr lang="da-DK" sz="1400" b="1" i="1" dirty="0">
              <a:solidFill>
                <a:srgbClr val="333333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</p:txBody>
      </p:sp>
      <p:sp>
        <p:nvSpPr>
          <p:cNvPr id="85" name="object 46">
            <a:extLst>
              <a:ext uri="{FF2B5EF4-FFF2-40B4-BE49-F238E27FC236}">
                <a16:creationId xmlns:a16="http://schemas.microsoft.com/office/drawing/2014/main" id="{13EB7E57-AEAB-4D48-85BB-24FFFADA2AA3}"/>
              </a:ext>
            </a:extLst>
          </p:cNvPr>
          <p:cNvSpPr/>
          <p:nvPr/>
        </p:nvSpPr>
        <p:spPr>
          <a:xfrm>
            <a:off x="12311828" y="5469104"/>
            <a:ext cx="3175000" cy="2195470"/>
          </a:xfrm>
          <a:custGeom>
            <a:avLst/>
            <a:gdLst/>
            <a:ahLst/>
            <a:cxnLst/>
            <a:rect l="l" t="t" r="r" b="b"/>
            <a:pathLst>
              <a:path w="3175000" h="2085975">
                <a:moveTo>
                  <a:pt x="0" y="2085505"/>
                </a:moveTo>
                <a:lnTo>
                  <a:pt x="3175000" y="2085505"/>
                </a:lnTo>
                <a:lnTo>
                  <a:pt x="3175000" y="0"/>
                </a:lnTo>
                <a:lnTo>
                  <a:pt x="0" y="0"/>
                </a:lnTo>
                <a:lnTo>
                  <a:pt x="0" y="2085505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6" name="object 51">
            <a:extLst>
              <a:ext uri="{FF2B5EF4-FFF2-40B4-BE49-F238E27FC236}">
                <a16:creationId xmlns:a16="http://schemas.microsoft.com/office/drawing/2014/main" id="{1AA001A4-31A1-410D-9B72-59587ABA3314}"/>
              </a:ext>
            </a:extLst>
          </p:cNvPr>
          <p:cNvGrpSpPr/>
          <p:nvPr/>
        </p:nvGrpSpPr>
        <p:grpSpPr>
          <a:xfrm>
            <a:off x="11550619" y="6372200"/>
            <a:ext cx="582930" cy="155575"/>
            <a:chOff x="11573233" y="3585921"/>
            <a:chExt cx="582930" cy="155575"/>
          </a:xfrm>
        </p:grpSpPr>
        <p:sp>
          <p:nvSpPr>
            <p:cNvPr id="87" name="object 52">
              <a:extLst>
                <a:ext uri="{FF2B5EF4-FFF2-40B4-BE49-F238E27FC236}">
                  <a16:creationId xmlns:a16="http://schemas.microsoft.com/office/drawing/2014/main" id="{E8DFC0AC-C259-41A7-B7EC-9BF646563CF7}"/>
                </a:ext>
              </a:extLst>
            </p:cNvPr>
            <p:cNvSpPr/>
            <p:nvPr/>
          </p:nvSpPr>
          <p:spPr>
            <a:xfrm>
              <a:off x="11573233" y="3663441"/>
              <a:ext cx="457834" cy="0"/>
            </a:xfrm>
            <a:custGeom>
              <a:avLst/>
              <a:gdLst/>
              <a:ahLst/>
              <a:cxnLst/>
              <a:rect l="l" t="t" r="r" b="b"/>
              <a:pathLst>
                <a:path w="457834">
                  <a:moveTo>
                    <a:pt x="0" y="0"/>
                  </a:moveTo>
                  <a:lnTo>
                    <a:pt x="457708" y="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53">
              <a:extLst>
                <a:ext uri="{FF2B5EF4-FFF2-40B4-BE49-F238E27FC236}">
                  <a16:creationId xmlns:a16="http://schemas.microsoft.com/office/drawing/2014/main" id="{BDBF7EF5-C72B-4FAB-B42B-770851152633}"/>
                </a:ext>
              </a:extLst>
            </p:cNvPr>
            <p:cNvSpPr/>
            <p:nvPr/>
          </p:nvSpPr>
          <p:spPr>
            <a:xfrm>
              <a:off x="11943008" y="3585921"/>
              <a:ext cx="213360" cy="155575"/>
            </a:xfrm>
            <a:custGeom>
              <a:avLst/>
              <a:gdLst/>
              <a:ahLst/>
              <a:cxnLst/>
              <a:rect l="l" t="t" r="r" b="b"/>
              <a:pathLst>
                <a:path w="213359" h="155575">
                  <a:moveTo>
                    <a:pt x="0" y="0"/>
                  </a:moveTo>
                  <a:lnTo>
                    <a:pt x="0" y="155041"/>
                  </a:lnTo>
                  <a:lnTo>
                    <a:pt x="213017" y="775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>
            <a:extLst>
              <a:ext uri="{FF2B5EF4-FFF2-40B4-BE49-F238E27FC236}">
                <a16:creationId xmlns:a16="http://schemas.microsoft.com/office/drawing/2014/main" id="{E2FCF621-AD36-41A4-8D99-A455BC545D5E}"/>
              </a:ext>
            </a:extLst>
          </p:cNvPr>
          <p:cNvSpPr/>
          <p:nvPr/>
        </p:nvSpPr>
        <p:spPr>
          <a:xfrm>
            <a:off x="521051" y="1460500"/>
            <a:ext cx="15226949" cy="7175500"/>
          </a:xfrm>
          <a:custGeom>
            <a:avLst/>
            <a:gdLst/>
            <a:ahLst/>
            <a:cxnLst/>
            <a:rect l="l" t="t" r="r" b="b"/>
            <a:pathLst>
              <a:path w="15240000" h="7175500">
                <a:moveTo>
                  <a:pt x="15240000" y="0"/>
                </a:moveTo>
                <a:lnTo>
                  <a:pt x="0" y="0"/>
                </a:lnTo>
                <a:lnTo>
                  <a:pt x="0" y="317500"/>
                </a:lnTo>
                <a:lnTo>
                  <a:pt x="0" y="7175500"/>
                </a:lnTo>
                <a:lnTo>
                  <a:pt x="15240000" y="7175500"/>
                </a:lnTo>
                <a:lnTo>
                  <a:pt x="15240000" y="317500"/>
                </a:lnTo>
                <a:lnTo>
                  <a:pt x="15240000" y="0"/>
                </a:lnTo>
                <a:close/>
              </a:path>
            </a:pathLst>
          </a:custGeom>
          <a:solidFill>
            <a:srgbClr val="EFF4F1"/>
          </a:solidFill>
        </p:spPr>
        <p:txBody>
          <a:bodyPr wrap="square" lIns="0" tIns="0" rIns="0" bIns="0" rtlCol="0"/>
          <a:lstStyle/>
          <a:p>
            <a:r>
              <a:rPr lang="da-DK" dirty="0"/>
              <a:t> 	</a:t>
            </a:r>
            <a:endParaRPr dirty="0"/>
          </a:p>
        </p:txBody>
      </p:sp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1235" y="508000"/>
            <a:ext cx="1759223" cy="758342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39800" y="815454"/>
            <a:ext cx="4219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Forsinkelse</a:t>
            </a:r>
            <a:r>
              <a:rPr spc="-50" dirty="0"/>
              <a:t> </a:t>
            </a:r>
            <a:r>
              <a:rPr dirty="0"/>
              <a:t>og</a:t>
            </a:r>
            <a:r>
              <a:rPr spc="-45" dirty="0"/>
              <a:t> </a:t>
            </a:r>
            <a:r>
              <a:rPr dirty="0"/>
              <a:t>bod</a:t>
            </a:r>
          </a:p>
        </p:txBody>
      </p:sp>
      <p:sp>
        <p:nvSpPr>
          <p:cNvPr id="8" name="object 8"/>
          <p:cNvSpPr/>
          <p:nvPr/>
        </p:nvSpPr>
        <p:spPr>
          <a:xfrm>
            <a:off x="2411388" y="4290816"/>
            <a:ext cx="2908300" cy="2591218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2908300" y="0"/>
                </a:moveTo>
                <a:lnTo>
                  <a:pt x="0" y="0"/>
                </a:lnTo>
                <a:lnTo>
                  <a:pt x="0" y="304812"/>
                </a:lnTo>
                <a:lnTo>
                  <a:pt x="0" y="1817865"/>
                </a:lnTo>
                <a:lnTo>
                  <a:pt x="2908300" y="1817865"/>
                </a:lnTo>
                <a:lnTo>
                  <a:pt x="2908300" y="304812"/>
                </a:lnTo>
                <a:lnTo>
                  <a:pt x="290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11388" y="4269304"/>
            <a:ext cx="2908300" cy="2612727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0" y="1817865"/>
                </a:moveTo>
                <a:lnTo>
                  <a:pt x="2908300" y="1817865"/>
                </a:lnTo>
                <a:lnTo>
                  <a:pt x="2908300" y="0"/>
                </a:lnTo>
                <a:lnTo>
                  <a:pt x="0" y="0"/>
                </a:lnTo>
                <a:lnTo>
                  <a:pt x="0" y="1817865"/>
                </a:lnTo>
                <a:close/>
              </a:path>
            </a:pathLst>
          </a:custGeom>
          <a:ln w="38100">
            <a:solidFill>
              <a:srgbClr val="C146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98994" y="2987824"/>
            <a:ext cx="3175000" cy="1390522"/>
          </a:xfrm>
          <a:custGeom>
            <a:avLst/>
            <a:gdLst/>
            <a:ahLst/>
            <a:cxnLst/>
            <a:rect l="l" t="t" r="r" b="b"/>
            <a:pathLst>
              <a:path w="3175000" h="2190750">
                <a:moveTo>
                  <a:pt x="3175000" y="0"/>
                </a:moveTo>
                <a:lnTo>
                  <a:pt x="0" y="0"/>
                </a:lnTo>
                <a:lnTo>
                  <a:pt x="0" y="2190623"/>
                </a:lnTo>
                <a:lnTo>
                  <a:pt x="3175000" y="2190623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14"/>
          <p:cNvSpPr/>
          <p:nvPr/>
        </p:nvSpPr>
        <p:spPr>
          <a:xfrm>
            <a:off x="998994" y="2976029"/>
            <a:ext cx="3175000" cy="1410817"/>
          </a:xfrm>
          <a:custGeom>
            <a:avLst/>
            <a:gdLst/>
            <a:ahLst/>
            <a:cxnLst/>
            <a:rect l="l" t="t" r="r" b="b"/>
            <a:pathLst>
              <a:path w="3175000" h="2190750">
                <a:moveTo>
                  <a:pt x="0" y="2190623"/>
                </a:moveTo>
                <a:lnTo>
                  <a:pt x="3175000" y="2190623"/>
                </a:lnTo>
                <a:lnTo>
                  <a:pt x="3175000" y="0"/>
                </a:lnTo>
                <a:lnTo>
                  <a:pt x="0" y="0"/>
                </a:lnTo>
                <a:lnTo>
                  <a:pt x="0" y="2190623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329275" y="2829778"/>
            <a:ext cx="1708785" cy="1292225"/>
          </a:xfrm>
          <a:custGeom>
            <a:avLst/>
            <a:gdLst/>
            <a:ahLst/>
            <a:cxnLst/>
            <a:rect l="l" t="t" r="r" b="b"/>
            <a:pathLst>
              <a:path w="1708784" h="1292225">
                <a:moveTo>
                  <a:pt x="840524" y="0"/>
                </a:moveTo>
                <a:lnTo>
                  <a:pt x="0" y="651510"/>
                </a:lnTo>
                <a:lnTo>
                  <a:pt x="854087" y="1292225"/>
                </a:lnTo>
                <a:lnTo>
                  <a:pt x="1708175" y="651510"/>
                </a:lnTo>
                <a:lnTo>
                  <a:pt x="840524" y="0"/>
                </a:lnTo>
                <a:close/>
              </a:path>
            </a:pathLst>
          </a:custGeom>
          <a:solidFill>
            <a:srgbClr val="802E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63176" y="3531840"/>
            <a:ext cx="702310" cy="0"/>
          </a:xfrm>
          <a:custGeom>
            <a:avLst/>
            <a:gdLst/>
            <a:ahLst/>
            <a:cxnLst/>
            <a:rect l="l" t="t" r="r" b="b"/>
            <a:pathLst>
              <a:path w="702310">
                <a:moveTo>
                  <a:pt x="0" y="0"/>
                </a:moveTo>
                <a:lnTo>
                  <a:pt x="70170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976933" y="3454319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60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119888" y="3531839"/>
            <a:ext cx="573400" cy="45719"/>
          </a:xfrm>
          <a:custGeom>
            <a:avLst/>
            <a:gdLst/>
            <a:ahLst/>
            <a:cxnLst/>
            <a:rect l="l" t="t" r="r" b="b"/>
            <a:pathLst>
              <a:path w="750570">
                <a:moveTo>
                  <a:pt x="0" y="0"/>
                </a:moveTo>
                <a:lnTo>
                  <a:pt x="75029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644769" y="3447710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29374" y="4251815"/>
            <a:ext cx="1157605" cy="1703705"/>
          </a:xfrm>
          <a:custGeom>
            <a:avLst/>
            <a:gdLst/>
            <a:ahLst/>
            <a:cxnLst/>
            <a:rect l="l" t="t" r="r" b="b"/>
            <a:pathLst>
              <a:path w="1157604" h="1703704">
                <a:moveTo>
                  <a:pt x="0" y="0"/>
                </a:moveTo>
                <a:lnTo>
                  <a:pt x="0" y="1703501"/>
                </a:lnTo>
                <a:lnTo>
                  <a:pt x="1157554" y="1703501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98983" y="5877807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28"/>
                </a:lnTo>
                <a:lnTo>
                  <a:pt x="213017" y="7750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71560" y="6400400"/>
            <a:ext cx="4325235" cy="2028936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2908300" y="0"/>
                </a:moveTo>
                <a:lnTo>
                  <a:pt x="0" y="0"/>
                </a:lnTo>
                <a:lnTo>
                  <a:pt x="0" y="166636"/>
                </a:lnTo>
                <a:lnTo>
                  <a:pt x="0" y="1817865"/>
                </a:lnTo>
                <a:lnTo>
                  <a:pt x="2908300" y="1817865"/>
                </a:lnTo>
                <a:lnTo>
                  <a:pt x="2908300" y="166636"/>
                </a:lnTo>
                <a:lnTo>
                  <a:pt x="290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255791" y="6387700"/>
            <a:ext cx="4351307" cy="2041636"/>
          </a:xfrm>
          <a:custGeom>
            <a:avLst/>
            <a:gdLst/>
            <a:ahLst/>
            <a:cxnLst/>
            <a:rect l="l" t="t" r="r" b="b"/>
            <a:pathLst>
              <a:path w="2908300" h="1818004">
                <a:moveTo>
                  <a:pt x="0" y="1817865"/>
                </a:moveTo>
                <a:lnTo>
                  <a:pt x="2908300" y="1817865"/>
                </a:lnTo>
                <a:lnTo>
                  <a:pt x="2908300" y="0"/>
                </a:lnTo>
                <a:lnTo>
                  <a:pt x="0" y="0"/>
                </a:lnTo>
                <a:lnTo>
                  <a:pt x="0" y="1817865"/>
                </a:lnTo>
                <a:close/>
              </a:path>
            </a:pathLst>
          </a:custGeom>
          <a:ln w="38100">
            <a:solidFill>
              <a:srgbClr val="C146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0990440" y="5804383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4">
                <a:moveTo>
                  <a:pt x="0" y="0"/>
                </a:moveTo>
                <a:lnTo>
                  <a:pt x="4577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1360215" y="5726862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1880327" y="4800292"/>
            <a:ext cx="3175000" cy="3601118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39"/>
          <p:cNvSpPr/>
          <p:nvPr/>
        </p:nvSpPr>
        <p:spPr>
          <a:xfrm>
            <a:off x="11843288" y="5088740"/>
            <a:ext cx="3210858" cy="3547260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0" y="3420681"/>
                </a:moveTo>
                <a:lnTo>
                  <a:pt x="3174999" y="3420681"/>
                </a:lnTo>
                <a:lnTo>
                  <a:pt x="3174999" y="0"/>
                </a:lnTo>
                <a:lnTo>
                  <a:pt x="0" y="0"/>
                </a:lnTo>
                <a:lnTo>
                  <a:pt x="0" y="3420681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1889993" y="5149061"/>
            <a:ext cx="3127344" cy="334707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Bod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lang="da-DK" sz="1400" b="1" spc="-5" dirty="0">
                <a:latin typeface="Arial"/>
                <a:cs typeface="Arial"/>
              </a:rPr>
              <a:t>ved</a:t>
            </a:r>
            <a:r>
              <a:rPr lang="da-DK" sz="1400" b="1" spc="-35" dirty="0">
                <a:latin typeface="Arial"/>
                <a:cs typeface="Arial"/>
              </a:rPr>
              <a:t> </a:t>
            </a:r>
            <a:r>
              <a:rPr lang="da-DK" sz="1400" b="1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forsinkelse</a:t>
            </a:r>
          </a:p>
          <a:p>
            <a:pPr marL="298450" indent="-285750">
              <a:lnSpc>
                <a:spcPts val="163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Ved hel eller delvis forsinkelse kan der opkræves en bod pr. påbegyndt arbejdsdag, der udgør 5 pct. af prisen for den del af købet, der er forsinket. </a:t>
            </a:r>
          </a:p>
          <a:p>
            <a:pPr marL="298450" indent="-285750">
              <a:lnSpc>
                <a:spcPts val="163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Hvis den samlede pris på de forsinkede varer er mindre end 1.000 kr., kan du ikke opkræve bod.</a:t>
            </a:r>
          </a:p>
          <a:p>
            <a:pPr marL="298450" indent="-285750">
              <a:lnSpc>
                <a:spcPts val="163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Bod påløber fra leveringsfristens overskridelse og indtil det tidspunkt, de forsinkede produkter er leveret. </a:t>
            </a:r>
          </a:p>
          <a:p>
            <a:pPr marL="298450" indent="-285750">
              <a:lnSpc>
                <a:spcPts val="1639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Den samlede bod pr. bestilling for de forsinkede produkter er begrænset til 50 pct. af prisen for den del af købet, der er forsinket. </a:t>
            </a:r>
          </a:p>
        </p:txBody>
      </p:sp>
      <p:grpSp>
        <p:nvGrpSpPr>
          <p:cNvPr id="71" name="Gruppe 70">
            <a:extLst>
              <a:ext uri="{FF2B5EF4-FFF2-40B4-BE49-F238E27FC236}">
                <a16:creationId xmlns:a16="http://schemas.microsoft.com/office/drawing/2014/main" id="{4123E617-DA38-49A7-AE79-3DFCA05C8DA3}"/>
              </a:ext>
            </a:extLst>
          </p:cNvPr>
          <p:cNvGrpSpPr/>
          <p:nvPr/>
        </p:nvGrpSpPr>
        <p:grpSpPr>
          <a:xfrm>
            <a:off x="4529682" y="3923928"/>
            <a:ext cx="609600" cy="609600"/>
            <a:chOff x="4434850" y="4516462"/>
            <a:chExt cx="609600" cy="609600"/>
          </a:xfrm>
        </p:grpSpPr>
        <p:sp>
          <p:nvSpPr>
            <p:cNvPr id="10" name="object 10"/>
            <p:cNvSpPr/>
            <p:nvPr/>
          </p:nvSpPr>
          <p:spPr>
            <a:xfrm>
              <a:off x="4434850" y="4516462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99976" y="4681560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33300" y="4878390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C5517C52-6635-49E3-9F53-B00B24CBA87D}"/>
              </a:ext>
            </a:extLst>
          </p:cNvPr>
          <p:cNvGrpSpPr/>
          <p:nvPr/>
        </p:nvGrpSpPr>
        <p:grpSpPr>
          <a:xfrm>
            <a:off x="1222148" y="2712230"/>
            <a:ext cx="609600" cy="609600"/>
            <a:chOff x="1222148" y="2712230"/>
            <a:chExt cx="609600" cy="609600"/>
          </a:xfrm>
        </p:grpSpPr>
        <p:sp>
          <p:nvSpPr>
            <p:cNvPr id="43" name="object 43"/>
            <p:cNvSpPr/>
            <p:nvPr/>
          </p:nvSpPr>
          <p:spPr>
            <a:xfrm>
              <a:off x="1222148" y="2712230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337754" y="2847288"/>
              <a:ext cx="378460" cy="357505"/>
            </a:xfrm>
            <a:custGeom>
              <a:avLst/>
              <a:gdLst/>
              <a:ahLst/>
              <a:cxnLst/>
              <a:rect l="l" t="t" r="r" b="b"/>
              <a:pathLst>
                <a:path w="378460" h="357505">
                  <a:moveTo>
                    <a:pt x="93395" y="57924"/>
                  </a:moveTo>
                  <a:lnTo>
                    <a:pt x="72859" y="57924"/>
                  </a:lnTo>
                  <a:lnTo>
                    <a:pt x="72859" y="29108"/>
                  </a:lnTo>
                  <a:lnTo>
                    <a:pt x="60159" y="29108"/>
                  </a:lnTo>
                  <a:lnTo>
                    <a:pt x="60159" y="70624"/>
                  </a:lnTo>
                  <a:lnTo>
                    <a:pt x="93395" y="70624"/>
                  </a:lnTo>
                  <a:lnTo>
                    <a:pt x="93395" y="57924"/>
                  </a:lnTo>
                  <a:close/>
                </a:path>
                <a:path w="378460" h="357505">
                  <a:moveTo>
                    <a:pt x="378079" y="296862"/>
                  </a:moveTo>
                  <a:lnTo>
                    <a:pt x="366483" y="273888"/>
                  </a:lnTo>
                  <a:lnTo>
                    <a:pt x="366483" y="296024"/>
                  </a:lnTo>
                  <a:lnTo>
                    <a:pt x="363702" y="300761"/>
                  </a:lnTo>
                  <a:lnTo>
                    <a:pt x="228727" y="343344"/>
                  </a:lnTo>
                  <a:lnTo>
                    <a:pt x="220484" y="343928"/>
                  </a:lnTo>
                  <a:lnTo>
                    <a:pt x="150672" y="332333"/>
                  </a:lnTo>
                  <a:lnTo>
                    <a:pt x="73126" y="319455"/>
                  </a:lnTo>
                  <a:lnTo>
                    <a:pt x="73126" y="230809"/>
                  </a:lnTo>
                  <a:lnTo>
                    <a:pt x="131622" y="230809"/>
                  </a:lnTo>
                  <a:lnTo>
                    <a:pt x="138696" y="232321"/>
                  </a:lnTo>
                  <a:lnTo>
                    <a:pt x="210439" y="264566"/>
                  </a:lnTo>
                  <a:lnTo>
                    <a:pt x="212166" y="266407"/>
                  </a:lnTo>
                  <a:lnTo>
                    <a:pt x="213906" y="271068"/>
                  </a:lnTo>
                  <a:lnTo>
                    <a:pt x="213817" y="273596"/>
                  </a:lnTo>
                  <a:lnTo>
                    <a:pt x="210947" y="279806"/>
                  </a:lnTo>
                  <a:lnTo>
                    <a:pt x="206578" y="281965"/>
                  </a:lnTo>
                  <a:lnTo>
                    <a:pt x="138137" y="265976"/>
                  </a:lnTo>
                  <a:lnTo>
                    <a:pt x="135242" y="278345"/>
                  </a:lnTo>
                  <a:lnTo>
                    <a:pt x="201041" y="293725"/>
                  </a:lnTo>
                  <a:lnTo>
                    <a:pt x="202704" y="293916"/>
                  </a:lnTo>
                  <a:lnTo>
                    <a:pt x="212750" y="293916"/>
                  </a:lnTo>
                  <a:lnTo>
                    <a:pt x="220675" y="289039"/>
                  </a:lnTo>
                  <a:lnTo>
                    <a:pt x="223939" y="281965"/>
                  </a:lnTo>
                  <a:lnTo>
                    <a:pt x="226783" y="275805"/>
                  </a:lnTo>
                  <a:lnTo>
                    <a:pt x="166319" y="230809"/>
                  </a:lnTo>
                  <a:lnTo>
                    <a:pt x="124320" y="218109"/>
                  </a:lnTo>
                  <a:lnTo>
                    <a:pt x="109562" y="218109"/>
                  </a:lnTo>
                  <a:lnTo>
                    <a:pt x="109562" y="120891"/>
                  </a:lnTo>
                  <a:lnTo>
                    <a:pt x="109562" y="119989"/>
                  </a:lnTo>
                  <a:lnTo>
                    <a:pt x="187007" y="119989"/>
                  </a:lnTo>
                  <a:lnTo>
                    <a:pt x="187007" y="173253"/>
                  </a:lnTo>
                  <a:lnTo>
                    <a:pt x="252971" y="173253"/>
                  </a:lnTo>
                  <a:lnTo>
                    <a:pt x="252971" y="160553"/>
                  </a:lnTo>
                  <a:lnTo>
                    <a:pt x="252971" y="119989"/>
                  </a:lnTo>
                  <a:lnTo>
                    <a:pt x="330403" y="119989"/>
                  </a:lnTo>
                  <a:lnTo>
                    <a:pt x="330403" y="273875"/>
                  </a:lnTo>
                  <a:lnTo>
                    <a:pt x="251574" y="283413"/>
                  </a:lnTo>
                  <a:lnTo>
                    <a:pt x="253098" y="296024"/>
                  </a:lnTo>
                  <a:lnTo>
                    <a:pt x="359867" y="283083"/>
                  </a:lnTo>
                  <a:lnTo>
                    <a:pt x="364451" y="286359"/>
                  </a:lnTo>
                  <a:lnTo>
                    <a:pt x="366483" y="296024"/>
                  </a:lnTo>
                  <a:lnTo>
                    <a:pt x="366483" y="273888"/>
                  </a:lnTo>
                  <a:lnTo>
                    <a:pt x="363194" y="272338"/>
                  </a:lnTo>
                  <a:lnTo>
                    <a:pt x="361683" y="271640"/>
                  </a:lnTo>
                  <a:lnTo>
                    <a:pt x="353339" y="271106"/>
                  </a:lnTo>
                  <a:lnTo>
                    <a:pt x="343103" y="272338"/>
                  </a:lnTo>
                  <a:lnTo>
                    <a:pt x="343103" y="119989"/>
                  </a:lnTo>
                  <a:lnTo>
                    <a:pt x="343103" y="115836"/>
                  </a:lnTo>
                  <a:lnTo>
                    <a:pt x="343103" y="107289"/>
                  </a:lnTo>
                  <a:lnTo>
                    <a:pt x="240271" y="107289"/>
                  </a:lnTo>
                  <a:lnTo>
                    <a:pt x="240271" y="119989"/>
                  </a:lnTo>
                  <a:lnTo>
                    <a:pt x="240271" y="160553"/>
                  </a:lnTo>
                  <a:lnTo>
                    <a:pt x="199707" y="160553"/>
                  </a:lnTo>
                  <a:lnTo>
                    <a:pt x="199707" y="119989"/>
                  </a:lnTo>
                  <a:lnTo>
                    <a:pt x="240271" y="119989"/>
                  </a:lnTo>
                  <a:lnTo>
                    <a:pt x="240271" y="107289"/>
                  </a:lnTo>
                  <a:lnTo>
                    <a:pt x="114109" y="107289"/>
                  </a:lnTo>
                  <a:lnTo>
                    <a:pt x="121069" y="98094"/>
                  </a:lnTo>
                  <a:lnTo>
                    <a:pt x="126301" y="87718"/>
                  </a:lnTo>
                  <a:lnTo>
                    <a:pt x="129616" y="76377"/>
                  </a:lnTo>
                  <a:lnTo>
                    <a:pt x="130759" y="64262"/>
                  </a:lnTo>
                  <a:lnTo>
                    <a:pt x="125704" y="39281"/>
                  </a:lnTo>
                  <a:lnTo>
                    <a:pt x="118059" y="27965"/>
                  </a:lnTo>
                  <a:lnTo>
                    <a:pt x="118059" y="64262"/>
                  </a:lnTo>
                  <a:lnTo>
                    <a:pt x="114007" y="84328"/>
                  </a:lnTo>
                  <a:lnTo>
                    <a:pt x="102946" y="100723"/>
                  </a:lnTo>
                  <a:lnTo>
                    <a:pt x="86550" y="111785"/>
                  </a:lnTo>
                  <a:lnTo>
                    <a:pt x="66497" y="115836"/>
                  </a:lnTo>
                  <a:lnTo>
                    <a:pt x="46456" y="111785"/>
                  </a:lnTo>
                  <a:lnTo>
                    <a:pt x="30060" y="100723"/>
                  </a:lnTo>
                  <a:lnTo>
                    <a:pt x="18999" y="84328"/>
                  </a:lnTo>
                  <a:lnTo>
                    <a:pt x="14935" y="64262"/>
                  </a:lnTo>
                  <a:lnTo>
                    <a:pt x="18999" y="44221"/>
                  </a:lnTo>
                  <a:lnTo>
                    <a:pt x="30060" y="27825"/>
                  </a:lnTo>
                  <a:lnTo>
                    <a:pt x="46456" y="16764"/>
                  </a:lnTo>
                  <a:lnTo>
                    <a:pt x="66497" y="12700"/>
                  </a:lnTo>
                  <a:lnTo>
                    <a:pt x="86550" y="16764"/>
                  </a:lnTo>
                  <a:lnTo>
                    <a:pt x="102946" y="27825"/>
                  </a:lnTo>
                  <a:lnTo>
                    <a:pt x="114007" y="44221"/>
                  </a:lnTo>
                  <a:lnTo>
                    <a:pt x="118059" y="64262"/>
                  </a:lnTo>
                  <a:lnTo>
                    <a:pt x="118059" y="27965"/>
                  </a:lnTo>
                  <a:lnTo>
                    <a:pt x="111912" y="18846"/>
                  </a:lnTo>
                  <a:lnTo>
                    <a:pt x="102819" y="12700"/>
                  </a:lnTo>
                  <a:lnTo>
                    <a:pt x="91490" y="5067"/>
                  </a:lnTo>
                  <a:lnTo>
                    <a:pt x="66497" y="0"/>
                  </a:lnTo>
                  <a:lnTo>
                    <a:pt x="41516" y="5067"/>
                  </a:lnTo>
                  <a:lnTo>
                    <a:pt x="21082" y="18846"/>
                  </a:lnTo>
                  <a:lnTo>
                    <a:pt x="7289" y="39281"/>
                  </a:lnTo>
                  <a:lnTo>
                    <a:pt x="2235" y="64262"/>
                  </a:lnTo>
                  <a:lnTo>
                    <a:pt x="7289" y="89268"/>
                  </a:lnTo>
                  <a:lnTo>
                    <a:pt x="21082" y="109702"/>
                  </a:lnTo>
                  <a:lnTo>
                    <a:pt x="41516" y="123482"/>
                  </a:lnTo>
                  <a:lnTo>
                    <a:pt x="66497" y="128536"/>
                  </a:lnTo>
                  <a:lnTo>
                    <a:pt x="74599" y="128028"/>
                  </a:lnTo>
                  <a:lnTo>
                    <a:pt x="82397" y="126542"/>
                  </a:lnTo>
                  <a:lnTo>
                    <a:pt x="89839" y="124142"/>
                  </a:lnTo>
                  <a:lnTo>
                    <a:pt x="96862" y="120891"/>
                  </a:lnTo>
                  <a:lnTo>
                    <a:pt x="96862" y="218109"/>
                  </a:lnTo>
                  <a:lnTo>
                    <a:pt x="73126" y="218109"/>
                  </a:lnTo>
                  <a:lnTo>
                    <a:pt x="73126" y="208610"/>
                  </a:lnTo>
                  <a:lnTo>
                    <a:pt x="73126" y="195910"/>
                  </a:lnTo>
                  <a:lnTo>
                    <a:pt x="60426" y="195910"/>
                  </a:lnTo>
                  <a:lnTo>
                    <a:pt x="60426" y="208610"/>
                  </a:lnTo>
                  <a:lnTo>
                    <a:pt x="60426" y="344792"/>
                  </a:lnTo>
                  <a:lnTo>
                    <a:pt x="12687" y="344792"/>
                  </a:lnTo>
                  <a:lnTo>
                    <a:pt x="12687" y="208610"/>
                  </a:lnTo>
                  <a:lnTo>
                    <a:pt x="60426" y="208610"/>
                  </a:lnTo>
                  <a:lnTo>
                    <a:pt x="60426" y="195910"/>
                  </a:lnTo>
                  <a:lnTo>
                    <a:pt x="0" y="195910"/>
                  </a:lnTo>
                  <a:lnTo>
                    <a:pt x="0" y="357492"/>
                  </a:lnTo>
                  <a:lnTo>
                    <a:pt x="73126" y="357492"/>
                  </a:lnTo>
                  <a:lnTo>
                    <a:pt x="73126" y="344792"/>
                  </a:lnTo>
                  <a:lnTo>
                    <a:pt x="73126" y="332333"/>
                  </a:lnTo>
                  <a:lnTo>
                    <a:pt x="213931" y="355714"/>
                  </a:lnTo>
                  <a:lnTo>
                    <a:pt x="217424" y="355993"/>
                  </a:lnTo>
                  <a:lnTo>
                    <a:pt x="227457" y="355993"/>
                  </a:lnTo>
                  <a:lnTo>
                    <a:pt x="269100" y="343928"/>
                  </a:lnTo>
                  <a:lnTo>
                    <a:pt x="362826" y="314350"/>
                  </a:lnTo>
                  <a:lnTo>
                    <a:pt x="375361" y="304380"/>
                  </a:lnTo>
                  <a:lnTo>
                    <a:pt x="378079" y="2968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4" name="Gruppe 73">
            <a:extLst>
              <a:ext uri="{FF2B5EF4-FFF2-40B4-BE49-F238E27FC236}">
                <a16:creationId xmlns:a16="http://schemas.microsoft.com/office/drawing/2014/main" id="{17A39C87-0C30-4A3C-A518-5F5D3FE61EE9}"/>
              </a:ext>
            </a:extLst>
          </p:cNvPr>
          <p:cNvGrpSpPr/>
          <p:nvPr/>
        </p:nvGrpSpPr>
        <p:grpSpPr>
          <a:xfrm>
            <a:off x="6441591" y="6084168"/>
            <a:ext cx="609600" cy="609600"/>
            <a:chOff x="6732648" y="6089153"/>
            <a:chExt cx="609600" cy="609600"/>
          </a:xfrm>
        </p:grpSpPr>
        <p:sp>
          <p:nvSpPr>
            <p:cNvPr id="45" name="object 45"/>
            <p:cNvSpPr/>
            <p:nvPr/>
          </p:nvSpPr>
          <p:spPr>
            <a:xfrm>
              <a:off x="6732648" y="6089153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799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599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799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C146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897774" y="6254254"/>
              <a:ext cx="279400" cy="279400"/>
            </a:xfrm>
            <a:custGeom>
              <a:avLst/>
              <a:gdLst/>
              <a:ahLst/>
              <a:cxnLst/>
              <a:rect l="l" t="t" r="r" b="b"/>
              <a:pathLst>
                <a:path w="279400" h="279400">
                  <a:moveTo>
                    <a:pt x="279349" y="137261"/>
                  </a:moveTo>
                  <a:lnTo>
                    <a:pt x="272741" y="181541"/>
                  </a:lnTo>
                  <a:lnTo>
                    <a:pt x="252979" y="220236"/>
                  </a:lnTo>
                  <a:lnTo>
                    <a:pt x="222553" y="251005"/>
                  </a:lnTo>
                  <a:lnTo>
                    <a:pt x="183955" y="271507"/>
                  </a:lnTo>
                  <a:lnTo>
                    <a:pt x="139674" y="279399"/>
                  </a:lnTo>
                  <a:lnTo>
                    <a:pt x="95654" y="273042"/>
                  </a:lnTo>
                  <a:lnTo>
                    <a:pt x="57568" y="253875"/>
                  </a:lnTo>
                  <a:lnTo>
                    <a:pt x="27525" y="224160"/>
                  </a:lnTo>
                  <a:lnTo>
                    <a:pt x="7632" y="186156"/>
                  </a:lnTo>
                  <a:lnTo>
                    <a:pt x="0" y="142125"/>
                  </a:lnTo>
                  <a:lnTo>
                    <a:pt x="6603" y="97855"/>
                  </a:lnTo>
                  <a:lnTo>
                    <a:pt x="26367" y="59162"/>
                  </a:lnTo>
                  <a:lnTo>
                    <a:pt x="56797" y="28391"/>
                  </a:lnTo>
                  <a:lnTo>
                    <a:pt x="95397" y="7888"/>
                  </a:lnTo>
                  <a:lnTo>
                    <a:pt x="139674" y="0"/>
                  </a:lnTo>
                  <a:lnTo>
                    <a:pt x="183694" y="6354"/>
                  </a:lnTo>
                  <a:lnTo>
                    <a:pt x="221780" y="25521"/>
                  </a:lnTo>
                  <a:lnTo>
                    <a:pt x="251823" y="55238"/>
                  </a:lnTo>
                  <a:lnTo>
                    <a:pt x="271716" y="93240"/>
                  </a:lnTo>
                  <a:lnTo>
                    <a:pt x="279349" y="137261"/>
                  </a:lnTo>
                  <a:close/>
                </a:path>
                <a:path w="279400" h="279400">
                  <a:moveTo>
                    <a:pt x="139674" y="158724"/>
                  </a:moveTo>
                  <a:lnTo>
                    <a:pt x="139674" y="69824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7" name="object 47"/>
            <p:cNvSpPr/>
            <p:nvPr/>
          </p:nvSpPr>
          <p:spPr>
            <a:xfrm>
              <a:off x="7031099" y="6451085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700" y="6350"/>
                  </a:moveTo>
                  <a:lnTo>
                    <a:pt x="12700" y="9855"/>
                  </a:lnTo>
                  <a:lnTo>
                    <a:pt x="9855" y="12700"/>
                  </a:lnTo>
                  <a:lnTo>
                    <a:pt x="6350" y="12700"/>
                  </a:lnTo>
                  <a:lnTo>
                    <a:pt x="2844" y="12700"/>
                  </a:lnTo>
                  <a:lnTo>
                    <a:pt x="0" y="9855"/>
                  </a:lnTo>
                  <a:lnTo>
                    <a:pt x="0" y="6350"/>
                  </a:lnTo>
                  <a:lnTo>
                    <a:pt x="0" y="2844"/>
                  </a:lnTo>
                  <a:lnTo>
                    <a:pt x="2844" y="0"/>
                  </a:lnTo>
                  <a:lnTo>
                    <a:pt x="6350" y="0"/>
                  </a:lnTo>
                  <a:lnTo>
                    <a:pt x="9855" y="0"/>
                  </a:lnTo>
                  <a:lnTo>
                    <a:pt x="12700" y="2844"/>
                  </a:lnTo>
                  <a:lnTo>
                    <a:pt x="12700" y="635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8"/>
          <p:cNvSpPr/>
          <p:nvPr/>
        </p:nvSpPr>
        <p:spPr>
          <a:xfrm>
            <a:off x="7585329" y="4716016"/>
            <a:ext cx="3175000" cy="1753839"/>
          </a:xfrm>
          <a:custGeom>
            <a:avLst/>
            <a:gdLst/>
            <a:ahLst/>
            <a:cxnLst/>
            <a:rect l="l" t="t" r="r" b="b"/>
            <a:pathLst>
              <a:path w="3175000" h="1661159">
                <a:moveTo>
                  <a:pt x="3175000" y="0"/>
                </a:moveTo>
                <a:lnTo>
                  <a:pt x="0" y="0"/>
                </a:lnTo>
                <a:lnTo>
                  <a:pt x="0" y="1661159"/>
                </a:lnTo>
                <a:lnTo>
                  <a:pt x="3175000" y="1661159"/>
                </a:lnTo>
                <a:lnTo>
                  <a:pt x="3175000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585329" y="4716016"/>
            <a:ext cx="3175000" cy="1753841"/>
          </a:xfrm>
          <a:custGeom>
            <a:avLst/>
            <a:gdLst/>
            <a:ahLst/>
            <a:cxnLst/>
            <a:rect l="l" t="t" r="r" b="b"/>
            <a:pathLst>
              <a:path w="3175000" h="1661159">
                <a:moveTo>
                  <a:pt x="0" y="1661159"/>
                </a:moveTo>
                <a:lnTo>
                  <a:pt x="3175000" y="1661159"/>
                </a:lnTo>
                <a:lnTo>
                  <a:pt x="3175000" y="0"/>
                </a:lnTo>
                <a:lnTo>
                  <a:pt x="0" y="0"/>
                </a:lnTo>
                <a:lnTo>
                  <a:pt x="0" y="1661159"/>
                </a:lnTo>
                <a:close/>
              </a:path>
            </a:pathLst>
          </a:custGeom>
          <a:ln w="38099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6458927" y="6694920"/>
            <a:ext cx="4125517" cy="1320873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R="0" lvl="0" defTabSz="457189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80000"/>
              <a:tabLst/>
              <a:defRPr/>
            </a:pPr>
            <a:r>
              <a:rPr lang="da-DK" sz="1400" b="1" kern="0" dirty="0"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M</a:t>
            </a:r>
            <a: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angler ved det leverede</a:t>
            </a:r>
            <a:br>
              <a:rPr kumimoji="0" lang="da-DK" sz="1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</a:br>
            <a:r>
              <a:rPr lang="da-DK" sz="1400" kern="0" dirty="0"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Hvis du konstaterer en fejl eller mangel ved dine varer, skal du straks meddele leverandøren det skriftligt. 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Er manglen væsentlig, kan du kan kræve </a:t>
            </a:r>
            <a:r>
              <a:rPr kumimoji="0" lang="da-DK" sz="1400" b="0" i="0" u="none" strike="noStrike" kern="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omlevering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 eller ophævelse af k</a:t>
            </a:r>
            <a:r>
              <a:rPr lang="da-DK" sz="1400" kern="0" dirty="0" err="1"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øbet</a:t>
            </a:r>
            <a:r>
              <a:rPr lang="da-DK" sz="1400" kern="0"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. </a:t>
            </a:r>
            <a:r>
              <a:rPr kumimoji="0" lang="da-DK" sz="14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Ophæver </a:t>
            </a:r>
            <a:r>
              <a:rPr kumimoji="0" lang="da-DK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du købet, kan du f</a:t>
            </a:r>
            <a:r>
              <a:rPr lang="da-DK" sz="1400" kern="0" dirty="0" err="1"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oretage</a:t>
            </a:r>
            <a:r>
              <a:rPr lang="da-DK" sz="1400" kern="0" dirty="0"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 dækningskøb.</a:t>
            </a:r>
            <a:endParaRPr kumimoji="0" lang="da-DK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itchFamily="-111" charset="-128"/>
              <a:cs typeface="Arial" panose="020B0604020202020204" pitchFamily="34" charset="0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768380" y="4966838"/>
            <a:ext cx="2724150" cy="12977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Fastholde</a:t>
            </a:r>
            <a:r>
              <a:rPr lang="da-DK" sz="1400" b="1" spc="-50" dirty="0">
                <a:latin typeface="Arial"/>
                <a:cs typeface="Arial"/>
              </a:rPr>
              <a:t> </a:t>
            </a:r>
            <a:r>
              <a:rPr lang="da-DK" sz="1400" b="1" spc="-5" dirty="0">
                <a:latin typeface="Arial"/>
                <a:cs typeface="Arial"/>
              </a:rPr>
              <a:t>købet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Du skal skriftligt informere leverandøren om, at du ønsker at fastholde dit køb, og at du vil have bodsbetaling. 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2DA3FCA4-3166-4AE3-ADDE-83765F6F066E}"/>
              </a:ext>
            </a:extLst>
          </p:cNvPr>
          <p:cNvGrpSpPr/>
          <p:nvPr/>
        </p:nvGrpSpPr>
        <p:grpSpPr>
          <a:xfrm>
            <a:off x="14221246" y="4759180"/>
            <a:ext cx="609600" cy="609600"/>
            <a:chOff x="14181011" y="4574319"/>
            <a:chExt cx="609600" cy="609600"/>
          </a:xfrm>
        </p:grpSpPr>
        <p:sp>
          <p:nvSpPr>
            <p:cNvPr id="53" name="object 53"/>
            <p:cNvSpPr/>
            <p:nvPr/>
          </p:nvSpPr>
          <p:spPr>
            <a:xfrm>
              <a:off x="14181011" y="4574319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48564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4296618" y="4886665"/>
              <a:ext cx="378460" cy="161925"/>
            </a:xfrm>
            <a:custGeom>
              <a:avLst/>
              <a:gdLst/>
              <a:ahLst/>
              <a:cxnLst/>
              <a:rect l="l" t="t" r="r" b="b"/>
              <a:pathLst>
                <a:path w="378459" h="161925">
                  <a:moveTo>
                    <a:pt x="73139" y="0"/>
                  </a:moveTo>
                  <a:lnTo>
                    <a:pt x="0" y="0"/>
                  </a:lnTo>
                  <a:lnTo>
                    <a:pt x="0" y="161582"/>
                  </a:lnTo>
                  <a:lnTo>
                    <a:pt x="73139" y="161582"/>
                  </a:lnTo>
                  <a:lnTo>
                    <a:pt x="73139" y="148882"/>
                  </a:lnTo>
                  <a:lnTo>
                    <a:pt x="12700" y="148882"/>
                  </a:lnTo>
                  <a:lnTo>
                    <a:pt x="12700" y="12699"/>
                  </a:lnTo>
                  <a:lnTo>
                    <a:pt x="73139" y="12699"/>
                  </a:lnTo>
                  <a:lnTo>
                    <a:pt x="73139" y="0"/>
                  </a:lnTo>
                  <a:close/>
                </a:path>
                <a:path w="378459" h="161925">
                  <a:moveTo>
                    <a:pt x="150637" y="136423"/>
                  </a:moveTo>
                  <a:lnTo>
                    <a:pt x="73139" y="136423"/>
                  </a:lnTo>
                  <a:lnTo>
                    <a:pt x="213931" y="159804"/>
                  </a:lnTo>
                  <a:lnTo>
                    <a:pt x="217424" y="160096"/>
                  </a:lnTo>
                  <a:lnTo>
                    <a:pt x="227469" y="160096"/>
                  </a:lnTo>
                  <a:lnTo>
                    <a:pt x="233997" y="159092"/>
                  </a:lnTo>
                  <a:lnTo>
                    <a:pt x="269103" y="148018"/>
                  </a:lnTo>
                  <a:lnTo>
                    <a:pt x="220484" y="148018"/>
                  </a:lnTo>
                  <a:lnTo>
                    <a:pt x="150637" y="136423"/>
                  </a:lnTo>
                  <a:close/>
                </a:path>
                <a:path w="378459" h="161925">
                  <a:moveTo>
                    <a:pt x="73139" y="12699"/>
                  </a:moveTo>
                  <a:lnTo>
                    <a:pt x="60439" y="12699"/>
                  </a:lnTo>
                  <a:lnTo>
                    <a:pt x="60439" y="148882"/>
                  </a:lnTo>
                  <a:lnTo>
                    <a:pt x="73139" y="148882"/>
                  </a:lnTo>
                  <a:lnTo>
                    <a:pt x="73139" y="136423"/>
                  </a:lnTo>
                  <a:lnTo>
                    <a:pt x="150637" y="136423"/>
                  </a:lnTo>
                  <a:lnTo>
                    <a:pt x="73139" y="123558"/>
                  </a:lnTo>
                  <a:lnTo>
                    <a:pt x="73139" y="34899"/>
                  </a:lnTo>
                  <a:lnTo>
                    <a:pt x="166307" y="34899"/>
                  </a:lnTo>
                  <a:lnTo>
                    <a:pt x="150571" y="27825"/>
                  </a:lnTo>
                  <a:lnTo>
                    <a:pt x="144253" y="25371"/>
                  </a:lnTo>
                  <a:lnTo>
                    <a:pt x="137756" y="23612"/>
                  </a:lnTo>
                  <a:lnTo>
                    <a:pt x="131108" y="22553"/>
                  </a:lnTo>
                  <a:lnTo>
                    <a:pt x="124333" y="22199"/>
                  </a:lnTo>
                  <a:lnTo>
                    <a:pt x="73139" y="22199"/>
                  </a:lnTo>
                  <a:lnTo>
                    <a:pt x="73139" y="12699"/>
                  </a:lnTo>
                  <a:close/>
                </a:path>
                <a:path w="378459" h="161925">
                  <a:moveTo>
                    <a:pt x="375563" y="87109"/>
                  </a:moveTo>
                  <a:lnTo>
                    <a:pt x="359829" y="87109"/>
                  </a:lnTo>
                  <a:lnTo>
                    <a:pt x="364451" y="90462"/>
                  </a:lnTo>
                  <a:lnTo>
                    <a:pt x="366483" y="100101"/>
                  </a:lnTo>
                  <a:lnTo>
                    <a:pt x="363702" y="104851"/>
                  </a:lnTo>
                  <a:lnTo>
                    <a:pt x="228752" y="147434"/>
                  </a:lnTo>
                  <a:lnTo>
                    <a:pt x="220484" y="148018"/>
                  </a:lnTo>
                  <a:lnTo>
                    <a:pt x="269103" y="148018"/>
                  </a:lnTo>
                  <a:lnTo>
                    <a:pt x="362826" y="118452"/>
                  </a:lnTo>
                  <a:lnTo>
                    <a:pt x="370137" y="114547"/>
                  </a:lnTo>
                  <a:lnTo>
                    <a:pt x="375359" y="108480"/>
                  </a:lnTo>
                  <a:lnTo>
                    <a:pt x="378083" y="100950"/>
                  </a:lnTo>
                  <a:lnTo>
                    <a:pt x="377901" y="92659"/>
                  </a:lnTo>
                  <a:lnTo>
                    <a:pt x="375563" y="87109"/>
                  </a:lnTo>
                  <a:close/>
                </a:path>
                <a:path w="378459" h="161925">
                  <a:moveTo>
                    <a:pt x="138137" y="70078"/>
                  </a:moveTo>
                  <a:lnTo>
                    <a:pt x="135255" y="82435"/>
                  </a:lnTo>
                  <a:lnTo>
                    <a:pt x="201053" y="97815"/>
                  </a:lnTo>
                  <a:lnTo>
                    <a:pt x="202717" y="98005"/>
                  </a:lnTo>
                  <a:lnTo>
                    <a:pt x="212763" y="98005"/>
                  </a:lnTo>
                  <a:lnTo>
                    <a:pt x="220687" y="93141"/>
                  </a:lnTo>
                  <a:lnTo>
                    <a:pt x="223959" y="86055"/>
                  </a:lnTo>
                  <a:lnTo>
                    <a:pt x="206514" y="86055"/>
                  </a:lnTo>
                  <a:lnTo>
                    <a:pt x="138137" y="70078"/>
                  </a:lnTo>
                  <a:close/>
                </a:path>
                <a:path w="378459" h="161925">
                  <a:moveTo>
                    <a:pt x="353352" y="75196"/>
                  </a:moveTo>
                  <a:lnTo>
                    <a:pt x="259232" y="85229"/>
                  </a:lnTo>
                  <a:lnTo>
                    <a:pt x="260756" y="97840"/>
                  </a:lnTo>
                  <a:lnTo>
                    <a:pt x="354914" y="87795"/>
                  </a:lnTo>
                  <a:lnTo>
                    <a:pt x="359829" y="87109"/>
                  </a:lnTo>
                  <a:lnTo>
                    <a:pt x="375563" y="87109"/>
                  </a:lnTo>
                  <a:lnTo>
                    <a:pt x="374667" y="84981"/>
                  </a:lnTo>
                  <a:lnTo>
                    <a:pt x="369012" y="79170"/>
                  </a:lnTo>
                  <a:lnTo>
                    <a:pt x="361665" y="75737"/>
                  </a:lnTo>
                  <a:lnTo>
                    <a:pt x="353352" y="75196"/>
                  </a:lnTo>
                  <a:close/>
                </a:path>
                <a:path w="378459" h="161925">
                  <a:moveTo>
                    <a:pt x="166307" y="34899"/>
                  </a:moveTo>
                  <a:lnTo>
                    <a:pt x="131635" y="34899"/>
                  </a:lnTo>
                  <a:lnTo>
                    <a:pt x="138722" y="36423"/>
                  </a:lnTo>
                  <a:lnTo>
                    <a:pt x="210451" y="68656"/>
                  </a:lnTo>
                  <a:lnTo>
                    <a:pt x="212178" y="70497"/>
                  </a:lnTo>
                  <a:lnTo>
                    <a:pt x="213918" y="75158"/>
                  </a:lnTo>
                  <a:lnTo>
                    <a:pt x="213829" y="77685"/>
                  </a:lnTo>
                  <a:lnTo>
                    <a:pt x="210959" y="83908"/>
                  </a:lnTo>
                  <a:lnTo>
                    <a:pt x="206514" y="86055"/>
                  </a:lnTo>
                  <a:lnTo>
                    <a:pt x="223959" y="86055"/>
                  </a:lnTo>
                  <a:lnTo>
                    <a:pt x="226796" y="79908"/>
                  </a:lnTo>
                  <a:lnTo>
                    <a:pt x="227012" y="73901"/>
                  </a:lnTo>
                  <a:lnTo>
                    <a:pt x="222872" y="62852"/>
                  </a:lnTo>
                  <a:lnTo>
                    <a:pt x="218770" y="58483"/>
                  </a:lnTo>
                  <a:lnTo>
                    <a:pt x="166307" y="348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446885" y="4711800"/>
              <a:ext cx="183757" cy="200011"/>
            </a:xfrm>
            <a:prstGeom prst="rect">
              <a:avLst/>
            </a:prstGeom>
          </p:spPr>
        </p:pic>
      </p:grpSp>
      <p:sp>
        <p:nvSpPr>
          <p:cNvPr id="66" name="object 66"/>
          <p:cNvSpPr txBox="1">
            <a:spLocks noGrp="1"/>
          </p:cNvSpPr>
          <p:nvPr>
            <p:ph type="ftr" sz="quarter" idx="5"/>
          </p:nvPr>
        </p:nvSpPr>
        <p:spPr>
          <a:xfrm>
            <a:off x="504230" y="8740287"/>
            <a:ext cx="4815458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pc="-10" dirty="0"/>
              <a:t>Visualiseringen </a:t>
            </a:r>
            <a:r>
              <a:rPr spc="-5" dirty="0"/>
              <a:t>uddybes </a:t>
            </a:r>
            <a:r>
              <a:rPr dirty="0"/>
              <a:t>i</a:t>
            </a:r>
            <a:r>
              <a:rPr spc="-5" dirty="0"/>
              <a:t> </a:t>
            </a:r>
            <a:r>
              <a:rPr dirty="0"/>
              <a:t>vejledning</a:t>
            </a:r>
            <a:r>
              <a:rPr spc="-5" dirty="0"/>
              <a:t> </a:t>
            </a:r>
            <a:r>
              <a:rPr dirty="0"/>
              <a:t>til </a:t>
            </a:r>
            <a:r>
              <a:rPr spc="-5" dirty="0"/>
              <a:t>brug af</a:t>
            </a:r>
            <a:r>
              <a:rPr spc="-10" dirty="0"/>
              <a:t> </a:t>
            </a:r>
            <a:r>
              <a:rPr spc="-5" dirty="0"/>
              <a:t>aftalen på </a:t>
            </a:r>
            <a:r>
              <a:rPr dirty="0"/>
              <a:t>ski.dk.</a:t>
            </a:r>
            <a:r>
              <a:rPr lang="da-DK" dirty="0"/>
              <a:t> V2</a:t>
            </a:r>
            <a:endParaRPr dirty="0"/>
          </a:p>
        </p:txBody>
      </p:sp>
      <p:sp>
        <p:nvSpPr>
          <p:cNvPr id="67" name="object 67"/>
          <p:cNvSpPr txBox="1">
            <a:spLocks noGrp="1"/>
          </p:cNvSpPr>
          <p:nvPr>
            <p:ph type="dt" sz="half" idx="6"/>
          </p:nvPr>
        </p:nvSpPr>
        <p:spPr>
          <a:xfrm>
            <a:off x="15537532" y="8762786"/>
            <a:ext cx="223519" cy="2051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45"/>
              </a:lnSpc>
            </a:pPr>
            <a:r>
              <a:rPr lang="da-DK" spc="-5" dirty="0"/>
              <a:t>03</a:t>
            </a:r>
            <a:endParaRPr spc="-5" dirty="0"/>
          </a:p>
        </p:txBody>
      </p:sp>
      <p:sp>
        <p:nvSpPr>
          <p:cNvPr id="59" name="object 59"/>
          <p:cNvSpPr txBox="1"/>
          <p:nvPr/>
        </p:nvSpPr>
        <p:spPr>
          <a:xfrm>
            <a:off x="2605808" y="4436164"/>
            <a:ext cx="2462054" cy="26109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Leverandøren skal: </a:t>
            </a:r>
            <a:b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a-D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Straks informere dig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Oplyse årsag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Oplyse om forventet varighed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400" dirty="0">
                <a:latin typeface="Arial" panose="020B0604020202020204" pitchFamily="34" charset="0"/>
                <a:cs typeface="Arial" panose="020B0604020202020204" pitchFamily="34" charset="0"/>
              </a:rPr>
              <a:t>Oplyse om iværksatte tiltag</a:t>
            </a:r>
            <a:endParaRPr lang="en-GB" sz="1400" i="1" dirty="0">
              <a:solidFill>
                <a:srgbClr val="333333"/>
              </a:solidFill>
              <a:latin typeface="Verdana"/>
              <a:ea typeface="Verdana" pitchFamily="34" charset="0"/>
              <a:cs typeface="Verdana" pitchFamily="34" charset="0"/>
            </a:endParaRPr>
          </a:p>
          <a:p>
            <a:pPr marL="158750" indent="-171450" defTabSz="457200" eaLnBrk="0" fontAlgn="base" hangingPunct="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da-DK" sz="1400" dirty="0">
                <a:solidFill>
                  <a:srgbClr val="333333"/>
                </a:solidFill>
                <a:latin typeface="Arial" panose="020B0604020202020204" pitchFamily="34" charset="0"/>
                <a:ea typeface="ＭＳ Ｐゴシック" pitchFamily="-111" charset="-128"/>
                <a:cs typeface="Arial" panose="020B0604020202020204" pitchFamily="34" charset="0"/>
              </a:rPr>
              <a:t>Tilbyde erstatningsvare til samme pris, som du skal godkende, og som skal opfylde kravspecifikationen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189499" y="3389043"/>
            <a:ext cx="2712720" cy="674543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0" marR="0" lvl="0" indent="0" defTabSz="457189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Leverandøren er forsinket med hele eller dele af sin levering, eller varer er i restordre.</a:t>
            </a:r>
            <a:endParaRPr kumimoji="0" lang="da-DK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637901" y="3177133"/>
            <a:ext cx="1095375" cy="736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7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VIL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DU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OPHÆVE </a:t>
            </a:r>
            <a:r>
              <a:rPr sz="1000" b="1" spc="-2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35" dirty="0">
                <a:solidFill>
                  <a:srgbClr val="FFFFFF"/>
                </a:solidFill>
                <a:latin typeface="Arial"/>
                <a:cs typeface="Arial"/>
              </a:rPr>
              <a:t>ELLER</a:t>
            </a:r>
            <a:endParaRPr sz="1000">
              <a:latin typeface="Arial"/>
              <a:cs typeface="Arial"/>
            </a:endParaRPr>
          </a:p>
          <a:p>
            <a:pPr marL="142875" marR="135255" algn="ctr">
              <a:lnSpc>
                <a:spcPct val="116700"/>
              </a:lnSpc>
            </a:pP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1000" b="1" spc="30" dirty="0">
                <a:solidFill>
                  <a:srgbClr val="FFFFFF"/>
                </a:solidFill>
                <a:latin typeface="Arial"/>
                <a:cs typeface="Arial"/>
              </a:rPr>
              <a:t>ASTHOLDE  </a:t>
            </a:r>
            <a:r>
              <a:rPr sz="1000" b="1" spc="20" dirty="0">
                <a:solidFill>
                  <a:srgbClr val="FFFFFF"/>
                </a:solidFill>
                <a:latin typeface="Arial"/>
                <a:cs typeface="Arial"/>
              </a:rPr>
              <a:t>KØBET?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88" name="Gruppe 87">
            <a:extLst>
              <a:ext uri="{FF2B5EF4-FFF2-40B4-BE49-F238E27FC236}">
                <a16:creationId xmlns:a16="http://schemas.microsoft.com/office/drawing/2014/main" id="{9E9027CC-0141-49EA-8893-CC55DBBB498F}"/>
              </a:ext>
            </a:extLst>
          </p:cNvPr>
          <p:cNvGrpSpPr/>
          <p:nvPr/>
        </p:nvGrpSpPr>
        <p:grpSpPr>
          <a:xfrm>
            <a:off x="1556500" y="7417184"/>
            <a:ext cx="1856666" cy="884951"/>
            <a:chOff x="1556500" y="7417184"/>
            <a:chExt cx="1856666" cy="884951"/>
          </a:xfrm>
        </p:grpSpPr>
        <p:grpSp>
          <p:nvGrpSpPr>
            <p:cNvPr id="89" name="object 27">
              <a:extLst>
                <a:ext uri="{FF2B5EF4-FFF2-40B4-BE49-F238E27FC236}">
                  <a16:creationId xmlns:a16="http://schemas.microsoft.com/office/drawing/2014/main" id="{D5CBB3C5-0F3E-4A22-8AC6-084F3747F88E}"/>
                </a:ext>
              </a:extLst>
            </p:cNvPr>
            <p:cNvGrpSpPr/>
            <p:nvPr/>
          </p:nvGrpSpPr>
          <p:grpSpPr>
            <a:xfrm>
              <a:off x="1556500" y="7417184"/>
              <a:ext cx="609600" cy="609600"/>
              <a:chOff x="1556500" y="7417184"/>
              <a:chExt cx="609600" cy="609600"/>
            </a:xfrm>
          </p:grpSpPr>
          <p:sp>
            <p:nvSpPr>
              <p:cNvPr id="96" name="object 28">
                <a:extLst>
                  <a:ext uri="{FF2B5EF4-FFF2-40B4-BE49-F238E27FC236}">
                    <a16:creationId xmlns:a16="http://schemas.microsoft.com/office/drawing/2014/main" id="{C810EA92-2FC7-44FF-A5F8-50D59ADF0FD4}"/>
                  </a:ext>
                </a:extLst>
              </p:cNvPr>
              <p:cNvSpPr/>
              <p:nvPr/>
            </p:nvSpPr>
            <p:spPr>
              <a:xfrm>
                <a:off x="1556500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802E48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7" name="object 29">
                <a:extLst>
                  <a:ext uri="{FF2B5EF4-FFF2-40B4-BE49-F238E27FC236}">
                    <a16:creationId xmlns:a16="http://schemas.microsoft.com/office/drawing/2014/main" id="{ED99325E-1DEF-45CC-A482-40D3B16FE33A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771859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8" name="object 30">
                <a:extLst>
                  <a:ext uri="{FF2B5EF4-FFF2-40B4-BE49-F238E27FC236}">
                    <a16:creationId xmlns:a16="http://schemas.microsoft.com/office/drawing/2014/main" id="{487355A1-6286-4C33-9A0D-3BA35C1969A4}"/>
                  </a:ext>
                </a:extLst>
              </p:cNvPr>
              <p:cNvSpPr/>
              <p:nvPr/>
            </p:nvSpPr>
            <p:spPr>
              <a:xfrm>
                <a:off x="1704179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90" name="object 31">
              <a:extLst>
                <a:ext uri="{FF2B5EF4-FFF2-40B4-BE49-F238E27FC236}">
                  <a16:creationId xmlns:a16="http://schemas.microsoft.com/office/drawing/2014/main" id="{AAC81039-E0A8-4C27-A09E-A2A0F6680A19}"/>
                </a:ext>
              </a:extLst>
            </p:cNvPr>
            <p:cNvGrpSpPr/>
            <p:nvPr/>
          </p:nvGrpSpPr>
          <p:grpSpPr>
            <a:xfrm>
              <a:off x="2618665" y="7417184"/>
              <a:ext cx="609600" cy="609600"/>
              <a:chOff x="2618665" y="7417184"/>
              <a:chExt cx="609600" cy="609600"/>
            </a:xfrm>
          </p:grpSpPr>
          <p:sp>
            <p:nvSpPr>
              <p:cNvPr id="93" name="object 32">
                <a:extLst>
                  <a:ext uri="{FF2B5EF4-FFF2-40B4-BE49-F238E27FC236}">
                    <a16:creationId xmlns:a16="http://schemas.microsoft.com/office/drawing/2014/main" id="{10F043E5-962B-4E1F-B9CE-EA5F8A5F9697}"/>
                  </a:ext>
                </a:extLst>
              </p:cNvPr>
              <p:cNvSpPr/>
              <p:nvPr/>
            </p:nvSpPr>
            <p:spPr>
              <a:xfrm>
                <a:off x="2618665" y="7417184"/>
                <a:ext cx="6096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609600" h="609600">
                    <a:moveTo>
                      <a:pt x="304800" y="0"/>
                    </a:moveTo>
                    <a:lnTo>
                      <a:pt x="255359" y="3989"/>
                    </a:lnTo>
                    <a:lnTo>
                      <a:pt x="208458" y="15538"/>
                    </a:lnTo>
                    <a:lnTo>
                      <a:pt x="164725" y="34020"/>
                    </a:lnTo>
                    <a:lnTo>
                      <a:pt x="124788" y="58808"/>
                    </a:lnTo>
                    <a:lnTo>
                      <a:pt x="89273" y="89273"/>
                    </a:lnTo>
                    <a:lnTo>
                      <a:pt x="58808" y="124788"/>
                    </a:lnTo>
                    <a:lnTo>
                      <a:pt x="34020" y="164725"/>
                    </a:lnTo>
                    <a:lnTo>
                      <a:pt x="15538" y="208458"/>
                    </a:lnTo>
                    <a:lnTo>
                      <a:pt x="3989" y="255359"/>
                    </a:lnTo>
                    <a:lnTo>
                      <a:pt x="0" y="304799"/>
                    </a:lnTo>
                    <a:lnTo>
                      <a:pt x="3989" y="354240"/>
                    </a:lnTo>
                    <a:lnTo>
                      <a:pt x="15538" y="401141"/>
                    </a:lnTo>
                    <a:lnTo>
                      <a:pt x="34020" y="444874"/>
                    </a:lnTo>
                    <a:lnTo>
                      <a:pt x="58808" y="484811"/>
                    </a:lnTo>
                    <a:lnTo>
                      <a:pt x="89273" y="520326"/>
                    </a:lnTo>
                    <a:lnTo>
                      <a:pt x="124788" y="550791"/>
                    </a:lnTo>
                    <a:lnTo>
                      <a:pt x="164725" y="575579"/>
                    </a:lnTo>
                    <a:lnTo>
                      <a:pt x="208458" y="594061"/>
                    </a:lnTo>
                    <a:lnTo>
                      <a:pt x="255359" y="605610"/>
                    </a:lnTo>
                    <a:lnTo>
                      <a:pt x="304800" y="609599"/>
                    </a:lnTo>
                    <a:lnTo>
                      <a:pt x="354240" y="605610"/>
                    </a:lnTo>
                    <a:lnTo>
                      <a:pt x="401141" y="594061"/>
                    </a:lnTo>
                    <a:lnTo>
                      <a:pt x="444874" y="575579"/>
                    </a:lnTo>
                    <a:lnTo>
                      <a:pt x="484811" y="550791"/>
                    </a:lnTo>
                    <a:lnTo>
                      <a:pt x="520326" y="520326"/>
                    </a:lnTo>
                    <a:lnTo>
                      <a:pt x="550791" y="484811"/>
                    </a:lnTo>
                    <a:lnTo>
                      <a:pt x="575579" y="444874"/>
                    </a:lnTo>
                    <a:lnTo>
                      <a:pt x="594061" y="401141"/>
                    </a:lnTo>
                    <a:lnTo>
                      <a:pt x="605610" y="354240"/>
                    </a:lnTo>
                    <a:lnTo>
                      <a:pt x="609600" y="304799"/>
                    </a:lnTo>
                    <a:lnTo>
                      <a:pt x="605610" y="255359"/>
                    </a:lnTo>
                    <a:lnTo>
                      <a:pt x="594061" y="208458"/>
                    </a:lnTo>
                    <a:lnTo>
                      <a:pt x="575579" y="164725"/>
                    </a:lnTo>
                    <a:lnTo>
                      <a:pt x="550791" y="124788"/>
                    </a:lnTo>
                    <a:lnTo>
                      <a:pt x="520326" y="89273"/>
                    </a:lnTo>
                    <a:lnTo>
                      <a:pt x="484811" y="58808"/>
                    </a:lnTo>
                    <a:lnTo>
                      <a:pt x="444874" y="34020"/>
                    </a:lnTo>
                    <a:lnTo>
                      <a:pt x="401141" y="15538"/>
                    </a:lnTo>
                    <a:lnTo>
                      <a:pt x="354240" y="3989"/>
                    </a:lnTo>
                    <a:lnTo>
                      <a:pt x="304800" y="0"/>
                    </a:lnTo>
                    <a:close/>
                  </a:path>
                </a:pathLst>
              </a:custGeom>
              <a:solidFill>
                <a:srgbClr val="48564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94" name="object 33">
                <a:extLst>
                  <a:ext uri="{FF2B5EF4-FFF2-40B4-BE49-F238E27FC236}">
                    <a16:creationId xmlns:a16="http://schemas.microsoft.com/office/drawing/2014/main" id="{FFFEDFD6-8AEC-4EA7-8BC4-7A0B1BF1ED2B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834024" y="7531433"/>
                <a:ext cx="180060" cy="180060"/>
              </a:xfrm>
              <a:prstGeom prst="rect">
                <a:avLst/>
              </a:prstGeom>
            </p:spPr>
          </p:pic>
          <p:sp>
            <p:nvSpPr>
              <p:cNvPr id="95" name="object 34">
                <a:extLst>
                  <a:ext uri="{FF2B5EF4-FFF2-40B4-BE49-F238E27FC236}">
                    <a16:creationId xmlns:a16="http://schemas.microsoft.com/office/drawing/2014/main" id="{3E3AD37B-DD67-4C34-883A-A0EB21CC28DF}"/>
                  </a:ext>
                </a:extLst>
              </p:cNvPr>
              <p:cNvSpPr/>
              <p:nvPr/>
            </p:nvSpPr>
            <p:spPr>
              <a:xfrm>
                <a:off x="2766344" y="7741915"/>
                <a:ext cx="314325" cy="170815"/>
              </a:xfrm>
              <a:custGeom>
                <a:avLst/>
                <a:gdLst/>
                <a:ahLst/>
                <a:cxnLst/>
                <a:rect l="l" t="t" r="r" b="b"/>
                <a:pathLst>
                  <a:path w="314325" h="170815">
                    <a:moveTo>
                      <a:pt x="157708" y="0"/>
                    </a:moveTo>
                    <a:lnTo>
                      <a:pt x="108151" y="8183"/>
                    </a:lnTo>
                    <a:lnTo>
                      <a:pt x="69263" y="29821"/>
                    </a:lnTo>
                    <a:lnTo>
                      <a:pt x="40062" y="60542"/>
                    </a:lnTo>
                    <a:lnTo>
                      <a:pt x="19564" y="95976"/>
                    </a:lnTo>
                    <a:lnTo>
                      <a:pt x="749" y="163499"/>
                    </a:lnTo>
                    <a:lnTo>
                      <a:pt x="0" y="170510"/>
                    </a:lnTo>
                    <a:lnTo>
                      <a:pt x="231178" y="170510"/>
                    </a:lnTo>
                    <a:lnTo>
                      <a:pt x="231178" y="157810"/>
                    </a:lnTo>
                    <a:lnTo>
                      <a:pt x="14274" y="157810"/>
                    </a:lnTo>
                    <a:lnTo>
                      <a:pt x="22947" y="122002"/>
                    </a:lnTo>
                    <a:lnTo>
                      <a:pt x="40268" y="83425"/>
                    </a:lnTo>
                    <a:lnTo>
                      <a:pt x="67597" y="48241"/>
                    </a:lnTo>
                    <a:lnTo>
                      <a:pt x="106291" y="22612"/>
                    </a:lnTo>
                    <a:lnTo>
                      <a:pt x="157708" y="12700"/>
                    </a:lnTo>
                    <a:lnTo>
                      <a:pt x="194266" y="17787"/>
                    </a:lnTo>
                    <a:lnTo>
                      <a:pt x="232275" y="34024"/>
                    </a:lnTo>
                    <a:lnTo>
                      <a:pt x="266378" y="62875"/>
                    </a:lnTo>
                    <a:lnTo>
                      <a:pt x="291217" y="105804"/>
                    </a:lnTo>
                    <a:lnTo>
                      <a:pt x="301434" y="164274"/>
                    </a:lnTo>
                    <a:lnTo>
                      <a:pt x="301536" y="170624"/>
                    </a:lnTo>
                    <a:lnTo>
                      <a:pt x="314236" y="170408"/>
                    </a:lnTo>
                    <a:lnTo>
                      <a:pt x="309951" y="129879"/>
                    </a:lnTo>
                    <a:lnTo>
                      <a:pt x="297983" y="93330"/>
                    </a:lnTo>
                    <a:lnTo>
                      <a:pt x="277502" y="58240"/>
                    </a:lnTo>
                    <a:lnTo>
                      <a:pt x="247782" y="28436"/>
                    </a:lnTo>
                    <a:lnTo>
                      <a:pt x="208093" y="7747"/>
                    </a:lnTo>
                    <a:lnTo>
                      <a:pt x="157708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1" name="object 66">
              <a:extLst>
                <a:ext uri="{FF2B5EF4-FFF2-40B4-BE49-F238E27FC236}">
                  <a16:creationId xmlns:a16="http://schemas.microsoft.com/office/drawing/2014/main" id="{B94636F1-FA85-43FB-9963-26D31DDE1ABD}"/>
                </a:ext>
              </a:extLst>
            </p:cNvPr>
            <p:cNvSpPr txBox="1"/>
            <p:nvPr/>
          </p:nvSpPr>
          <p:spPr>
            <a:xfrm>
              <a:off x="1737940" y="8124335"/>
              <a:ext cx="26479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0" dirty="0">
                  <a:latin typeface="Arial"/>
                  <a:cs typeface="Arial"/>
                </a:rPr>
                <a:t>DIG</a:t>
              </a:r>
              <a:endParaRPr sz="1000">
                <a:latin typeface="Arial"/>
                <a:cs typeface="Arial"/>
              </a:endParaRPr>
            </a:p>
          </p:txBody>
        </p:sp>
        <p:sp>
          <p:nvSpPr>
            <p:cNvPr id="92" name="object 67">
              <a:extLst>
                <a:ext uri="{FF2B5EF4-FFF2-40B4-BE49-F238E27FC236}">
                  <a16:creationId xmlns:a16="http://schemas.microsoft.com/office/drawing/2014/main" id="{2B6EB29B-B5A0-40CC-ABD6-9FFCB5AD8D72}"/>
                </a:ext>
              </a:extLst>
            </p:cNvPr>
            <p:cNvSpPr txBox="1"/>
            <p:nvPr/>
          </p:nvSpPr>
          <p:spPr>
            <a:xfrm>
              <a:off x="2453681" y="8124335"/>
              <a:ext cx="959485" cy="17780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000" b="1" spc="35" dirty="0">
                  <a:latin typeface="Arial"/>
                  <a:cs typeface="Arial"/>
                </a:rPr>
                <a:t>LEVERANDØR</a:t>
              </a:r>
              <a:endParaRPr sz="1000">
                <a:latin typeface="Arial"/>
                <a:cs typeface="Arial"/>
              </a:endParaRPr>
            </a:p>
          </p:txBody>
        </p:sp>
      </p:grpSp>
      <p:sp>
        <p:nvSpPr>
          <p:cNvPr id="99" name="object 57">
            <a:extLst>
              <a:ext uri="{FF2B5EF4-FFF2-40B4-BE49-F238E27FC236}">
                <a16:creationId xmlns:a16="http://schemas.microsoft.com/office/drawing/2014/main" id="{10FA71C6-A8D9-4E9E-BBBF-337962600454}"/>
              </a:ext>
            </a:extLst>
          </p:cNvPr>
          <p:cNvSpPr txBox="1"/>
          <p:nvPr/>
        </p:nvSpPr>
        <p:spPr>
          <a:xfrm>
            <a:off x="13380563" y="1524000"/>
            <a:ext cx="22606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latin typeface="Arial"/>
                <a:cs typeface="Arial"/>
              </a:rPr>
              <a:t>SKI-AFTALE </a:t>
            </a:r>
            <a:r>
              <a:rPr lang="da-DK" sz="1000" b="1" spc="20" dirty="0">
                <a:latin typeface="Arial"/>
                <a:cs typeface="Arial"/>
              </a:rPr>
              <a:t>50.95 Sygeplejeartikler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76" name="object 38">
            <a:extLst>
              <a:ext uri="{FF2B5EF4-FFF2-40B4-BE49-F238E27FC236}">
                <a16:creationId xmlns:a16="http://schemas.microsoft.com/office/drawing/2014/main" id="{D80EAB48-91D5-43AC-B464-FD6FC011612D}"/>
              </a:ext>
            </a:extLst>
          </p:cNvPr>
          <p:cNvSpPr/>
          <p:nvPr/>
        </p:nvSpPr>
        <p:spPr>
          <a:xfrm>
            <a:off x="7911976" y="2276066"/>
            <a:ext cx="3129249" cy="2257462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 txBox="1"/>
          <p:nvPr/>
        </p:nvSpPr>
        <p:spPr>
          <a:xfrm>
            <a:off x="8022985" y="2390053"/>
            <a:ext cx="2900680" cy="23750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dirty="0">
                <a:latin typeface="Arial"/>
                <a:cs typeface="Arial"/>
              </a:rPr>
              <a:t>Ophæve </a:t>
            </a:r>
            <a:r>
              <a:rPr lang="da-DK" sz="1400" b="1" spc="-5" dirty="0">
                <a:latin typeface="Arial"/>
                <a:cs typeface="Arial"/>
              </a:rPr>
              <a:t>købet</a:t>
            </a:r>
          </a:p>
          <a:p>
            <a:pPr defTabSz="457189" fontAlgn="base">
              <a:spcBef>
                <a:spcPct val="0"/>
              </a:spcBef>
              <a:buFont typeface="Arial" panose="020B0604020202020204" pitchFamily="34" charset="0"/>
              <a:buChar char="​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Du kan hæve købet helt eller delvist, så snart det står klart, at leveringen bliver forsinket mere end fem dage, eller der er ifaldet maksimal bod (25 pct.).</a:t>
            </a:r>
          </a:p>
          <a:p>
            <a:pPr defTabSz="457189" fontAlgn="base">
              <a:spcBef>
                <a:spcPct val="0"/>
              </a:spcBef>
              <a:buFont typeface="Arial" panose="020B0604020202020204" pitchFamily="34" charset="0"/>
              <a:buChar char="​"/>
            </a:pPr>
            <a:endParaRPr lang="da-DK" sz="1400" dirty="0">
              <a:solidFill>
                <a:srgbClr val="000000"/>
              </a:solidFill>
              <a:latin typeface="Arial" panose="020B0604020202020204" pitchFamily="34" charset="0"/>
              <a:ea typeface="Verdana" pitchFamily="34" charset="0"/>
              <a:cs typeface="Arial" panose="020B0604020202020204" pitchFamily="34" charset="0"/>
            </a:endParaRPr>
          </a:p>
          <a:p>
            <a:pPr defTabSz="457189" fontAlgn="base">
              <a:spcBef>
                <a:spcPct val="0"/>
              </a:spcBef>
              <a:buFont typeface="Arial" panose="020B0604020202020204" pitchFamily="34" charset="0"/>
              <a:buChar char="​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Du skal skriftligt informere leverandøren om, at du vil ophæve købet.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911976" y="2277858"/>
            <a:ext cx="3175000" cy="2255670"/>
          </a:xfrm>
          <a:custGeom>
            <a:avLst/>
            <a:gdLst/>
            <a:ahLst/>
            <a:cxnLst/>
            <a:rect l="l" t="t" r="r" b="b"/>
            <a:pathLst>
              <a:path w="3175000" h="1818004">
                <a:moveTo>
                  <a:pt x="0" y="1817865"/>
                </a:moveTo>
                <a:lnTo>
                  <a:pt x="3175000" y="1817865"/>
                </a:lnTo>
                <a:lnTo>
                  <a:pt x="3175000" y="0"/>
                </a:lnTo>
                <a:lnTo>
                  <a:pt x="0" y="0"/>
                </a:lnTo>
                <a:lnTo>
                  <a:pt x="0" y="1817865"/>
                </a:lnTo>
                <a:close/>
              </a:path>
            </a:pathLst>
          </a:custGeom>
          <a:ln w="38100">
            <a:solidFill>
              <a:srgbClr val="802E4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12E89643-A29E-4329-BB44-6147B8965D78}"/>
              </a:ext>
            </a:extLst>
          </p:cNvPr>
          <p:cNvGrpSpPr/>
          <p:nvPr/>
        </p:nvGrpSpPr>
        <p:grpSpPr>
          <a:xfrm>
            <a:off x="10607099" y="1979712"/>
            <a:ext cx="609600" cy="609600"/>
            <a:chOff x="10607099" y="2270695"/>
            <a:chExt cx="609600" cy="609600"/>
          </a:xfrm>
        </p:grpSpPr>
        <p:sp>
          <p:nvSpPr>
            <p:cNvPr id="56" name="object 56"/>
            <p:cNvSpPr/>
            <p:nvPr/>
          </p:nvSpPr>
          <p:spPr>
            <a:xfrm>
              <a:off x="10607099" y="2270695"/>
              <a:ext cx="609600" cy="609600"/>
            </a:xfrm>
            <a:custGeom>
              <a:avLst/>
              <a:gdLst/>
              <a:ahLst/>
              <a:cxnLst/>
              <a:rect l="l" t="t" r="r" b="b"/>
              <a:pathLst>
                <a:path w="609600" h="609600">
                  <a:moveTo>
                    <a:pt x="304800" y="0"/>
                  </a:moveTo>
                  <a:lnTo>
                    <a:pt x="255359" y="3989"/>
                  </a:lnTo>
                  <a:lnTo>
                    <a:pt x="208458" y="15538"/>
                  </a:lnTo>
                  <a:lnTo>
                    <a:pt x="164725" y="34020"/>
                  </a:lnTo>
                  <a:lnTo>
                    <a:pt x="124788" y="58808"/>
                  </a:lnTo>
                  <a:lnTo>
                    <a:pt x="89273" y="89273"/>
                  </a:lnTo>
                  <a:lnTo>
                    <a:pt x="58808" y="124788"/>
                  </a:lnTo>
                  <a:lnTo>
                    <a:pt x="34020" y="164725"/>
                  </a:lnTo>
                  <a:lnTo>
                    <a:pt x="15538" y="208458"/>
                  </a:lnTo>
                  <a:lnTo>
                    <a:pt x="3989" y="255359"/>
                  </a:lnTo>
                  <a:lnTo>
                    <a:pt x="0" y="304800"/>
                  </a:lnTo>
                  <a:lnTo>
                    <a:pt x="3989" y="354240"/>
                  </a:lnTo>
                  <a:lnTo>
                    <a:pt x="15538" y="401141"/>
                  </a:lnTo>
                  <a:lnTo>
                    <a:pt x="34020" y="444874"/>
                  </a:lnTo>
                  <a:lnTo>
                    <a:pt x="58808" y="484811"/>
                  </a:lnTo>
                  <a:lnTo>
                    <a:pt x="89273" y="520326"/>
                  </a:lnTo>
                  <a:lnTo>
                    <a:pt x="124788" y="550791"/>
                  </a:lnTo>
                  <a:lnTo>
                    <a:pt x="164725" y="575579"/>
                  </a:lnTo>
                  <a:lnTo>
                    <a:pt x="208458" y="594061"/>
                  </a:lnTo>
                  <a:lnTo>
                    <a:pt x="255359" y="605610"/>
                  </a:lnTo>
                  <a:lnTo>
                    <a:pt x="304800" y="609600"/>
                  </a:lnTo>
                  <a:lnTo>
                    <a:pt x="354240" y="605610"/>
                  </a:lnTo>
                  <a:lnTo>
                    <a:pt x="401141" y="594061"/>
                  </a:lnTo>
                  <a:lnTo>
                    <a:pt x="444874" y="575579"/>
                  </a:lnTo>
                  <a:lnTo>
                    <a:pt x="484811" y="550791"/>
                  </a:lnTo>
                  <a:lnTo>
                    <a:pt x="520326" y="520326"/>
                  </a:lnTo>
                  <a:lnTo>
                    <a:pt x="550791" y="484811"/>
                  </a:lnTo>
                  <a:lnTo>
                    <a:pt x="575579" y="444874"/>
                  </a:lnTo>
                  <a:lnTo>
                    <a:pt x="594061" y="401141"/>
                  </a:lnTo>
                  <a:lnTo>
                    <a:pt x="605610" y="354240"/>
                  </a:lnTo>
                  <a:lnTo>
                    <a:pt x="609600" y="304800"/>
                  </a:lnTo>
                  <a:lnTo>
                    <a:pt x="605610" y="255359"/>
                  </a:lnTo>
                  <a:lnTo>
                    <a:pt x="594061" y="208458"/>
                  </a:lnTo>
                  <a:lnTo>
                    <a:pt x="575579" y="164725"/>
                  </a:lnTo>
                  <a:lnTo>
                    <a:pt x="550791" y="124788"/>
                  </a:lnTo>
                  <a:lnTo>
                    <a:pt x="520326" y="89273"/>
                  </a:lnTo>
                  <a:lnTo>
                    <a:pt x="484811" y="58808"/>
                  </a:lnTo>
                  <a:lnTo>
                    <a:pt x="444874" y="34020"/>
                  </a:lnTo>
                  <a:lnTo>
                    <a:pt x="401141" y="15538"/>
                  </a:lnTo>
                  <a:lnTo>
                    <a:pt x="354240" y="39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802E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0722904" y="2409209"/>
              <a:ext cx="378460" cy="352425"/>
            </a:xfrm>
            <a:custGeom>
              <a:avLst/>
              <a:gdLst/>
              <a:ahLst/>
              <a:cxnLst/>
              <a:rect l="l" t="t" r="r" b="b"/>
              <a:pathLst>
                <a:path w="378459" h="352425">
                  <a:moveTo>
                    <a:pt x="298615" y="0"/>
                  </a:moveTo>
                  <a:lnTo>
                    <a:pt x="189191" y="101790"/>
                  </a:lnTo>
                  <a:lnTo>
                    <a:pt x="79755" y="0"/>
                  </a:lnTo>
                  <a:lnTo>
                    <a:pt x="0" y="74180"/>
                  </a:lnTo>
                  <a:lnTo>
                    <a:pt x="109435" y="175971"/>
                  </a:lnTo>
                  <a:lnTo>
                    <a:pt x="12" y="277749"/>
                  </a:lnTo>
                  <a:lnTo>
                    <a:pt x="79755" y="351929"/>
                  </a:lnTo>
                  <a:lnTo>
                    <a:pt x="189179" y="250151"/>
                  </a:lnTo>
                  <a:lnTo>
                    <a:pt x="298615" y="351942"/>
                  </a:lnTo>
                  <a:lnTo>
                    <a:pt x="350786" y="303415"/>
                  </a:lnTo>
                  <a:lnTo>
                    <a:pt x="341883" y="295148"/>
                  </a:lnTo>
                  <a:lnTo>
                    <a:pt x="297700" y="336245"/>
                  </a:lnTo>
                  <a:lnTo>
                    <a:pt x="189179" y="235305"/>
                  </a:lnTo>
                  <a:lnTo>
                    <a:pt x="80670" y="336245"/>
                  </a:lnTo>
                  <a:lnTo>
                    <a:pt x="16878" y="276898"/>
                  </a:lnTo>
                  <a:lnTo>
                    <a:pt x="125387" y="175971"/>
                  </a:lnTo>
                  <a:lnTo>
                    <a:pt x="16865" y="75031"/>
                  </a:lnTo>
                  <a:lnTo>
                    <a:pt x="80670" y="15684"/>
                  </a:lnTo>
                  <a:lnTo>
                    <a:pt x="189191" y="116624"/>
                  </a:lnTo>
                  <a:lnTo>
                    <a:pt x="297700" y="15697"/>
                  </a:lnTo>
                  <a:lnTo>
                    <a:pt x="361492" y="75031"/>
                  </a:lnTo>
                  <a:lnTo>
                    <a:pt x="252983" y="175958"/>
                  </a:lnTo>
                  <a:lnTo>
                    <a:pt x="370433" y="285140"/>
                  </a:lnTo>
                  <a:lnTo>
                    <a:pt x="378383" y="277749"/>
                  </a:lnTo>
                  <a:lnTo>
                    <a:pt x="268935" y="175958"/>
                  </a:lnTo>
                  <a:lnTo>
                    <a:pt x="378371" y="74180"/>
                  </a:lnTo>
                  <a:lnTo>
                    <a:pt x="2986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38">
            <a:extLst>
              <a:ext uri="{FF2B5EF4-FFF2-40B4-BE49-F238E27FC236}">
                <a16:creationId xmlns:a16="http://schemas.microsoft.com/office/drawing/2014/main" id="{32610B7F-6E01-47B8-95B6-EA696ECFD357}"/>
              </a:ext>
            </a:extLst>
          </p:cNvPr>
          <p:cNvSpPr/>
          <p:nvPr/>
        </p:nvSpPr>
        <p:spPr>
          <a:xfrm>
            <a:off x="11889993" y="2003057"/>
            <a:ext cx="3114145" cy="2712959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3174999" y="0"/>
                </a:moveTo>
                <a:lnTo>
                  <a:pt x="0" y="0"/>
                </a:lnTo>
                <a:lnTo>
                  <a:pt x="0" y="3420681"/>
                </a:lnTo>
                <a:lnTo>
                  <a:pt x="3174999" y="3420681"/>
                </a:lnTo>
                <a:lnTo>
                  <a:pt x="3174999" y="0"/>
                </a:lnTo>
                <a:close/>
              </a:path>
            </a:pathLst>
          </a:custGeom>
          <a:solidFill>
            <a:srgbClr val="F3F5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39">
            <a:extLst>
              <a:ext uri="{FF2B5EF4-FFF2-40B4-BE49-F238E27FC236}">
                <a16:creationId xmlns:a16="http://schemas.microsoft.com/office/drawing/2014/main" id="{EF8CF0F3-4612-4BA2-91CD-05626EFB9E16}"/>
              </a:ext>
            </a:extLst>
          </p:cNvPr>
          <p:cNvSpPr/>
          <p:nvPr/>
        </p:nvSpPr>
        <p:spPr>
          <a:xfrm>
            <a:off x="11863737" y="2020273"/>
            <a:ext cx="3175000" cy="2695744"/>
          </a:xfrm>
          <a:custGeom>
            <a:avLst/>
            <a:gdLst/>
            <a:ahLst/>
            <a:cxnLst/>
            <a:rect l="l" t="t" r="r" b="b"/>
            <a:pathLst>
              <a:path w="3175000" h="3420745">
                <a:moveTo>
                  <a:pt x="0" y="3420681"/>
                </a:moveTo>
                <a:lnTo>
                  <a:pt x="3174999" y="3420681"/>
                </a:lnTo>
                <a:lnTo>
                  <a:pt x="3174999" y="0"/>
                </a:lnTo>
                <a:lnTo>
                  <a:pt x="0" y="0"/>
                </a:lnTo>
                <a:lnTo>
                  <a:pt x="0" y="3420681"/>
                </a:lnTo>
                <a:close/>
              </a:path>
            </a:pathLst>
          </a:custGeom>
          <a:ln w="38100">
            <a:solidFill>
              <a:srgbClr val="48564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40">
            <a:extLst>
              <a:ext uri="{FF2B5EF4-FFF2-40B4-BE49-F238E27FC236}">
                <a16:creationId xmlns:a16="http://schemas.microsoft.com/office/drawing/2014/main" id="{352FB5A3-BC0A-40CC-8F55-E9D0218B4F9F}"/>
              </a:ext>
            </a:extLst>
          </p:cNvPr>
          <p:cNvSpPr txBox="1"/>
          <p:nvPr/>
        </p:nvSpPr>
        <p:spPr>
          <a:xfrm>
            <a:off x="12063451" y="2196194"/>
            <a:ext cx="2953886" cy="24673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39"/>
              </a:lnSpc>
              <a:spcBef>
                <a:spcPts val="100"/>
              </a:spcBef>
            </a:pPr>
            <a:r>
              <a:rPr lang="da-DK" sz="1400" b="1" spc="-5" dirty="0">
                <a:latin typeface="Arial"/>
                <a:cs typeface="Arial"/>
              </a:rPr>
              <a:t>Dækningskøb</a:t>
            </a:r>
          </a:p>
          <a:p>
            <a:pPr defTabSz="457189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Du er berettiget til at foretage dækningskøb, når du har ophævet købet. </a:t>
            </a:r>
          </a:p>
          <a:p>
            <a:pPr defTabSz="457189" fontAlgn="base"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​"/>
            </a:pPr>
            <a:r>
              <a:rPr lang="da-DK" sz="1400" dirty="0">
                <a:solidFill>
                  <a:srgbClr val="000000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rPr>
              <a:t>Du skal fremsende påkravet om betaling af meromkostningerne til dækningskøbet til leverandøren senest seks måneder efter, de er foretaget. </a:t>
            </a:r>
          </a:p>
          <a:p>
            <a:pPr marL="12700">
              <a:lnSpc>
                <a:spcPts val="1639"/>
              </a:lnSpc>
              <a:spcBef>
                <a:spcPts val="100"/>
              </a:spcBef>
            </a:pPr>
            <a:endParaRPr sz="1400" dirty="0">
              <a:latin typeface="Arial"/>
              <a:cs typeface="Arial"/>
            </a:endParaRPr>
          </a:p>
        </p:txBody>
      </p:sp>
      <p:sp>
        <p:nvSpPr>
          <p:cNvPr id="77" name="object 37">
            <a:extLst>
              <a:ext uri="{FF2B5EF4-FFF2-40B4-BE49-F238E27FC236}">
                <a16:creationId xmlns:a16="http://schemas.microsoft.com/office/drawing/2014/main" id="{FB3892D7-7E0D-41B7-9CFE-6747562AFF6D}"/>
              </a:ext>
            </a:extLst>
          </p:cNvPr>
          <p:cNvSpPr/>
          <p:nvPr/>
        </p:nvSpPr>
        <p:spPr>
          <a:xfrm>
            <a:off x="11584384" y="3049218"/>
            <a:ext cx="213360" cy="155575"/>
          </a:xfrm>
          <a:custGeom>
            <a:avLst/>
            <a:gdLst/>
            <a:ahLst/>
            <a:cxnLst/>
            <a:rect l="l" t="t" r="r" b="b"/>
            <a:pathLst>
              <a:path w="213359" h="155575">
                <a:moveTo>
                  <a:pt x="0" y="0"/>
                </a:moveTo>
                <a:lnTo>
                  <a:pt x="0" y="155041"/>
                </a:lnTo>
                <a:lnTo>
                  <a:pt x="213017" y="775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36">
            <a:extLst>
              <a:ext uri="{FF2B5EF4-FFF2-40B4-BE49-F238E27FC236}">
                <a16:creationId xmlns:a16="http://schemas.microsoft.com/office/drawing/2014/main" id="{404F79FB-8446-4EF2-A83E-BCBEEBB155ED}"/>
              </a:ext>
            </a:extLst>
          </p:cNvPr>
          <p:cNvSpPr/>
          <p:nvPr/>
        </p:nvSpPr>
        <p:spPr>
          <a:xfrm>
            <a:off x="11224344" y="3127005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4">
                <a:moveTo>
                  <a:pt x="0" y="0"/>
                </a:moveTo>
                <a:lnTo>
                  <a:pt x="45770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4">
            <a:extLst>
              <a:ext uri="{FF2B5EF4-FFF2-40B4-BE49-F238E27FC236}">
                <a16:creationId xmlns:a16="http://schemas.microsoft.com/office/drawing/2014/main" id="{9D290677-D6BF-4222-99F5-9D307ABB6C4C}"/>
              </a:ext>
            </a:extLst>
          </p:cNvPr>
          <p:cNvSpPr/>
          <p:nvPr/>
        </p:nvSpPr>
        <p:spPr>
          <a:xfrm>
            <a:off x="508000" y="508000"/>
            <a:ext cx="12103100" cy="1270000"/>
          </a:xfrm>
          <a:custGeom>
            <a:avLst/>
            <a:gdLst/>
            <a:ahLst/>
            <a:cxnLst/>
            <a:rect l="l" t="t" r="r" b="b"/>
            <a:pathLst>
              <a:path w="12103100" h="1270000">
                <a:moveTo>
                  <a:pt x="12103100" y="0"/>
                </a:moveTo>
                <a:lnTo>
                  <a:pt x="0" y="0"/>
                </a:lnTo>
                <a:lnTo>
                  <a:pt x="0" y="1270000"/>
                </a:lnTo>
                <a:lnTo>
                  <a:pt x="12103100" y="1270000"/>
                </a:lnTo>
                <a:lnTo>
                  <a:pt x="12103100" y="0"/>
                </a:lnTo>
                <a:close/>
              </a:path>
            </a:pathLst>
          </a:custGeom>
          <a:solidFill>
            <a:srgbClr val="6E718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0" name="object 5">
            <a:extLst>
              <a:ext uri="{FF2B5EF4-FFF2-40B4-BE49-F238E27FC236}">
                <a16:creationId xmlns:a16="http://schemas.microsoft.com/office/drawing/2014/main" id="{A5B10F59-177E-49E7-BA23-B507B2D02A82}"/>
              </a:ext>
            </a:extLst>
          </p:cNvPr>
          <p:cNvSpPr txBox="1">
            <a:spLocks/>
          </p:cNvSpPr>
          <p:nvPr/>
        </p:nvSpPr>
        <p:spPr>
          <a:xfrm>
            <a:off x="939800" y="815454"/>
            <a:ext cx="4979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eaLnBrk="1" hangingPunct="1">
              <a:defRPr sz="36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da-DK" kern="0" spc="-5" dirty="0"/>
              <a:t>Forsinkelse og bod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d-visuelt-kontraktoverblik-03" id="{586A856E-AA0D-4D11-B710-B88375C9ECE3}" vid="{234D11C1-0216-44F4-A509-99F781914BA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EF97E4CF57C54390EF35C0E8B66AC7" ma:contentTypeVersion="22" ma:contentTypeDescription="Opret et nyt dokument." ma:contentTypeScope="" ma:versionID="3c87616b87a71a63d607218a73c93103">
  <xsd:schema xmlns:xsd="http://www.w3.org/2001/XMLSchema" xmlns:xs="http://www.w3.org/2001/XMLSchema" xmlns:p="http://schemas.microsoft.com/office/2006/metadata/properties" xmlns:ns2="fafbf760-5663-437a-96f4-9c78fae4ef65" xmlns:ns3="77e34123-9af6-40dc-b27e-09aea03a3560" targetNamespace="http://schemas.microsoft.com/office/2006/metadata/properties" ma:root="true" ma:fieldsID="00b6c9782e57096c6ede76b4c69c88a2" ns2:_="" ns3:_="">
    <xsd:import namespace="fafbf760-5663-437a-96f4-9c78fae4ef65"/>
    <xsd:import namespace="77e34123-9af6-40dc-b27e-09aea03a35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Aftaleomr_x00e5_de" minOccurs="0"/>
                <xsd:element ref="ns2:Aftalenummer" minOccurs="0"/>
                <xsd:element ref="ns2:Ikrafttr_x00e6_delses_x00e5_r" minOccurs="0"/>
                <xsd:element ref="ns2:Udbudsansvarlig" minOccurs="0"/>
                <xsd:element ref="ns2:Aftalestatus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Kontraktansvarli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fbf760-5663-437a-96f4-9c78fae4ef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Aftaleomr_x00e5_de" ma:index="10" nillable="true" ma:displayName="Aftaleområde" ma:format="Dropdown" ma:internalName="Aftaleomr_x00e5_de">
      <xsd:simpleType>
        <xsd:restriction base="dms:Choice">
          <xsd:enumeration value="IT &amp; Tele"/>
          <xsd:enumeration value="Varer"/>
          <xsd:enumeration value="Tjenesteydelser"/>
        </xsd:restriction>
      </xsd:simpleType>
    </xsd:element>
    <xsd:element name="Aftalenummer" ma:index="11" nillable="true" ma:displayName="Aftalenummer" ma:format="Dropdown" ma:internalName="Aftalenummer">
      <xsd:simpleType>
        <xsd:restriction base="dms:Choice">
          <xsd:enumeration value="01-09"/>
          <xsd:enumeration value="10-49"/>
          <xsd:enumeration value="50-99"/>
        </xsd:restriction>
      </xsd:simpleType>
    </xsd:element>
    <xsd:element name="Ikrafttr_x00e6_delses_x00e5_r" ma:index="12" nillable="true" ma:displayName="Ikrafttrædelsesår" ma:decimals="0" ma:format="Dropdown" ma:internalName="Ikrafttr_x00e6_delses_x00e5_r" ma:percentage="FALSE">
      <xsd:simpleType>
        <xsd:restriction base="dms:Number">
          <xsd:maxInclusive value="2050"/>
          <xsd:minInclusive value="1995"/>
        </xsd:restriction>
      </xsd:simpleType>
    </xsd:element>
    <xsd:element name="Udbudsansvarlig" ma:index="13" nillable="true" ma:displayName="Udbudsansvarlig" ma:format="Dropdown" ma:list="UserInfo" ma:SharePointGroup="0" ma:internalName="Udbudsansvarlig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ftalestatus" ma:index="14" nillable="true" ma:displayName="Aftalestatus" ma:format="Dropdown" ma:indexed="true" ma:internalName="Aftalestatus">
      <xsd:simpleType>
        <xsd:restriction base="dms:Choice">
          <xsd:enumeration value="Udbudsforberedelse"/>
          <xsd:enumeration value="Drift"/>
          <xsd:enumeration value="Udløbet"/>
        </xsd:restriction>
      </xsd:simpleType>
    </xsd:element>
    <xsd:element name="MediaServiceObjectDetectorVersions" ma:index="1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ledmærker" ma:readOnly="false" ma:fieldId="{5cf76f15-5ced-4ddc-b409-7134ff3c332f}" ma:taxonomyMulti="true" ma:sspId="86b9d16c-b87d-4af0-81a1-0320b4ec85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Kontraktansvarlig" ma:index="28" nillable="true" ma:displayName="Kontraktansvarlig" ma:format="Dropdown" ma:list="UserInfo" ma:SharePointGroup="0" ma:internalName="Kontraktansvarlig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e34123-9af6-40dc-b27e-09aea03a3560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3b0cc7b-4088-4713-b671-b573d1b0f3f7}" ma:internalName="TaxCatchAll" ma:showField="CatchAllData" ma:web="77e34123-9af6-40dc-b27e-09aea03a35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7e34123-9af6-40dc-b27e-09aea03a3560" xsi:nil="true"/>
    <lcf76f155ced4ddcb4097134ff3c332f xmlns="fafbf760-5663-437a-96f4-9c78fae4ef65">
      <Terms xmlns="http://schemas.microsoft.com/office/infopath/2007/PartnerControls"/>
    </lcf76f155ced4ddcb4097134ff3c332f>
    <Aftalenummer xmlns="fafbf760-5663-437a-96f4-9c78fae4ef65" xsi:nil="true"/>
    <Udbudsansvarlig xmlns="fafbf760-5663-437a-96f4-9c78fae4ef65">
      <UserInfo>
        <DisplayName/>
        <AccountId xsi:nil="true"/>
        <AccountType/>
      </UserInfo>
    </Udbudsansvarlig>
    <Aftaleomr_x00e5_de xmlns="fafbf760-5663-437a-96f4-9c78fae4ef65" xsi:nil="true"/>
    <Aftalestatus xmlns="fafbf760-5663-437a-96f4-9c78fae4ef65" xsi:nil="true"/>
    <Kontraktansvarlig xmlns="fafbf760-5663-437a-96f4-9c78fae4ef65">
      <UserInfo>
        <DisplayName/>
        <AccountId xsi:nil="true"/>
        <AccountType/>
      </UserInfo>
    </Kontraktansvarlig>
    <Ikrafttr_x00e6_delses_x00e5_r xmlns="fafbf760-5663-437a-96f4-9c78fae4ef65" xsi:nil="true"/>
  </documentManagement>
</p:properties>
</file>

<file path=customXml/itemProps1.xml><?xml version="1.0" encoding="utf-8"?>
<ds:datastoreItem xmlns:ds="http://schemas.openxmlformats.org/officeDocument/2006/customXml" ds:itemID="{6A0B3166-FAA1-460D-AF6F-0D95E3C0C9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fbf760-5663-437a-96f4-9c78fae4ef65"/>
    <ds:schemaRef ds:uri="77e34123-9af6-40dc-b27e-09aea03a35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0B267F-E024-415D-81A4-A58B2214FD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715BB1-CB10-497F-87D6-8B562AA11BF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68e1ec91-248a-46a9-aefd-1611d14d7684"/>
    <ds:schemaRef ds:uri="73c394c4-40f1-4cc2-8b45-e62b6b6a2e0c"/>
    <ds:schemaRef ds:uri="77e34123-9af6-40dc-b27e-09aea03a3560"/>
    <ds:schemaRef ds:uri="fafbf760-5663-437a-96f4-9c78fae4ef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ld-visuelt-kontraktoverblik-03_skabelon</Template>
  <TotalTime>326</TotalTime>
  <Words>799</Words>
  <Application>Microsoft Office PowerPoint</Application>
  <PresentationFormat>Brugerdefineret</PresentationFormat>
  <Paragraphs>88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Verdana</vt:lpstr>
      <vt:lpstr>Office-tema</vt:lpstr>
      <vt:lpstr>Bestilling og levering</vt:lpstr>
      <vt:lpstr>Modtagelse og returret</vt:lpstr>
      <vt:lpstr>Forsinkelse og bod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Bestilling og levering</dc:title>
  <dc:creator>Jonas Bryant Arndt-Larsson</dc:creator>
  <cp:lastModifiedBy>Charlotte Støckel</cp:lastModifiedBy>
  <cp:revision>8</cp:revision>
  <dcterms:created xsi:type="dcterms:W3CDTF">2022-01-25T10:54:46Z</dcterms:created>
  <dcterms:modified xsi:type="dcterms:W3CDTF">2024-08-21T09:10:40Z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2022-01-25T00:00:00Z</vt:filetime>
  </property>
  <property fmtid="{D5CDD505-2E9C-101B-9397-08002B2CF9AE}" pid="3" name="Creator">
    <vt:lpwstr>Adobe InDesign 17.0 (Windows)</vt:lpwstr>
  </property>
  <property fmtid="{D5CDD505-2E9C-101B-9397-08002B2CF9AE}" pid="4" name="LastSaved">
    <vt:filetime>2022-01-25T00:00:00Z</vt:filetime>
  </property>
  <property fmtid="{D5CDD505-2E9C-101B-9397-08002B2CF9AE}" pid="5" name="ContentTypeId">
    <vt:lpwstr>0x0101002AEF97E4CF57C54390EF35C0E8B66AC7</vt:lpwstr>
  </property>
  <property fmtid="{D5CDD505-2E9C-101B-9397-08002B2CF9AE}" pid="6" name="MediaServiceImageTags">
    <vt:lpwstr/>
  </property>
</Properties>
</file>