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Lst>
  <p:notesMasterIdLst>
    <p:notesMasterId r:id="rId9"/>
  </p:notesMasterIdLst>
  <p:sldIdLst>
    <p:sldId id="256" r:id="rId6"/>
    <p:sldId id="259" r:id="rId7"/>
    <p:sldId id="257" r:id="rId8"/>
  </p:sldIdLst>
  <p:sldSz cx="16256000" cy="9144000"/>
  <p:notesSz cx="16256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10" userDrawn="1">
          <p15:clr>
            <a:srgbClr val="A4A3A4"/>
          </p15:clr>
        </p15:guide>
        <p15:guide id="2" pos="584" userDrawn="1">
          <p15:clr>
            <a:srgbClr val="A4A3A4"/>
          </p15:clr>
        </p15:guide>
        <p15:guide id="3" pos="7978" userDrawn="1">
          <p15:clr>
            <a:srgbClr val="A4A3A4"/>
          </p15:clr>
        </p15:guide>
        <p15:guide id="4" pos="9837"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E83B82C-3EC1-F57B-C908-D03B608BC5C1}" name="Mathilde Due Ørskov" initials="MØ" userId="S::mdo@ski.dk::cd5100dc-4386-43f5-b58d-4e93ea3dc11d" providerId="AD"/>
  <p188:author id="{3F6F5C4D-9572-A027-EB85-729DF9780397}" name="Pernille Kyndby" initials="PK" userId="S::pky@ski.dk::03eddeeb-cb75-4827-b1df-b7fb81a4f0af" providerId="AD"/>
  <p188:author id="{FEE1CF78-EED5-57F9-B9B7-4E31A402CDD5}" name="Wenja Louisa Bugge Loeschcke" initials="WLBL" userId="S::wlbl@ski.dk::ca19607a-34c3-4a61-8c35-6a191703446c" providerId="AD"/>
  <p188:author id="{5595CEF6-8D3A-3D8E-DFAA-0FBD00EDAFBE}" name="Hanne Steiness" initials="HS" userId="S::has@ski.dk::9477b87d-edf6-48a1-970c-fa2f1330743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2E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p:cViewPr varScale="1">
        <p:scale>
          <a:sx n="72" d="100"/>
          <a:sy n="72" d="100"/>
        </p:scale>
        <p:origin x="54" y="300"/>
      </p:cViewPr>
      <p:guideLst>
        <p:guide orient="horz" pos="1610"/>
        <p:guide pos="584"/>
        <p:guide pos="7978"/>
        <p:guide pos="983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hilde Due Ørskov" userId="cd5100dc-4386-43f5-b58d-4e93ea3dc11d" providerId="ADAL" clId="{F969B7D1-6DAC-4F90-B960-F42D0BBE45DC}"/>
    <pc:docChg chg="">
      <pc:chgData name="Mathilde Due Ørskov" userId="cd5100dc-4386-43f5-b58d-4e93ea3dc11d" providerId="ADAL" clId="{F969B7D1-6DAC-4F90-B960-F42D0BBE45DC}" dt="2024-06-13T07:42:46.959" v="0"/>
      <pc:docMkLst>
        <pc:docMk/>
      </pc:docMkLst>
      <pc:sldChg chg="delCm">
        <pc:chgData name="Mathilde Due Ørskov" userId="cd5100dc-4386-43f5-b58d-4e93ea3dc11d" providerId="ADAL" clId="{F969B7D1-6DAC-4F90-B960-F42D0BBE45DC}" dt="2024-06-13T07:42:46.959" v="0"/>
        <pc:sldMkLst>
          <pc:docMk/>
          <pc:sldMk cId="0" sldId="256"/>
        </pc:sldMkLst>
        <pc:extLst>
          <p:ext xmlns:p="http://schemas.openxmlformats.org/presentationml/2006/main" uri="{D6D511B9-2390-475A-947B-AFAB55BFBCF1}">
            <pc226:cmChg xmlns:pc226="http://schemas.microsoft.com/office/powerpoint/2022/06/main/command" chg="del">
              <pc226:chgData name="Mathilde Due Ørskov" userId="cd5100dc-4386-43f5-b58d-4e93ea3dc11d" providerId="ADAL" clId="{F969B7D1-6DAC-4F90-B960-F42D0BBE45DC}" dt="2024-06-13T07:42:46.959" v="0"/>
              <pc2:cmMkLst xmlns:pc2="http://schemas.microsoft.com/office/powerpoint/2019/9/main/command">
                <pc:docMk/>
                <pc:sldMk cId="0" sldId="256"/>
                <pc2:cmMk id="{408988A9-6CA1-42E8-AA69-958F7DF86962}"/>
              </pc2:cmMkLst>
            </pc226:cmChg>
          </p:ext>
        </pc:extLst>
      </pc:sldChg>
    </pc:docChg>
  </pc:docChgLst>
  <pc:docChgLst>
    <pc:chgData name="Pernille Kyndby" userId="03eddeeb-cb75-4827-b1df-b7fb81a4f0af" providerId="ADAL" clId="{B638CA56-D6AD-490C-82A6-8414B3B1922F}"/>
    <pc:docChg chg="">
      <pc:chgData name="Pernille Kyndby" userId="03eddeeb-cb75-4827-b1df-b7fb81a4f0af" providerId="ADAL" clId="{B638CA56-D6AD-490C-82A6-8414B3B1922F}" dt="2024-06-10T10:20:39.137" v="0"/>
      <pc:docMkLst>
        <pc:docMk/>
      </pc:docMkLst>
      <pc:sldChg chg="delCm">
        <pc:chgData name="Pernille Kyndby" userId="03eddeeb-cb75-4827-b1df-b7fb81a4f0af" providerId="ADAL" clId="{B638CA56-D6AD-490C-82A6-8414B3B1922F}" dt="2024-06-10T10:20:39.137" v="0"/>
        <pc:sldMkLst>
          <pc:docMk/>
          <pc:sldMk cId="1988487398" sldId="259"/>
        </pc:sldMkLst>
        <pc:extLst>
          <p:ext xmlns:p="http://schemas.openxmlformats.org/presentationml/2006/main" uri="{D6D511B9-2390-475A-947B-AFAB55BFBCF1}">
            <pc226:cmChg xmlns:pc226="http://schemas.microsoft.com/office/powerpoint/2022/06/main/command" chg="del">
              <pc226:chgData name="Pernille Kyndby" userId="03eddeeb-cb75-4827-b1df-b7fb81a4f0af" providerId="ADAL" clId="{B638CA56-D6AD-490C-82A6-8414B3B1922F}" dt="2024-06-10T10:20:39.137" v="0"/>
              <pc2:cmMkLst xmlns:pc2="http://schemas.microsoft.com/office/powerpoint/2019/9/main/command">
                <pc:docMk/>
                <pc:sldMk cId="1988487398" sldId="259"/>
                <pc2:cmMk id="{6E1C0E92-F024-44AA-8DBA-B41178BAA302}"/>
              </pc2:cmMkLst>
            </pc226:cmChg>
          </p:ext>
        </pc:ext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7043738" cy="458788"/>
          </a:xfrm>
          <a:prstGeom prst="rect">
            <a:avLst/>
          </a:prstGeom>
        </p:spPr>
        <p:txBody>
          <a:bodyPr vert="horz" lIns="91440" tIns="45720" rIns="91440" bIns="45720" rtlCol="0"/>
          <a:lstStyle>
            <a:lvl1pPr algn="l">
              <a:defRPr sz="1200"/>
            </a:lvl1pPr>
          </a:lstStyle>
          <a:p>
            <a:endParaRPr lang="da-DK" dirty="0"/>
          </a:p>
        </p:txBody>
      </p:sp>
      <p:sp>
        <p:nvSpPr>
          <p:cNvPr id="3" name="Pladsholder til dato 2"/>
          <p:cNvSpPr>
            <a:spLocks noGrp="1"/>
          </p:cNvSpPr>
          <p:nvPr>
            <p:ph type="dt" idx="1"/>
          </p:nvPr>
        </p:nvSpPr>
        <p:spPr>
          <a:xfrm>
            <a:off x="9207500" y="0"/>
            <a:ext cx="7045325" cy="458788"/>
          </a:xfrm>
          <a:prstGeom prst="rect">
            <a:avLst/>
          </a:prstGeom>
        </p:spPr>
        <p:txBody>
          <a:bodyPr vert="horz" lIns="91440" tIns="45720" rIns="91440" bIns="45720" rtlCol="0"/>
          <a:lstStyle>
            <a:lvl1pPr algn="r">
              <a:defRPr sz="1200"/>
            </a:lvl1pPr>
          </a:lstStyle>
          <a:p>
            <a:fld id="{BD660112-F607-4688-9291-1644684F72E0}" type="datetimeFigureOut">
              <a:rPr lang="da-DK" smtClean="0"/>
              <a:t>13-06-2024</a:t>
            </a:fld>
            <a:endParaRPr lang="da-DK" dirty="0"/>
          </a:p>
        </p:txBody>
      </p:sp>
      <p:sp>
        <p:nvSpPr>
          <p:cNvPr id="4" name="Pladsholder til slidebillede 3"/>
          <p:cNvSpPr>
            <a:spLocks noGrp="1" noRot="1" noChangeAspect="1"/>
          </p:cNvSpPr>
          <p:nvPr>
            <p:ph type="sldImg" idx="2"/>
          </p:nvPr>
        </p:nvSpPr>
        <p:spPr>
          <a:xfrm>
            <a:off x="5384800" y="1143000"/>
            <a:ext cx="5486400" cy="3086100"/>
          </a:xfrm>
          <a:prstGeom prst="rect">
            <a:avLst/>
          </a:prstGeom>
          <a:noFill/>
          <a:ln w="12700">
            <a:solidFill>
              <a:prstClr val="black"/>
            </a:solidFill>
          </a:ln>
        </p:spPr>
        <p:txBody>
          <a:bodyPr vert="horz" lIns="91440" tIns="45720" rIns="91440" bIns="45720" rtlCol="0" anchor="ctr"/>
          <a:lstStyle/>
          <a:p>
            <a:endParaRPr lang="da-DK" dirty="0"/>
          </a:p>
        </p:txBody>
      </p:sp>
      <p:sp>
        <p:nvSpPr>
          <p:cNvPr id="5" name="Pladsholder til noter 4"/>
          <p:cNvSpPr>
            <a:spLocks noGrp="1"/>
          </p:cNvSpPr>
          <p:nvPr>
            <p:ph type="body" sz="quarter" idx="3"/>
          </p:nvPr>
        </p:nvSpPr>
        <p:spPr>
          <a:xfrm>
            <a:off x="1625600" y="4400550"/>
            <a:ext cx="130048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7043738" cy="458787"/>
          </a:xfrm>
          <a:prstGeom prst="rect">
            <a:avLst/>
          </a:prstGeom>
        </p:spPr>
        <p:txBody>
          <a:bodyPr vert="horz" lIns="91440" tIns="45720" rIns="91440" bIns="45720" rtlCol="0" anchor="b"/>
          <a:lstStyle>
            <a:lvl1pPr algn="l">
              <a:defRPr sz="1200"/>
            </a:lvl1pPr>
          </a:lstStyle>
          <a:p>
            <a:endParaRPr lang="da-DK" dirty="0"/>
          </a:p>
        </p:txBody>
      </p:sp>
      <p:sp>
        <p:nvSpPr>
          <p:cNvPr id="7" name="Pladsholder til slidenummer 6"/>
          <p:cNvSpPr>
            <a:spLocks noGrp="1"/>
          </p:cNvSpPr>
          <p:nvPr>
            <p:ph type="sldNum" sz="quarter" idx="5"/>
          </p:nvPr>
        </p:nvSpPr>
        <p:spPr>
          <a:xfrm>
            <a:off x="9207500" y="8685213"/>
            <a:ext cx="7045325" cy="458787"/>
          </a:xfrm>
          <a:prstGeom prst="rect">
            <a:avLst/>
          </a:prstGeom>
        </p:spPr>
        <p:txBody>
          <a:bodyPr vert="horz" lIns="91440" tIns="45720" rIns="91440" bIns="45720" rtlCol="0" anchor="b"/>
          <a:lstStyle>
            <a:lvl1pPr algn="r">
              <a:defRPr sz="1200"/>
            </a:lvl1pPr>
          </a:lstStyle>
          <a:p>
            <a:fld id="{CF3B2A07-9BD3-4CC3-91E2-74F715C0B08C}" type="slidenum">
              <a:rPr lang="da-DK" smtClean="0"/>
              <a:t>‹nr.›</a:t>
            </a:fld>
            <a:endParaRPr lang="da-DK" dirty="0"/>
          </a:p>
        </p:txBody>
      </p:sp>
    </p:spTree>
    <p:extLst>
      <p:ext uri="{BB962C8B-B14F-4D97-AF65-F5344CB8AC3E}">
        <p14:creationId xmlns:p14="http://schemas.microsoft.com/office/powerpoint/2010/main" val="2775044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elslide">
    <p:spTree>
      <p:nvGrpSpPr>
        <p:cNvPr id="1" name=""/>
        <p:cNvGrpSpPr/>
        <p:nvPr/>
      </p:nvGrpSpPr>
      <p:grpSpPr>
        <a:xfrm>
          <a:off x="0" y="0"/>
          <a:ext cx="0" cy="0"/>
          <a:chOff x="0" y="0"/>
          <a:chExt cx="0" cy="0"/>
        </a:xfrm>
      </p:grpSpPr>
      <p:sp>
        <p:nvSpPr>
          <p:cNvPr id="2" name="Holder 2"/>
          <p:cNvSpPr>
            <a:spLocks noGrp="1"/>
          </p:cNvSpPr>
          <p:nvPr>
            <p:ph type="ctrTitle"/>
          </p:nvPr>
        </p:nvSpPr>
        <p:spPr>
          <a:xfrm>
            <a:off x="1219200" y="2834640"/>
            <a:ext cx="13817600" cy="1920240"/>
          </a:xfrm>
          <a:prstGeom prst="rect">
            <a:avLst/>
          </a:prstGeom>
        </p:spPr>
        <p:txBody>
          <a:bodyPr wrap="square" lIns="0" tIns="0" rIns="0" bIns="0">
            <a:spAutoFit/>
          </a:bodyPr>
          <a:lstStyle>
            <a:lvl1pPr>
              <a:defRPr/>
            </a:lvl1pPr>
          </a:lstStyle>
          <a:p>
            <a:r>
              <a:rPr lang="da-DK"/>
              <a:t>Klik for at redigere titeltypografien i masteren</a:t>
            </a:r>
            <a:endParaRPr/>
          </a:p>
        </p:txBody>
      </p:sp>
      <p:sp>
        <p:nvSpPr>
          <p:cNvPr id="3" name="Holder 3"/>
          <p:cNvSpPr>
            <a:spLocks noGrp="1"/>
          </p:cNvSpPr>
          <p:nvPr>
            <p:ph type="subTitle" idx="4"/>
          </p:nvPr>
        </p:nvSpPr>
        <p:spPr>
          <a:xfrm>
            <a:off x="2438400" y="5120640"/>
            <a:ext cx="11379200" cy="2286000"/>
          </a:xfrm>
          <a:prstGeom prst="rect">
            <a:avLst/>
          </a:prstGeom>
        </p:spPr>
        <p:txBody>
          <a:bodyPr wrap="square" lIns="0" tIns="0" rIns="0" bIns="0">
            <a:spAutoFit/>
          </a:bodyPr>
          <a:lstStyle>
            <a:lvl1pPr>
              <a:defRPr/>
            </a:lvl1pPr>
          </a:lstStyle>
          <a:p>
            <a:r>
              <a:rPr lang="da-DK"/>
              <a:t>Klik for at redigere undertiteltypografien i masteren</a:t>
            </a:r>
            <a:endParaRPr/>
          </a:p>
        </p:txBody>
      </p:sp>
      <p:sp>
        <p:nvSpPr>
          <p:cNvPr id="4" name="Holder 4"/>
          <p:cNvSpPr>
            <a:spLocks noGrp="1"/>
          </p:cNvSpPr>
          <p:nvPr>
            <p:ph type="ftr" sz="quarter" idx="5"/>
          </p:nvPr>
        </p:nvSpPr>
        <p:spPr/>
        <p:txBody>
          <a:bodyPr lIns="0" tIns="0" rIns="0" bIns="0"/>
          <a:lstStyle>
            <a:lvl1pPr>
              <a:defRPr sz="1200" b="0" i="0">
                <a:solidFill>
                  <a:schemeClr val="tx1"/>
                </a:solidFill>
                <a:latin typeface="Arial"/>
                <a:cs typeface="Arial"/>
              </a:defRPr>
            </a:lvl1pPr>
          </a:lstStyle>
          <a:p>
            <a:pPr marL="12700">
              <a:lnSpc>
                <a:spcPts val="1425"/>
              </a:lnSpc>
            </a:pPr>
            <a:r>
              <a:rPr spc="-10" dirty="0"/>
              <a:t>Visualiseringen </a:t>
            </a:r>
            <a:r>
              <a:rPr spc="-5" dirty="0"/>
              <a:t>uddybes </a:t>
            </a:r>
            <a:r>
              <a:rPr dirty="0"/>
              <a:t>i</a:t>
            </a:r>
            <a:r>
              <a:rPr spc="-5" dirty="0"/>
              <a:t> </a:t>
            </a:r>
            <a:r>
              <a:rPr dirty="0"/>
              <a:t>vejledning</a:t>
            </a:r>
            <a:r>
              <a:rPr spc="-5" dirty="0"/>
              <a:t> </a:t>
            </a:r>
            <a:r>
              <a:rPr dirty="0"/>
              <a:t>til </a:t>
            </a:r>
            <a:r>
              <a:rPr spc="-5" dirty="0"/>
              <a:t>brug af</a:t>
            </a:r>
            <a:r>
              <a:rPr spc="-10" dirty="0"/>
              <a:t> </a:t>
            </a:r>
            <a:r>
              <a:rPr spc="-5" dirty="0"/>
              <a:t>aftalen på </a:t>
            </a:r>
            <a:r>
              <a:rPr dirty="0"/>
              <a:t>ski.dk.</a:t>
            </a:r>
          </a:p>
        </p:txBody>
      </p:sp>
      <p:sp>
        <p:nvSpPr>
          <p:cNvPr id="5" name="Holder 5"/>
          <p:cNvSpPr>
            <a:spLocks noGrp="1"/>
          </p:cNvSpPr>
          <p:nvPr>
            <p:ph type="dt" sz="half" idx="6"/>
          </p:nvPr>
        </p:nvSpPr>
        <p:spPr/>
        <p:txBody>
          <a:bodyPr lIns="0" tIns="0" rIns="0" bIns="0"/>
          <a:lstStyle>
            <a:lvl1pPr>
              <a:defRPr sz="1400" b="1" i="0">
                <a:solidFill>
                  <a:schemeClr val="tx1"/>
                </a:solidFill>
                <a:latin typeface="Arial"/>
                <a:cs typeface="Arial"/>
              </a:defRPr>
            </a:lvl1pPr>
          </a:lstStyle>
          <a:p>
            <a:pPr marL="12700">
              <a:lnSpc>
                <a:spcPts val="1645"/>
              </a:lnSpc>
            </a:pPr>
            <a:r>
              <a:rPr spc="-5" dirty="0"/>
              <a:t>xx</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bg1"/>
                </a:solidFill>
                <a:latin typeface="Arial"/>
                <a:cs typeface="Arial"/>
              </a:defRPr>
            </a:lvl1pPr>
          </a:lstStyle>
          <a:p>
            <a:r>
              <a:rPr lang="da-DK"/>
              <a:t>Klik for at redigere titeltypografien i masteren</a:t>
            </a:r>
            <a:endParaRPr/>
          </a:p>
        </p:txBody>
      </p:sp>
      <p:sp>
        <p:nvSpPr>
          <p:cNvPr id="3" name="Holder 3"/>
          <p:cNvSpPr>
            <a:spLocks noGrp="1"/>
          </p:cNvSpPr>
          <p:nvPr>
            <p:ph type="body" idx="1"/>
          </p:nvPr>
        </p:nvSpPr>
        <p:spPr/>
        <p:txBody>
          <a:bodyPr lIns="0" tIns="0" rIns="0" bIns="0"/>
          <a:lstStyle>
            <a:lvl1pPr>
              <a:defRPr/>
            </a:lvl1pPr>
          </a:lstStyle>
          <a:p>
            <a:pPr lvl="0"/>
            <a:r>
              <a:rPr lang="da-DK"/>
              <a:t>Klik for at redigere teksttypografierne i masteren</a:t>
            </a:r>
          </a:p>
        </p:txBody>
      </p:sp>
      <p:sp>
        <p:nvSpPr>
          <p:cNvPr id="4" name="Holder 4"/>
          <p:cNvSpPr>
            <a:spLocks noGrp="1"/>
          </p:cNvSpPr>
          <p:nvPr>
            <p:ph type="ftr" sz="quarter" idx="5"/>
          </p:nvPr>
        </p:nvSpPr>
        <p:spPr/>
        <p:txBody>
          <a:bodyPr lIns="0" tIns="0" rIns="0" bIns="0"/>
          <a:lstStyle>
            <a:lvl1pPr>
              <a:defRPr sz="1200" b="0" i="0">
                <a:solidFill>
                  <a:schemeClr val="tx1"/>
                </a:solidFill>
                <a:latin typeface="Arial"/>
                <a:cs typeface="Arial"/>
              </a:defRPr>
            </a:lvl1pPr>
          </a:lstStyle>
          <a:p>
            <a:pPr marL="12700">
              <a:lnSpc>
                <a:spcPts val="1425"/>
              </a:lnSpc>
            </a:pPr>
            <a:r>
              <a:rPr spc="-10" dirty="0"/>
              <a:t>Visualiseringen </a:t>
            </a:r>
            <a:r>
              <a:rPr spc="-5" dirty="0"/>
              <a:t>uddybes </a:t>
            </a:r>
            <a:r>
              <a:rPr dirty="0"/>
              <a:t>i</a:t>
            </a:r>
            <a:r>
              <a:rPr spc="-5" dirty="0"/>
              <a:t> </a:t>
            </a:r>
            <a:r>
              <a:rPr dirty="0"/>
              <a:t>vejledning</a:t>
            </a:r>
            <a:r>
              <a:rPr spc="-5" dirty="0"/>
              <a:t> </a:t>
            </a:r>
            <a:r>
              <a:rPr dirty="0"/>
              <a:t>til </a:t>
            </a:r>
            <a:r>
              <a:rPr spc="-5" dirty="0"/>
              <a:t>brug af</a:t>
            </a:r>
            <a:r>
              <a:rPr spc="-10" dirty="0"/>
              <a:t> </a:t>
            </a:r>
            <a:r>
              <a:rPr spc="-5" dirty="0"/>
              <a:t>aftalen på </a:t>
            </a:r>
            <a:r>
              <a:rPr dirty="0"/>
              <a:t>ski.dk.</a:t>
            </a:r>
          </a:p>
        </p:txBody>
      </p:sp>
      <p:sp>
        <p:nvSpPr>
          <p:cNvPr id="5" name="Holder 5"/>
          <p:cNvSpPr>
            <a:spLocks noGrp="1"/>
          </p:cNvSpPr>
          <p:nvPr>
            <p:ph type="dt" sz="half" idx="6"/>
          </p:nvPr>
        </p:nvSpPr>
        <p:spPr/>
        <p:txBody>
          <a:bodyPr lIns="0" tIns="0" rIns="0" bIns="0"/>
          <a:lstStyle>
            <a:lvl1pPr>
              <a:defRPr sz="1400" b="1" i="0">
                <a:solidFill>
                  <a:schemeClr val="tx1"/>
                </a:solidFill>
                <a:latin typeface="Arial"/>
                <a:cs typeface="Arial"/>
              </a:defRPr>
            </a:lvl1pPr>
          </a:lstStyle>
          <a:p>
            <a:pPr marL="12700">
              <a:lnSpc>
                <a:spcPts val="1645"/>
              </a:lnSpc>
            </a:pPr>
            <a:r>
              <a:rPr spc="-5" dirty="0"/>
              <a:t>xx</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o indholdsobjekter">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bg1"/>
                </a:solidFill>
                <a:latin typeface="Arial"/>
                <a:cs typeface="Arial"/>
              </a:defRPr>
            </a:lvl1pPr>
          </a:lstStyle>
          <a:p>
            <a:r>
              <a:rPr lang="da-DK"/>
              <a:t>Klik for at redigere titeltypografien i masteren</a:t>
            </a:r>
            <a:endParaRPr/>
          </a:p>
        </p:txBody>
      </p:sp>
      <p:sp>
        <p:nvSpPr>
          <p:cNvPr id="3" name="Holder 3"/>
          <p:cNvSpPr>
            <a:spLocks noGrp="1"/>
          </p:cNvSpPr>
          <p:nvPr>
            <p:ph sz="half" idx="2"/>
          </p:nvPr>
        </p:nvSpPr>
        <p:spPr>
          <a:xfrm>
            <a:off x="812800" y="2103120"/>
            <a:ext cx="7071360" cy="6035040"/>
          </a:xfrm>
          <a:prstGeom prst="rect">
            <a:avLst/>
          </a:prstGeom>
        </p:spPr>
        <p:txBody>
          <a:bodyPr wrap="square" lIns="0" tIns="0" rIns="0" bIns="0">
            <a:spAutoFit/>
          </a:bodyPr>
          <a:lstStyle>
            <a:lvl1pPr>
              <a:defRPr/>
            </a:lvl1pPr>
          </a:lstStyle>
          <a:p>
            <a:pPr lvl="0"/>
            <a:r>
              <a:rPr lang="da-DK"/>
              <a:t>Klik for at redigere teksttypografierne i masteren</a:t>
            </a:r>
          </a:p>
        </p:txBody>
      </p:sp>
      <p:sp>
        <p:nvSpPr>
          <p:cNvPr id="4" name="Holder 4"/>
          <p:cNvSpPr>
            <a:spLocks noGrp="1"/>
          </p:cNvSpPr>
          <p:nvPr>
            <p:ph sz="half" idx="3"/>
          </p:nvPr>
        </p:nvSpPr>
        <p:spPr>
          <a:xfrm>
            <a:off x="8371840" y="2103120"/>
            <a:ext cx="7071360" cy="6035040"/>
          </a:xfrm>
          <a:prstGeom prst="rect">
            <a:avLst/>
          </a:prstGeom>
        </p:spPr>
        <p:txBody>
          <a:bodyPr wrap="square" lIns="0" tIns="0" rIns="0" bIns="0">
            <a:spAutoFit/>
          </a:bodyPr>
          <a:lstStyle>
            <a:lvl1pPr>
              <a:defRPr/>
            </a:lvl1pPr>
          </a:lstStyle>
          <a:p>
            <a:pPr lvl="0"/>
            <a:r>
              <a:rPr lang="da-DK"/>
              <a:t>Klik for at redigere teksttypografierne i masteren</a:t>
            </a:r>
          </a:p>
        </p:txBody>
      </p:sp>
      <p:sp>
        <p:nvSpPr>
          <p:cNvPr id="5" name="Holder 5"/>
          <p:cNvSpPr>
            <a:spLocks noGrp="1"/>
          </p:cNvSpPr>
          <p:nvPr>
            <p:ph type="ftr" sz="quarter" idx="5"/>
          </p:nvPr>
        </p:nvSpPr>
        <p:spPr/>
        <p:txBody>
          <a:bodyPr lIns="0" tIns="0" rIns="0" bIns="0"/>
          <a:lstStyle>
            <a:lvl1pPr>
              <a:defRPr sz="1200" b="0" i="0">
                <a:solidFill>
                  <a:schemeClr val="tx1"/>
                </a:solidFill>
                <a:latin typeface="Arial"/>
                <a:cs typeface="Arial"/>
              </a:defRPr>
            </a:lvl1pPr>
          </a:lstStyle>
          <a:p>
            <a:pPr marL="12700">
              <a:lnSpc>
                <a:spcPts val="1425"/>
              </a:lnSpc>
            </a:pPr>
            <a:r>
              <a:rPr spc="-10" dirty="0"/>
              <a:t>Visualiseringen </a:t>
            </a:r>
            <a:r>
              <a:rPr spc="-5" dirty="0"/>
              <a:t>uddybes </a:t>
            </a:r>
            <a:r>
              <a:rPr dirty="0"/>
              <a:t>i</a:t>
            </a:r>
            <a:r>
              <a:rPr spc="-5" dirty="0"/>
              <a:t> </a:t>
            </a:r>
            <a:r>
              <a:rPr dirty="0"/>
              <a:t>vejledning</a:t>
            </a:r>
            <a:r>
              <a:rPr spc="-5" dirty="0"/>
              <a:t> </a:t>
            </a:r>
            <a:r>
              <a:rPr dirty="0"/>
              <a:t>til </a:t>
            </a:r>
            <a:r>
              <a:rPr spc="-5" dirty="0"/>
              <a:t>brug af</a:t>
            </a:r>
            <a:r>
              <a:rPr spc="-10" dirty="0"/>
              <a:t> </a:t>
            </a:r>
            <a:r>
              <a:rPr spc="-5" dirty="0"/>
              <a:t>aftalen på </a:t>
            </a:r>
            <a:r>
              <a:rPr dirty="0"/>
              <a:t>ski.dk.</a:t>
            </a:r>
          </a:p>
        </p:txBody>
      </p:sp>
      <p:sp>
        <p:nvSpPr>
          <p:cNvPr id="6" name="Holder 6"/>
          <p:cNvSpPr>
            <a:spLocks noGrp="1"/>
          </p:cNvSpPr>
          <p:nvPr>
            <p:ph type="dt" sz="half" idx="6"/>
          </p:nvPr>
        </p:nvSpPr>
        <p:spPr/>
        <p:txBody>
          <a:bodyPr lIns="0" tIns="0" rIns="0" bIns="0"/>
          <a:lstStyle>
            <a:lvl1pPr>
              <a:defRPr sz="1400" b="1" i="0">
                <a:solidFill>
                  <a:schemeClr val="tx1"/>
                </a:solidFill>
                <a:latin typeface="Arial"/>
                <a:cs typeface="Arial"/>
              </a:defRPr>
            </a:lvl1pPr>
          </a:lstStyle>
          <a:p>
            <a:pPr marL="12700">
              <a:lnSpc>
                <a:spcPts val="1645"/>
              </a:lnSpc>
            </a:pPr>
            <a:r>
              <a:rPr spc="-5" dirty="0"/>
              <a:t>xx</a:t>
            </a: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Kun titel">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bg1"/>
                </a:solidFill>
                <a:latin typeface="Arial"/>
                <a:cs typeface="Arial"/>
              </a:defRPr>
            </a:lvl1pPr>
          </a:lstStyle>
          <a:p>
            <a:r>
              <a:rPr lang="da-DK"/>
              <a:t>Klik for at redigere titeltypografien i masteren</a:t>
            </a:r>
            <a:endParaRPr/>
          </a:p>
        </p:txBody>
      </p:sp>
      <p:sp>
        <p:nvSpPr>
          <p:cNvPr id="3" name="Holder 3"/>
          <p:cNvSpPr>
            <a:spLocks noGrp="1"/>
          </p:cNvSpPr>
          <p:nvPr>
            <p:ph type="ftr" sz="quarter" idx="5"/>
          </p:nvPr>
        </p:nvSpPr>
        <p:spPr/>
        <p:txBody>
          <a:bodyPr lIns="0" tIns="0" rIns="0" bIns="0"/>
          <a:lstStyle>
            <a:lvl1pPr>
              <a:defRPr sz="1200" b="0" i="0">
                <a:solidFill>
                  <a:schemeClr val="tx1"/>
                </a:solidFill>
                <a:latin typeface="Arial"/>
                <a:cs typeface="Arial"/>
              </a:defRPr>
            </a:lvl1pPr>
          </a:lstStyle>
          <a:p>
            <a:pPr marL="12700">
              <a:lnSpc>
                <a:spcPts val="1425"/>
              </a:lnSpc>
            </a:pPr>
            <a:r>
              <a:rPr spc="-10" dirty="0"/>
              <a:t>Visualiseringen </a:t>
            </a:r>
            <a:r>
              <a:rPr spc="-5" dirty="0"/>
              <a:t>uddybes </a:t>
            </a:r>
            <a:r>
              <a:rPr dirty="0"/>
              <a:t>i</a:t>
            </a:r>
            <a:r>
              <a:rPr spc="-5" dirty="0"/>
              <a:t> </a:t>
            </a:r>
            <a:r>
              <a:rPr dirty="0"/>
              <a:t>vejledning</a:t>
            </a:r>
            <a:r>
              <a:rPr spc="-5" dirty="0"/>
              <a:t> </a:t>
            </a:r>
            <a:r>
              <a:rPr dirty="0"/>
              <a:t>til </a:t>
            </a:r>
            <a:r>
              <a:rPr spc="-5" dirty="0"/>
              <a:t>brug af</a:t>
            </a:r>
            <a:r>
              <a:rPr spc="-10" dirty="0"/>
              <a:t> </a:t>
            </a:r>
            <a:r>
              <a:rPr spc="-5" dirty="0"/>
              <a:t>aftalen på </a:t>
            </a:r>
            <a:r>
              <a:rPr dirty="0"/>
              <a:t>ski.dk.</a:t>
            </a:r>
          </a:p>
        </p:txBody>
      </p:sp>
      <p:sp>
        <p:nvSpPr>
          <p:cNvPr id="4" name="Holder 4"/>
          <p:cNvSpPr>
            <a:spLocks noGrp="1"/>
          </p:cNvSpPr>
          <p:nvPr>
            <p:ph type="dt" sz="half" idx="6"/>
          </p:nvPr>
        </p:nvSpPr>
        <p:spPr/>
        <p:txBody>
          <a:bodyPr lIns="0" tIns="0" rIns="0" bIns="0"/>
          <a:lstStyle>
            <a:lvl1pPr>
              <a:defRPr sz="1400" b="1" i="0">
                <a:solidFill>
                  <a:schemeClr val="tx1"/>
                </a:solidFill>
                <a:latin typeface="Arial"/>
                <a:cs typeface="Arial"/>
              </a:defRPr>
            </a:lvl1pPr>
          </a:lstStyle>
          <a:p>
            <a:pPr marL="12700">
              <a:lnSpc>
                <a:spcPts val="1645"/>
              </a:lnSpc>
            </a:pPr>
            <a:r>
              <a:rPr spc="-5" dirty="0"/>
              <a:t>xx</a:t>
            </a: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om">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chemeClr val="tx1"/>
                </a:solidFill>
                <a:latin typeface="Arial"/>
                <a:cs typeface="Arial"/>
              </a:defRPr>
            </a:lvl1pPr>
          </a:lstStyle>
          <a:p>
            <a:pPr marL="12700">
              <a:lnSpc>
                <a:spcPts val="1425"/>
              </a:lnSpc>
            </a:pPr>
            <a:r>
              <a:rPr spc="-10" dirty="0"/>
              <a:t>Visualiseringen </a:t>
            </a:r>
            <a:r>
              <a:rPr spc="-5" dirty="0"/>
              <a:t>uddybes </a:t>
            </a:r>
            <a:r>
              <a:rPr dirty="0"/>
              <a:t>i</a:t>
            </a:r>
            <a:r>
              <a:rPr spc="-5" dirty="0"/>
              <a:t> </a:t>
            </a:r>
            <a:r>
              <a:rPr dirty="0"/>
              <a:t>vejledning</a:t>
            </a:r>
            <a:r>
              <a:rPr spc="-5" dirty="0"/>
              <a:t> </a:t>
            </a:r>
            <a:r>
              <a:rPr dirty="0"/>
              <a:t>til </a:t>
            </a:r>
            <a:r>
              <a:rPr spc="-5" dirty="0"/>
              <a:t>brug af</a:t>
            </a:r>
            <a:r>
              <a:rPr spc="-10" dirty="0"/>
              <a:t> </a:t>
            </a:r>
            <a:r>
              <a:rPr spc="-5" dirty="0"/>
              <a:t>aftalen på </a:t>
            </a:r>
            <a:r>
              <a:rPr dirty="0"/>
              <a:t>ski.dk.</a:t>
            </a:r>
          </a:p>
        </p:txBody>
      </p:sp>
      <p:sp>
        <p:nvSpPr>
          <p:cNvPr id="3" name="Holder 3"/>
          <p:cNvSpPr>
            <a:spLocks noGrp="1"/>
          </p:cNvSpPr>
          <p:nvPr>
            <p:ph type="dt" sz="half" idx="6"/>
          </p:nvPr>
        </p:nvSpPr>
        <p:spPr/>
        <p:txBody>
          <a:bodyPr lIns="0" tIns="0" rIns="0" bIns="0"/>
          <a:lstStyle>
            <a:lvl1pPr>
              <a:defRPr sz="1400" b="1" i="0">
                <a:solidFill>
                  <a:schemeClr val="tx1"/>
                </a:solidFill>
                <a:latin typeface="Arial"/>
                <a:cs typeface="Arial"/>
              </a:defRPr>
            </a:lvl1pPr>
          </a:lstStyle>
          <a:p>
            <a:pPr marL="12700">
              <a:lnSpc>
                <a:spcPts val="1645"/>
              </a:lnSpc>
            </a:pPr>
            <a:r>
              <a:rPr spc="-5" dirty="0"/>
              <a:t>xx</a:t>
            </a: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bg1"/>
                </a:solidFill>
                <a:latin typeface="Arial"/>
                <a:cs typeface="Arial"/>
              </a:defRPr>
            </a:lvl1pPr>
          </a:lstStyle>
          <a:p>
            <a:r>
              <a:rPr lang="da-DK"/>
              <a:t>Klik for at redigere titeltypografien i masteren</a:t>
            </a:r>
            <a:endParaRPr/>
          </a:p>
        </p:txBody>
      </p:sp>
      <p:sp>
        <p:nvSpPr>
          <p:cNvPr id="3" name="Holder 3"/>
          <p:cNvSpPr>
            <a:spLocks noGrp="1"/>
          </p:cNvSpPr>
          <p:nvPr>
            <p:ph type="body" idx="1"/>
          </p:nvPr>
        </p:nvSpPr>
        <p:spPr/>
        <p:txBody>
          <a:bodyPr lIns="0" tIns="0" rIns="0" bIns="0"/>
          <a:lstStyle>
            <a:lvl1pPr>
              <a:defRPr/>
            </a:lvl1pPr>
          </a:lstStyle>
          <a:p>
            <a:pPr lvl="0"/>
            <a:r>
              <a:rPr lang="da-DK"/>
              <a:t>Klik for at redigere teksttypografierne i masteren</a:t>
            </a:r>
          </a:p>
        </p:txBody>
      </p:sp>
      <p:sp>
        <p:nvSpPr>
          <p:cNvPr id="4" name="Holder 4"/>
          <p:cNvSpPr>
            <a:spLocks noGrp="1"/>
          </p:cNvSpPr>
          <p:nvPr>
            <p:ph type="ftr" sz="quarter" idx="5"/>
          </p:nvPr>
        </p:nvSpPr>
        <p:spPr/>
        <p:txBody>
          <a:bodyPr lIns="0" tIns="0" rIns="0" bIns="0"/>
          <a:lstStyle>
            <a:lvl1pPr>
              <a:defRPr sz="1200" b="0" i="0">
                <a:solidFill>
                  <a:schemeClr val="tx1"/>
                </a:solidFill>
                <a:latin typeface="Arial"/>
                <a:cs typeface="Arial"/>
              </a:defRPr>
            </a:lvl1pPr>
          </a:lstStyle>
          <a:p>
            <a:pPr marL="12700">
              <a:lnSpc>
                <a:spcPts val="1425"/>
              </a:lnSpc>
            </a:pPr>
            <a:r>
              <a:rPr spc="-10" dirty="0"/>
              <a:t>Visualiseringen </a:t>
            </a:r>
            <a:r>
              <a:rPr spc="-5" dirty="0"/>
              <a:t>uddybes </a:t>
            </a:r>
            <a:r>
              <a:rPr dirty="0"/>
              <a:t>i</a:t>
            </a:r>
            <a:r>
              <a:rPr spc="-5" dirty="0"/>
              <a:t> </a:t>
            </a:r>
            <a:r>
              <a:rPr dirty="0"/>
              <a:t>vejledning</a:t>
            </a:r>
            <a:r>
              <a:rPr spc="-5" dirty="0"/>
              <a:t> </a:t>
            </a:r>
            <a:r>
              <a:rPr dirty="0"/>
              <a:t>til </a:t>
            </a:r>
            <a:r>
              <a:rPr spc="-5" dirty="0"/>
              <a:t>brug af</a:t>
            </a:r>
            <a:r>
              <a:rPr spc="-10" dirty="0"/>
              <a:t> </a:t>
            </a:r>
            <a:r>
              <a:rPr spc="-5" dirty="0"/>
              <a:t>aftalen på </a:t>
            </a:r>
            <a:r>
              <a:rPr dirty="0"/>
              <a:t>ski.dk.</a:t>
            </a:r>
          </a:p>
        </p:txBody>
      </p:sp>
      <p:sp>
        <p:nvSpPr>
          <p:cNvPr id="5" name="Holder 5"/>
          <p:cNvSpPr>
            <a:spLocks noGrp="1"/>
          </p:cNvSpPr>
          <p:nvPr>
            <p:ph type="dt" sz="half" idx="6"/>
          </p:nvPr>
        </p:nvSpPr>
        <p:spPr/>
        <p:txBody>
          <a:bodyPr lIns="0" tIns="0" rIns="0" bIns="0"/>
          <a:lstStyle>
            <a:lvl1pPr>
              <a:defRPr sz="1400" b="1" i="0">
                <a:solidFill>
                  <a:schemeClr val="tx1"/>
                </a:solidFill>
                <a:latin typeface="Arial"/>
                <a:cs typeface="Arial"/>
              </a:defRPr>
            </a:lvl1pPr>
          </a:lstStyle>
          <a:p>
            <a:pPr marL="12700">
              <a:lnSpc>
                <a:spcPts val="1645"/>
              </a:lnSpc>
            </a:pPr>
            <a:r>
              <a:rPr spc="-5" dirty="0"/>
              <a:t>xx</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939800" y="815454"/>
            <a:ext cx="14376400" cy="574040"/>
          </a:xfrm>
          <a:prstGeom prst="rect">
            <a:avLst/>
          </a:prstGeom>
        </p:spPr>
        <p:txBody>
          <a:bodyPr wrap="square" lIns="0" tIns="0" rIns="0" bIns="0">
            <a:spAutoFit/>
          </a:bodyPr>
          <a:lstStyle>
            <a:lvl1pPr>
              <a:defRPr sz="3600" b="1" i="0">
                <a:solidFill>
                  <a:schemeClr val="bg1"/>
                </a:solidFill>
                <a:latin typeface="Arial"/>
                <a:cs typeface="Arial"/>
              </a:defRPr>
            </a:lvl1pPr>
          </a:lstStyle>
          <a:p>
            <a:endParaRPr/>
          </a:p>
        </p:txBody>
      </p:sp>
      <p:sp>
        <p:nvSpPr>
          <p:cNvPr id="3" name="Holder 3"/>
          <p:cNvSpPr>
            <a:spLocks noGrp="1"/>
          </p:cNvSpPr>
          <p:nvPr>
            <p:ph type="body" idx="1"/>
          </p:nvPr>
        </p:nvSpPr>
        <p:spPr>
          <a:xfrm>
            <a:off x="812800" y="2103120"/>
            <a:ext cx="14630400" cy="603504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504230" y="8740287"/>
            <a:ext cx="4333875" cy="196215"/>
          </a:xfrm>
          <a:prstGeom prst="rect">
            <a:avLst/>
          </a:prstGeom>
        </p:spPr>
        <p:txBody>
          <a:bodyPr wrap="square" lIns="0" tIns="0" rIns="0" bIns="0">
            <a:spAutoFit/>
          </a:bodyPr>
          <a:lstStyle>
            <a:lvl1pPr>
              <a:defRPr sz="1200" b="0" i="0">
                <a:solidFill>
                  <a:schemeClr val="tx1"/>
                </a:solidFill>
                <a:latin typeface="Arial"/>
                <a:cs typeface="Arial"/>
              </a:defRPr>
            </a:lvl1pPr>
          </a:lstStyle>
          <a:p>
            <a:pPr marL="12700">
              <a:lnSpc>
                <a:spcPts val="1425"/>
              </a:lnSpc>
            </a:pPr>
            <a:r>
              <a:rPr spc="-10" dirty="0"/>
              <a:t>Visualiseringen </a:t>
            </a:r>
            <a:r>
              <a:rPr spc="-5" dirty="0"/>
              <a:t>uddybes </a:t>
            </a:r>
            <a:r>
              <a:rPr dirty="0"/>
              <a:t>i</a:t>
            </a:r>
            <a:r>
              <a:rPr spc="-5" dirty="0"/>
              <a:t> </a:t>
            </a:r>
            <a:r>
              <a:rPr dirty="0"/>
              <a:t>vejledning</a:t>
            </a:r>
            <a:r>
              <a:rPr spc="-5" dirty="0"/>
              <a:t> </a:t>
            </a:r>
            <a:r>
              <a:rPr dirty="0"/>
              <a:t>til </a:t>
            </a:r>
            <a:r>
              <a:rPr spc="-5" dirty="0"/>
              <a:t>brug af</a:t>
            </a:r>
            <a:r>
              <a:rPr spc="-10" dirty="0"/>
              <a:t> </a:t>
            </a:r>
            <a:r>
              <a:rPr spc="-5" dirty="0"/>
              <a:t>aftalen på </a:t>
            </a:r>
            <a:r>
              <a:rPr dirty="0"/>
              <a:t>ski.dk.</a:t>
            </a:r>
          </a:p>
        </p:txBody>
      </p:sp>
      <p:sp>
        <p:nvSpPr>
          <p:cNvPr id="5" name="Holder 5"/>
          <p:cNvSpPr>
            <a:spLocks noGrp="1"/>
          </p:cNvSpPr>
          <p:nvPr>
            <p:ph type="dt" sz="half" idx="6"/>
          </p:nvPr>
        </p:nvSpPr>
        <p:spPr>
          <a:xfrm>
            <a:off x="15537532" y="8762786"/>
            <a:ext cx="223519" cy="224154"/>
          </a:xfrm>
          <a:prstGeom prst="rect">
            <a:avLst/>
          </a:prstGeom>
        </p:spPr>
        <p:txBody>
          <a:bodyPr wrap="square" lIns="0" tIns="0" rIns="0" bIns="0">
            <a:spAutoFit/>
          </a:bodyPr>
          <a:lstStyle>
            <a:lvl1pPr>
              <a:defRPr sz="1400" b="1" i="0">
                <a:solidFill>
                  <a:schemeClr val="tx1"/>
                </a:solidFill>
                <a:latin typeface="Arial"/>
                <a:cs typeface="Arial"/>
              </a:defRPr>
            </a:lvl1pPr>
          </a:lstStyle>
          <a:p>
            <a:pPr marL="12700">
              <a:lnSpc>
                <a:spcPts val="1645"/>
              </a:lnSpc>
            </a:pPr>
            <a:r>
              <a:rPr spc="-5" dirty="0"/>
              <a:t>xx</a:t>
            </a:r>
          </a:p>
        </p:txBody>
      </p:sp>
      <p:sp>
        <p:nvSpPr>
          <p:cNvPr id="6" name="Holder 6"/>
          <p:cNvSpPr>
            <a:spLocks noGrp="1"/>
          </p:cNvSpPr>
          <p:nvPr>
            <p:ph type="sldNum" sz="quarter" idx="7"/>
          </p:nvPr>
        </p:nvSpPr>
        <p:spPr>
          <a:xfrm>
            <a:off x="11704320" y="8503920"/>
            <a:ext cx="3738880" cy="4572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939800" y="815454"/>
            <a:ext cx="14376400" cy="574040"/>
          </a:xfrm>
          <a:prstGeom prst="rect">
            <a:avLst/>
          </a:prstGeom>
        </p:spPr>
        <p:txBody>
          <a:bodyPr wrap="square" lIns="0" tIns="0" rIns="0" bIns="0">
            <a:spAutoFit/>
          </a:bodyPr>
          <a:lstStyle>
            <a:lvl1pPr>
              <a:defRPr sz="3600" b="1" i="0">
                <a:solidFill>
                  <a:schemeClr val="bg1"/>
                </a:solidFill>
                <a:latin typeface="Arial"/>
                <a:cs typeface="Arial"/>
              </a:defRPr>
            </a:lvl1pPr>
          </a:lstStyle>
          <a:p>
            <a:endParaRPr/>
          </a:p>
        </p:txBody>
      </p:sp>
      <p:sp>
        <p:nvSpPr>
          <p:cNvPr id="3" name="Holder 3"/>
          <p:cNvSpPr>
            <a:spLocks noGrp="1"/>
          </p:cNvSpPr>
          <p:nvPr>
            <p:ph type="body" idx="1"/>
          </p:nvPr>
        </p:nvSpPr>
        <p:spPr>
          <a:xfrm>
            <a:off x="812800" y="2103120"/>
            <a:ext cx="14630400" cy="603504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504230" y="8740287"/>
            <a:ext cx="4333875" cy="196215"/>
          </a:xfrm>
          <a:prstGeom prst="rect">
            <a:avLst/>
          </a:prstGeom>
        </p:spPr>
        <p:txBody>
          <a:bodyPr wrap="square" lIns="0" tIns="0" rIns="0" bIns="0">
            <a:spAutoFit/>
          </a:bodyPr>
          <a:lstStyle>
            <a:lvl1pPr>
              <a:defRPr sz="1200" b="0" i="0">
                <a:solidFill>
                  <a:schemeClr val="tx1"/>
                </a:solidFill>
                <a:latin typeface="Arial"/>
                <a:cs typeface="Arial"/>
              </a:defRPr>
            </a:lvl1pPr>
          </a:lstStyle>
          <a:p>
            <a:pPr marL="12700">
              <a:lnSpc>
                <a:spcPts val="1425"/>
              </a:lnSpc>
            </a:pPr>
            <a:r>
              <a:rPr spc="-10" dirty="0"/>
              <a:t>Visualiseringen </a:t>
            </a:r>
            <a:r>
              <a:rPr spc="-5" dirty="0"/>
              <a:t>uddybes </a:t>
            </a:r>
            <a:r>
              <a:rPr dirty="0"/>
              <a:t>ivejledningtil </a:t>
            </a:r>
            <a:r>
              <a:rPr spc="-5" dirty="0"/>
              <a:t>brug afaftalen på </a:t>
            </a:r>
            <a:r>
              <a:rPr dirty="0"/>
              <a:t>ski.dk.</a:t>
            </a:r>
          </a:p>
        </p:txBody>
      </p:sp>
      <p:sp>
        <p:nvSpPr>
          <p:cNvPr id="5" name="Holder 5"/>
          <p:cNvSpPr>
            <a:spLocks noGrp="1"/>
          </p:cNvSpPr>
          <p:nvPr>
            <p:ph type="dt" sz="half" idx="6"/>
          </p:nvPr>
        </p:nvSpPr>
        <p:spPr>
          <a:xfrm>
            <a:off x="15537532" y="8762786"/>
            <a:ext cx="223519" cy="224154"/>
          </a:xfrm>
          <a:prstGeom prst="rect">
            <a:avLst/>
          </a:prstGeom>
        </p:spPr>
        <p:txBody>
          <a:bodyPr wrap="square" lIns="0" tIns="0" rIns="0" bIns="0">
            <a:spAutoFit/>
          </a:bodyPr>
          <a:lstStyle>
            <a:lvl1pPr>
              <a:defRPr sz="1400" b="1" i="0">
                <a:solidFill>
                  <a:schemeClr val="tx1"/>
                </a:solidFill>
                <a:latin typeface="Arial"/>
                <a:cs typeface="Arial"/>
              </a:defRPr>
            </a:lvl1pPr>
          </a:lstStyle>
          <a:p>
            <a:pPr marL="12700">
              <a:lnSpc>
                <a:spcPts val="1645"/>
              </a:lnSpc>
            </a:pPr>
            <a:r>
              <a:rPr spc="-5" dirty="0"/>
              <a:t>xx</a:t>
            </a:r>
          </a:p>
        </p:txBody>
      </p:sp>
      <p:sp>
        <p:nvSpPr>
          <p:cNvPr id="6" name="Holder 6"/>
          <p:cNvSpPr>
            <a:spLocks noGrp="1"/>
          </p:cNvSpPr>
          <p:nvPr>
            <p:ph type="sldNum" sz="quarter" idx="7"/>
          </p:nvPr>
        </p:nvSpPr>
        <p:spPr>
          <a:xfrm>
            <a:off x="11704320" y="8503920"/>
            <a:ext cx="3738880" cy="4572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dirty="0"/>
          </a:p>
        </p:txBody>
      </p:sp>
    </p:spTree>
  </p:cSld>
  <p:clrMap bg1="lt1" tx1="dk1" bg2="lt2" tx2="dk2" accent1="accent1" accent2="accent2" accent3="accent3" accent4="accent4" accent5="accent5" accent6="accent6" hlink="hlink" folHlink="folHlink"/>
  <p:sldLayoutIdLst>
    <p:sldLayoutId id="2147483667" r:id="rId1"/>
  </p:sldLayoutIdLst>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550175" y="508000"/>
            <a:ext cx="15373107" cy="8016190"/>
            <a:chOff x="501209" y="328095"/>
            <a:chExt cx="15373107" cy="8016190"/>
          </a:xfrm>
        </p:grpSpPr>
        <p:sp>
          <p:nvSpPr>
            <p:cNvPr id="3" name="object 3"/>
            <p:cNvSpPr/>
            <p:nvPr/>
          </p:nvSpPr>
          <p:spPr>
            <a:xfrm>
              <a:off x="634316" y="1168785"/>
              <a:ext cx="15240000" cy="7175500"/>
            </a:xfrm>
            <a:custGeom>
              <a:avLst/>
              <a:gdLst/>
              <a:ahLst/>
              <a:cxnLst/>
              <a:rect l="l" t="t" r="r" b="b"/>
              <a:pathLst>
                <a:path w="15240000" h="7175500">
                  <a:moveTo>
                    <a:pt x="15240000" y="0"/>
                  </a:moveTo>
                  <a:lnTo>
                    <a:pt x="0" y="0"/>
                  </a:lnTo>
                  <a:lnTo>
                    <a:pt x="0" y="350748"/>
                  </a:lnTo>
                  <a:lnTo>
                    <a:pt x="0" y="7175500"/>
                  </a:lnTo>
                  <a:lnTo>
                    <a:pt x="15240000" y="7175500"/>
                  </a:lnTo>
                  <a:lnTo>
                    <a:pt x="15240000" y="350748"/>
                  </a:lnTo>
                  <a:lnTo>
                    <a:pt x="15240000" y="0"/>
                  </a:lnTo>
                  <a:close/>
                </a:path>
              </a:pathLst>
            </a:custGeom>
            <a:solidFill>
              <a:srgbClr val="EFF4F1"/>
            </a:solidFill>
          </p:spPr>
          <p:txBody>
            <a:bodyPr wrap="square" lIns="0" tIns="0" rIns="0" bIns="0" rtlCol="0"/>
            <a:lstStyle/>
            <a:p>
              <a:endParaRPr dirty="0"/>
            </a:p>
          </p:txBody>
        </p:sp>
        <p:sp>
          <p:nvSpPr>
            <p:cNvPr id="8" name="object 8"/>
            <p:cNvSpPr/>
            <p:nvPr/>
          </p:nvSpPr>
          <p:spPr>
            <a:xfrm>
              <a:off x="501209" y="328095"/>
              <a:ext cx="12103100" cy="1270000"/>
            </a:xfrm>
            <a:custGeom>
              <a:avLst/>
              <a:gdLst/>
              <a:ahLst/>
              <a:cxnLst/>
              <a:rect l="l" t="t" r="r" b="b"/>
              <a:pathLst>
                <a:path w="12103100" h="1270000">
                  <a:moveTo>
                    <a:pt x="12103100" y="0"/>
                  </a:moveTo>
                  <a:lnTo>
                    <a:pt x="0" y="0"/>
                  </a:lnTo>
                  <a:lnTo>
                    <a:pt x="0" y="1270000"/>
                  </a:lnTo>
                  <a:lnTo>
                    <a:pt x="12103100" y="1270000"/>
                  </a:lnTo>
                  <a:lnTo>
                    <a:pt x="12103100" y="0"/>
                  </a:lnTo>
                  <a:close/>
                </a:path>
              </a:pathLst>
            </a:custGeom>
            <a:solidFill>
              <a:srgbClr val="6E718B"/>
            </a:solidFill>
          </p:spPr>
          <p:txBody>
            <a:bodyPr wrap="square" lIns="0" tIns="0" rIns="0" bIns="0" rtlCol="0"/>
            <a:lstStyle/>
            <a:p>
              <a:endParaRPr dirty="0"/>
            </a:p>
          </p:txBody>
        </p:sp>
      </p:grpSp>
      <p:pic>
        <p:nvPicPr>
          <p:cNvPr id="9" name="object 9"/>
          <p:cNvPicPr/>
          <p:nvPr/>
        </p:nvPicPr>
        <p:blipFill>
          <a:blip r:embed="rId2" cstate="print"/>
          <a:stretch>
            <a:fillRect/>
          </a:stretch>
        </p:blipFill>
        <p:spPr>
          <a:xfrm>
            <a:off x="13951235" y="508000"/>
            <a:ext cx="1759223" cy="758342"/>
          </a:xfrm>
          <a:prstGeom prst="rect">
            <a:avLst/>
          </a:prstGeom>
        </p:spPr>
      </p:pic>
      <p:sp>
        <p:nvSpPr>
          <p:cNvPr id="10" name="object 10"/>
          <p:cNvSpPr txBox="1">
            <a:spLocks noGrp="1"/>
          </p:cNvSpPr>
          <p:nvPr>
            <p:ph type="title"/>
          </p:nvPr>
        </p:nvSpPr>
        <p:spPr>
          <a:xfrm>
            <a:off x="939800" y="815454"/>
            <a:ext cx="8124304" cy="566822"/>
          </a:xfrm>
          <a:prstGeom prst="rect">
            <a:avLst/>
          </a:prstGeom>
        </p:spPr>
        <p:txBody>
          <a:bodyPr vert="horz" wrap="square" lIns="0" tIns="12700" rIns="0" bIns="0" rtlCol="0">
            <a:spAutoFit/>
          </a:bodyPr>
          <a:lstStyle/>
          <a:p>
            <a:pPr marL="12700">
              <a:lnSpc>
                <a:spcPct val="100000"/>
              </a:lnSpc>
              <a:spcBef>
                <a:spcPts val="100"/>
              </a:spcBef>
            </a:pPr>
            <a:r>
              <a:rPr lang="da-DK" spc="-5" dirty="0"/>
              <a:t>Implementering og bestilling</a:t>
            </a:r>
            <a:endParaRPr dirty="0"/>
          </a:p>
        </p:txBody>
      </p:sp>
      <p:grpSp>
        <p:nvGrpSpPr>
          <p:cNvPr id="12" name="Gruppe 11">
            <a:extLst>
              <a:ext uri="{FF2B5EF4-FFF2-40B4-BE49-F238E27FC236}">
                <a16:creationId xmlns:a16="http://schemas.microsoft.com/office/drawing/2014/main" id="{A5968876-4376-49B5-B334-7A6882DC7BDB}"/>
              </a:ext>
            </a:extLst>
          </p:cNvPr>
          <p:cNvGrpSpPr/>
          <p:nvPr/>
        </p:nvGrpSpPr>
        <p:grpSpPr>
          <a:xfrm>
            <a:off x="1171761" y="2683922"/>
            <a:ext cx="2095185" cy="2265563"/>
            <a:chOff x="777875" y="2987992"/>
            <a:chExt cx="3175000" cy="1713230"/>
          </a:xfrm>
          <a:solidFill>
            <a:schemeClr val="bg1"/>
          </a:solidFill>
        </p:grpSpPr>
        <p:sp>
          <p:nvSpPr>
            <p:cNvPr id="40" name="object 40"/>
            <p:cNvSpPr/>
            <p:nvPr/>
          </p:nvSpPr>
          <p:spPr>
            <a:xfrm>
              <a:off x="777875" y="2987992"/>
              <a:ext cx="3175000" cy="1713230"/>
            </a:xfrm>
            <a:custGeom>
              <a:avLst/>
              <a:gdLst/>
              <a:ahLst/>
              <a:cxnLst/>
              <a:rect l="l" t="t" r="r" b="b"/>
              <a:pathLst>
                <a:path w="3175000" h="1713229">
                  <a:moveTo>
                    <a:pt x="3175000" y="0"/>
                  </a:moveTo>
                  <a:lnTo>
                    <a:pt x="0" y="0"/>
                  </a:lnTo>
                  <a:lnTo>
                    <a:pt x="0" y="1712899"/>
                  </a:lnTo>
                  <a:lnTo>
                    <a:pt x="3175000" y="1712899"/>
                  </a:lnTo>
                  <a:lnTo>
                    <a:pt x="3175000" y="0"/>
                  </a:lnTo>
                  <a:close/>
                </a:path>
              </a:pathLst>
            </a:custGeom>
            <a:grpFill/>
          </p:spPr>
          <p:txBody>
            <a:bodyPr wrap="square" lIns="0" tIns="0" rIns="0" bIns="0" rtlCol="0"/>
            <a:lstStyle/>
            <a:p>
              <a:endParaRPr dirty="0"/>
            </a:p>
          </p:txBody>
        </p:sp>
        <p:sp>
          <p:nvSpPr>
            <p:cNvPr id="41" name="object 41"/>
            <p:cNvSpPr/>
            <p:nvPr/>
          </p:nvSpPr>
          <p:spPr>
            <a:xfrm>
              <a:off x="777875" y="2987992"/>
              <a:ext cx="3175000" cy="1713230"/>
            </a:xfrm>
            <a:custGeom>
              <a:avLst/>
              <a:gdLst/>
              <a:ahLst/>
              <a:cxnLst/>
              <a:rect l="l" t="t" r="r" b="b"/>
              <a:pathLst>
                <a:path w="3175000" h="1713229">
                  <a:moveTo>
                    <a:pt x="0" y="1712899"/>
                  </a:moveTo>
                  <a:lnTo>
                    <a:pt x="3175000" y="1712899"/>
                  </a:lnTo>
                  <a:lnTo>
                    <a:pt x="3175000" y="0"/>
                  </a:lnTo>
                  <a:lnTo>
                    <a:pt x="0" y="0"/>
                  </a:lnTo>
                  <a:lnTo>
                    <a:pt x="0" y="1712899"/>
                  </a:lnTo>
                  <a:close/>
                </a:path>
              </a:pathLst>
            </a:custGeom>
            <a:grpFill/>
            <a:ln w="38100">
              <a:solidFill>
                <a:srgbClr val="802E48"/>
              </a:solidFill>
            </a:ln>
          </p:spPr>
          <p:txBody>
            <a:bodyPr wrap="square" lIns="0" tIns="0" rIns="0" bIns="0" rtlCol="0"/>
            <a:lstStyle/>
            <a:p>
              <a:endParaRPr dirty="0"/>
            </a:p>
          </p:txBody>
        </p:sp>
      </p:grpSp>
      <p:sp>
        <p:nvSpPr>
          <p:cNvPr id="60" name="object 60"/>
          <p:cNvSpPr txBox="1">
            <a:spLocks noGrp="1"/>
          </p:cNvSpPr>
          <p:nvPr>
            <p:ph type="ftr" sz="quarter" idx="5"/>
          </p:nvPr>
        </p:nvSpPr>
        <p:spPr>
          <a:xfrm>
            <a:off x="504230" y="8740287"/>
            <a:ext cx="12527904" cy="179536"/>
          </a:xfrm>
          <a:prstGeom prst="rect">
            <a:avLst/>
          </a:prstGeom>
        </p:spPr>
        <p:txBody>
          <a:bodyPr vert="horz" wrap="square" lIns="0" tIns="0" rIns="0" bIns="0" rtlCol="0">
            <a:spAutoFit/>
          </a:bodyPr>
          <a:lstStyle/>
          <a:p>
            <a:pPr marL="12700">
              <a:lnSpc>
                <a:spcPts val="1425"/>
              </a:lnSpc>
            </a:pPr>
            <a:r>
              <a:rPr lang="da-DK" spc="-10" dirty="0"/>
              <a:t>For yderligere informationer se Bilag E leveringskontrakten og Særligbilag 2 Implementering. Visualiseringen </a:t>
            </a:r>
            <a:r>
              <a:rPr lang="da-DK" spc="-5" dirty="0"/>
              <a:t>uddybes desuden </a:t>
            </a:r>
            <a:r>
              <a:rPr lang="da-DK" dirty="0"/>
              <a:t>i</a:t>
            </a:r>
            <a:r>
              <a:rPr lang="da-DK" spc="-5" dirty="0"/>
              <a:t> </a:t>
            </a:r>
            <a:r>
              <a:rPr lang="da-DK" dirty="0"/>
              <a:t>vejledning</a:t>
            </a:r>
            <a:r>
              <a:rPr lang="da-DK" spc="-5" dirty="0"/>
              <a:t> </a:t>
            </a:r>
            <a:r>
              <a:rPr lang="da-DK" dirty="0"/>
              <a:t>til </a:t>
            </a:r>
            <a:r>
              <a:rPr lang="da-DK" spc="-5" dirty="0"/>
              <a:t>brug af</a:t>
            </a:r>
            <a:r>
              <a:rPr lang="da-DK" spc="-10" dirty="0"/>
              <a:t> </a:t>
            </a:r>
            <a:r>
              <a:rPr lang="da-DK" spc="-5" dirty="0"/>
              <a:t>aftalen på </a:t>
            </a:r>
            <a:r>
              <a:rPr lang="da-DK" dirty="0"/>
              <a:t>ski.dk. </a:t>
            </a:r>
          </a:p>
        </p:txBody>
      </p:sp>
      <p:sp>
        <p:nvSpPr>
          <p:cNvPr id="61" name="object 61"/>
          <p:cNvSpPr txBox="1">
            <a:spLocks noGrp="1"/>
          </p:cNvSpPr>
          <p:nvPr>
            <p:ph type="dt" sz="half" idx="6"/>
          </p:nvPr>
        </p:nvSpPr>
        <p:spPr>
          <a:xfrm>
            <a:off x="15537532" y="8762786"/>
            <a:ext cx="223519" cy="205184"/>
          </a:xfrm>
          <a:prstGeom prst="rect">
            <a:avLst/>
          </a:prstGeom>
        </p:spPr>
        <p:txBody>
          <a:bodyPr vert="horz" wrap="square" lIns="0" tIns="0" rIns="0" bIns="0" rtlCol="0">
            <a:spAutoFit/>
          </a:bodyPr>
          <a:lstStyle/>
          <a:p>
            <a:pPr marL="12700">
              <a:lnSpc>
                <a:spcPts val="1645"/>
              </a:lnSpc>
            </a:pPr>
            <a:r>
              <a:rPr lang="da-DK" spc="-5" dirty="0"/>
              <a:t>01</a:t>
            </a:r>
            <a:endParaRPr spc="-5" dirty="0"/>
          </a:p>
        </p:txBody>
      </p:sp>
      <p:sp>
        <p:nvSpPr>
          <p:cNvPr id="54" name="object 54"/>
          <p:cNvSpPr txBox="1"/>
          <p:nvPr/>
        </p:nvSpPr>
        <p:spPr>
          <a:xfrm>
            <a:off x="1383547" y="5572572"/>
            <a:ext cx="3221302" cy="502702"/>
          </a:xfrm>
          <a:prstGeom prst="rect">
            <a:avLst/>
          </a:prstGeom>
        </p:spPr>
        <p:txBody>
          <a:bodyPr vert="horz" wrap="square" lIns="0" tIns="33020" rIns="0" bIns="0" rtlCol="0">
            <a:spAutoFit/>
          </a:bodyPr>
          <a:lstStyle/>
          <a:p>
            <a:pPr marL="241300" indent="-228600">
              <a:lnSpc>
                <a:spcPct val="100000"/>
              </a:lnSpc>
              <a:spcBef>
                <a:spcPts val="260"/>
              </a:spcBef>
              <a:buChar char="•"/>
              <a:tabLst>
                <a:tab pos="240665" algn="l"/>
                <a:tab pos="241300" algn="l"/>
              </a:tabLst>
            </a:pPr>
            <a:endParaRPr lang="da-DK" sz="1400" spc="-25" dirty="0">
              <a:latin typeface="Arial"/>
              <a:cs typeface="Arial"/>
            </a:endParaRPr>
          </a:p>
          <a:p>
            <a:pPr marL="12700">
              <a:lnSpc>
                <a:spcPct val="100000"/>
              </a:lnSpc>
              <a:spcBef>
                <a:spcPts val="260"/>
              </a:spcBef>
              <a:tabLst>
                <a:tab pos="240665" algn="l"/>
                <a:tab pos="241300" algn="l"/>
              </a:tabLst>
            </a:pPr>
            <a:endParaRPr lang="da-DK" sz="1400" spc="-25" dirty="0">
              <a:latin typeface="Arial"/>
              <a:cs typeface="Arial"/>
            </a:endParaRPr>
          </a:p>
        </p:txBody>
      </p:sp>
      <p:sp>
        <p:nvSpPr>
          <p:cNvPr id="57" name="object 57"/>
          <p:cNvSpPr txBox="1"/>
          <p:nvPr/>
        </p:nvSpPr>
        <p:spPr>
          <a:xfrm>
            <a:off x="12774029" y="1493352"/>
            <a:ext cx="2609029" cy="166712"/>
          </a:xfrm>
          <a:prstGeom prst="rect">
            <a:avLst/>
          </a:prstGeom>
        </p:spPr>
        <p:txBody>
          <a:bodyPr vert="horz" wrap="square" lIns="0" tIns="12700" rIns="0" bIns="0" rtlCol="0">
            <a:spAutoFit/>
          </a:bodyPr>
          <a:lstStyle/>
          <a:p>
            <a:pPr marL="12700">
              <a:lnSpc>
                <a:spcPct val="100000"/>
              </a:lnSpc>
              <a:spcBef>
                <a:spcPts val="100"/>
              </a:spcBef>
            </a:pPr>
            <a:r>
              <a:rPr sz="1000" b="1" spc="15" dirty="0">
                <a:latin typeface="Arial"/>
                <a:cs typeface="Arial"/>
              </a:rPr>
              <a:t>SKI-AFTALE </a:t>
            </a:r>
            <a:r>
              <a:rPr lang="da-DK" sz="1000" b="1" spc="20" dirty="0">
                <a:latin typeface="Arial"/>
                <a:cs typeface="Arial"/>
              </a:rPr>
              <a:t>16.05 Rejsebureauydeleser</a:t>
            </a:r>
            <a:endParaRPr sz="1000" dirty="0">
              <a:latin typeface="Arial"/>
              <a:cs typeface="Arial"/>
            </a:endParaRPr>
          </a:p>
        </p:txBody>
      </p:sp>
      <p:sp>
        <p:nvSpPr>
          <p:cNvPr id="58" name="object 58"/>
          <p:cNvSpPr txBox="1"/>
          <p:nvPr/>
        </p:nvSpPr>
        <p:spPr>
          <a:xfrm>
            <a:off x="1279779" y="2804021"/>
            <a:ext cx="1891977" cy="2103140"/>
          </a:xfrm>
          <a:prstGeom prst="rect">
            <a:avLst/>
          </a:prstGeom>
          <a:solidFill>
            <a:schemeClr val="bg1"/>
          </a:solidFill>
        </p:spPr>
        <p:txBody>
          <a:bodyPr vert="horz" wrap="square" lIns="0" tIns="12700" rIns="0" bIns="0" rtlCol="0" anchor="t">
            <a:spAutoFit/>
          </a:bodyPr>
          <a:lstStyle/>
          <a:p>
            <a:pPr marL="12700">
              <a:lnSpc>
                <a:spcPts val="1639"/>
              </a:lnSpc>
              <a:spcBef>
                <a:spcPts val="100"/>
              </a:spcBef>
            </a:pPr>
            <a:r>
              <a:rPr lang="da-DK" b="1" spc="-5" dirty="0">
                <a:latin typeface="Arial"/>
                <a:cs typeface="Arial"/>
              </a:rPr>
              <a:t>Valg af pakke</a:t>
            </a:r>
          </a:p>
          <a:p>
            <a:pPr marL="12700">
              <a:lnSpc>
                <a:spcPts val="1639"/>
              </a:lnSpc>
              <a:spcBef>
                <a:spcPts val="100"/>
              </a:spcBef>
            </a:pPr>
            <a:r>
              <a:rPr lang="da-DK" sz="1400" spc="-5" dirty="0">
                <a:latin typeface="Arial"/>
                <a:cs typeface="Arial"/>
              </a:rPr>
              <a:t>For at kunne benytte aftalen skal din organisation tilslutte sig. Tilslutningen foregår ved, at I oplyser CWT, hvilken pakke der dækker jeres behov bedst. </a:t>
            </a:r>
          </a:p>
          <a:p>
            <a:pPr marL="12700">
              <a:lnSpc>
                <a:spcPts val="1639"/>
              </a:lnSpc>
              <a:spcBef>
                <a:spcPts val="100"/>
              </a:spcBef>
            </a:pPr>
            <a:endParaRPr sz="1400" dirty="0">
              <a:latin typeface="Arial"/>
              <a:cs typeface="Arial"/>
            </a:endParaRPr>
          </a:p>
        </p:txBody>
      </p:sp>
      <p:grpSp>
        <p:nvGrpSpPr>
          <p:cNvPr id="69" name="Gruppe 68">
            <a:extLst>
              <a:ext uri="{FF2B5EF4-FFF2-40B4-BE49-F238E27FC236}">
                <a16:creationId xmlns:a16="http://schemas.microsoft.com/office/drawing/2014/main" id="{0484C63F-50B7-4813-AEA2-302E48408500}"/>
              </a:ext>
            </a:extLst>
          </p:cNvPr>
          <p:cNvGrpSpPr/>
          <p:nvPr/>
        </p:nvGrpSpPr>
        <p:grpSpPr>
          <a:xfrm>
            <a:off x="1556500" y="7417184"/>
            <a:ext cx="1856666" cy="884951"/>
            <a:chOff x="1556500" y="7417184"/>
            <a:chExt cx="1856666" cy="884951"/>
          </a:xfrm>
        </p:grpSpPr>
        <p:grpSp>
          <p:nvGrpSpPr>
            <p:cNvPr id="83" name="object 27">
              <a:extLst>
                <a:ext uri="{FF2B5EF4-FFF2-40B4-BE49-F238E27FC236}">
                  <a16:creationId xmlns:a16="http://schemas.microsoft.com/office/drawing/2014/main" id="{D2CAB423-6D3F-40B0-91ED-F393ADDB1B6C}"/>
                </a:ext>
              </a:extLst>
            </p:cNvPr>
            <p:cNvGrpSpPr/>
            <p:nvPr/>
          </p:nvGrpSpPr>
          <p:grpSpPr>
            <a:xfrm>
              <a:off x="1556500" y="7417184"/>
              <a:ext cx="609600" cy="609600"/>
              <a:chOff x="1556500" y="7417184"/>
              <a:chExt cx="609600" cy="609600"/>
            </a:xfrm>
          </p:grpSpPr>
          <p:sp>
            <p:nvSpPr>
              <p:cNvPr id="90" name="object 28">
                <a:extLst>
                  <a:ext uri="{FF2B5EF4-FFF2-40B4-BE49-F238E27FC236}">
                    <a16:creationId xmlns:a16="http://schemas.microsoft.com/office/drawing/2014/main" id="{0E2D36D2-5C9F-4825-B3BF-0E8AA1484BF2}"/>
                  </a:ext>
                </a:extLst>
              </p:cNvPr>
              <p:cNvSpPr/>
              <p:nvPr/>
            </p:nvSpPr>
            <p:spPr>
              <a:xfrm>
                <a:off x="1556500" y="7417184"/>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799"/>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599"/>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799"/>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802E48"/>
              </a:solidFill>
            </p:spPr>
            <p:txBody>
              <a:bodyPr wrap="square" lIns="0" tIns="0" rIns="0" bIns="0" rtlCol="0"/>
              <a:lstStyle/>
              <a:p>
                <a:endParaRPr dirty="0"/>
              </a:p>
            </p:txBody>
          </p:sp>
          <p:pic>
            <p:nvPicPr>
              <p:cNvPr id="91" name="object 29">
                <a:extLst>
                  <a:ext uri="{FF2B5EF4-FFF2-40B4-BE49-F238E27FC236}">
                    <a16:creationId xmlns:a16="http://schemas.microsoft.com/office/drawing/2014/main" id="{6CF836D6-01D4-4553-82F1-FB1E32E5566D}"/>
                  </a:ext>
                </a:extLst>
              </p:cNvPr>
              <p:cNvPicPr/>
              <p:nvPr/>
            </p:nvPicPr>
            <p:blipFill>
              <a:blip r:embed="rId3" cstate="print"/>
              <a:stretch>
                <a:fillRect/>
              </a:stretch>
            </p:blipFill>
            <p:spPr>
              <a:xfrm>
                <a:off x="1771859" y="7531433"/>
                <a:ext cx="180060" cy="180060"/>
              </a:xfrm>
              <a:prstGeom prst="rect">
                <a:avLst/>
              </a:prstGeom>
            </p:spPr>
          </p:pic>
          <p:sp>
            <p:nvSpPr>
              <p:cNvPr id="92" name="object 30">
                <a:extLst>
                  <a:ext uri="{FF2B5EF4-FFF2-40B4-BE49-F238E27FC236}">
                    <a16:creationId xmlns:a16="http://schemas.microsoft.com/office/drawing/2014/main" id="{8B797AC7-0B11-477A-9592-962E36C8DD5C}"/>
                  </a:ext>
                </a:extLst>
              </p:cNvPr>
              <p:cNvSpPr/>
              <p:nvPr/>
            </p:nvSpPr>
            <p:spPr>
              <a:xfrm>
                <a:off x="1704179" y="7741915"/>
                <a:ext cx="314325" cy="170815"/>
              </a:xfrm>
              <a:custGeom>
                <a:avLst/>
                <a:gdLst/>
                <a:ahLst/>
                <a:cxnLst/>
                <a:rect l="l" t="t" r="r" b="b"/>
                <a:pathLst>
                  <a:path w="314325" h="170815">
                    <a:moveTo>
                      <a:pt x="157708" y="0"/>
                    </a:moveTo>
                    <a:lnTo>
                      <a:pt x="108151" y="8183"/>
                    </a:lnTo>
                    <a:lnTo>
                      <a:pt x="69263" y="29821"/>
                    </a:lnTo>
                    <a:lnTo>
                      <a:pt x="40062" y="60542"/>
                    </a:lnTo>
                    <a:lnTo>
                      <a:pt x="19564" y="95976"/>
                    </a:lnTo>
                    <a:lnTo>
                      <a:pt x="749" y="163499"/>
                    </a:lnTo>
                    <a:lnTo>
                      <a:pt x="0" y="170510"/>
                    </a:lnTo>
                    <a:lnTo>
                      <a:pt x="231178" y="170510"/>
                    </a:lnTo>
                    <a:lnTo>
                      <a:pt x="231178" y="157810"/>
                    </a:lnTo>
                    <a:lnTo>
                      <a:pt x="14274" y="157810"/>
                    </a:lnTo>
                    <a:lnTo>
                      <a:pt x="22947" y="122002"/>
                    </a:lnTo>
                    <a:lnTo>
                      <a:pt x="40268" y="83425"/>
                    </a:lnTo>
                    <a:lnTo>
                      <a:pt x="67597" y="48241"/>
                    </a:lnTo>
                    <a:lnTo>
                      <a:pt x="106291" y="22612"/>
                    </a:lnTo>
                    <a:lnTo>
                      <a:pt x="157708" y="12700"/>
                    </a:lnTo>
                    <a:lnTo>
                      <a:pt x="194266" y="17787"/>
                    </a:lnTo>
                    <a:lnTo>
                      <a:pt x="232275" y="34024"/>
                    </a:lnTo>
                    <a:lnTo>
                      <a:pt x="266378" y="62875"/>
                    </a:lnTo>
                    <a:lnTo>
                      <a:pt x="291217" y="105804"/>
                    </a:lnTo>
                    <a:lnTo>
                      <a:pt x="301434" y="164274"/>
                    </a:lnTo>
                    <a:lnTo>
                      <a:pt x="301536" y="170624"/>
                    </a:lnTo>
                    <a:lnTo>
                      <a:pt x="314236" y="170408"/>
                    </a:lnTo>
                    <a:lnTo>
                      <a:pt x="309951" y="129879"/>
                    </a:lnTo>
                    <a:lnTo>
                      <a:pt x="297983" y="93330"/>
                    </a:lnTo>
                    <a:lnTo>
                      <a:pt x="277502" y="58240"/>
                    </a:lnTo>
                    <a:lnTo>
                      <a:pt x="247782" y="28436"/>
                    </a:lnTo>
                    <a:lnTo>
                      <a:pt x="208093" y="7747"/>
                    </a:lnTo>
                    <a:lnTo>
                      <a:pt x="157708" y="0"/>
                    </a:lnTo>
                    <a:close/>
                  </a:path>
                </a:pathLst>
              </a:custGeom>
              <a:solidFill>
                <a:srgbClr val="FFFFFF"/>
              </a:solidFill>
            </p:spPr>
            <p:txBody>
              <a:bodyPr wrap="square" lIns="0" tIns="0" rIns="0" bIns="0" rtlCol="0"/>
              <a:lstStyle/>
              <a:p>
                <a:endParaRPr dirty="0"/>
              </a:p>
            </p:txBody>
          </p:sp>
        </p:grpSp>
        <p:grpSp>
          <p:nvGrpSpPr>
            <p:cNvPr id="84" name="object 31">
              <a:extLst>
                <a:ext uri="{FF2B5EF4-FFF2-40B4-BE49-F238E27FC236}">
                  <a16:creationId xmlns:a16="http://schemas.microsoft.com/office/drawing/2014/main" id="{601D96C1-F432-4003-B883-26427EBD8FC2}"/>
                </a:ext>
              </a:extLst>
            </p:cNvPr>
            <p:cNvGrpSpPr/>
            <p:nvPr/>
          </p:nvGrpSpPr>
          <p:grpSpPr>
            <a:xfrm>
              <a:off x="2618665" y="7417184"/>
              <a:ext cx="609600" cy="609600"/>
              <a:chOff x="2618665" y="7417184"/>
              <a:chExt cx="609600" cy="609600"/>
            </a:xfrm>
          </p:grpSpPr>
          <p:sp>
            <p:nvSpPr>
              <p:cNvPr id="87" name="object 32">
                <a:extLst>
                  <a:ext uri="{FF2B5EF4-FFF2-40B4-BE49-F238E27FC236}">
                    <a16:creationId xmlns:a16="http://schemas.microsoft.com/office/drawing/2014/main" id="{229BE403-7566-4D43-9741-89028622FF9E}"/>
                  </a:ext>
                </a:extLst>
              </p:cNvPr>
              <p:cNvSpPr/>
              <p:nvPr/>
            </p:nvSpPr>
            <p:spPr>
              <a:xfrm>
                <a:off x="2618665" y="7417184"/>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799"/>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599"/>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799"/>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48564F"/>
              </a:solidFill>
            </p:spPr>
            <p:txBody>
              <a:bodyPr wrap="square" lIns="0" tIns="0" rIns="0" bIns="0" rtlCol="0"/>
              <a:lstStyle/>
              <a:p>
                <a:endParaRPr dirty="0"/>
              </a:p>
            </p:txBody>
          </p:sp>
          <p:pic>
            <p:nvPicPr>
              <p:cNvPr id="88" name="object 33">
                <a:extLst>
                  <a:ext uri="{FF2B5EF4-FFF2-40B4-BE49-F238E27FC236}">
                    <a16:creationId xmlns:a16="http://schemas.microsoft.com/office/drawing/2014/main" id="{D34ED303-73FD-4B58-A562-426C29A642A8}"/>
                  </a:ext>
                </a:extLst>
              </p:cNvPr>
              <p:cNvPicPr/>
              <p:nvPr/>
            </p:nvPicPr>
            <p:blipFill>
              <a:blip r:embed="rId3" cstate="print"/>
              <a:stretch>
                <a:fillRect/>
              </a:stretch>
            </p:blipFill>
            <p:spPr>
              <a:xfrm>
                <a:off x="2834024" y="7531433"/>
                <a:ext cx="180060" cy="180060"/>
              </a:xfrm>
              <a:prstGeom prst="rect">
                <a:avLst/>
              </a:prstGeom>
            </p:spPr>
          </p:pic>
          <p:sp>
            <p:nvSpPr>
              <p:cNvPr id="89" name="object 34">
                <a:extLst>
                  <a:ext uri="{FF2B5EF4-FFF2-40B4-BE49-F238E27FC236}">
                    <a16:creationId xmlns:a16="http://schemas.microsoft.com/office/drawing/2014/main" id="{4412337D-7206-47A5-9E17-B155A014FAC4}"/>
                  </a:ext>
                </a:extLst>
              </p:cNvPr>
              <p:cNvSpPr/>
              <p:nvPr/>
            </p:nvSpPr>
            <p:spPr>
              <a:xfrm>
                <a:off x="2766344" y="7741915"/>
                <a:ext cx="314325" cy="170815"/>
              </a:xfrm>
              <a:custGeom>
                <a:avLst/>
                <a:gdLst/>
                <a:ahLst/>
                <a:cxnLst/>
                <a:rect l="l" t="t" r="r" b="b"/>
                <a:pathLst>
                  <a:path w="314325" h="170815">
                    <a:moveTo>
                      <a:pt x="157708" y="0"/>
                    </a:moveTo>
                    <a:lnTo>
                      <a:pt x="108151" y="8183"/>
                    </a:lnTo>
                    <a:lnTo>
                      <a:pt x="69263" y="29821"/>
                    </a:lnTo>
                    <a:lnTo>
                      <a:pt x="40062" y="60542"/>
                    </a:lnTo>
                    <a:lnTo>
                      <a:pt x="19564" y="95976"/>
                    </a:lnTo>
                    <a:lnTo>
                      <a:pt x="749" y="163499"/>
                    </a:lnTo>
                    <a:lnTo>
                      <a:pt x="0" y="170510"/>
                    </a:lnTo>
                    <a:lnTo>
                      <a:pt x="231178" y="170510"/>
                    </a:lnTo>
                    <a:lnTo>
                      <a:pt x="231178" y="157810"/>
                    </a:lnTo>
                    <a:lnTo>
                      <a:pt x="14274" y="157810"/>
                    </a:lnTo>
                    <a:lnTo>
                      <a:pt x="22947" y="122002"/>
                    </a:lnTo>
                    <a:lnTo>
                      <a:pt x="40268" y="83425"/>
                    </a:lnTo>
                    <a:lnTo>
                      <a:pt x="67597" y="48241"/>
                    </a:lnTo>
                    <a:lnTo>
                      <a:pt x="106291" y="22612"/>
                    </a:lnTo>
                    <a:lnTo>
                      <a:pt x="157708" y="12700"/>
                    </a:lnTo>
                    <a:lnTo>
                      <a:pt x="194266" y="17787"/>
                    </a:lnTo>
                    <a:lnTo>
                      <a:pt x="232275" y="34024"/>
                    </a:lnTo>
                    <a:lnTo>
                      <a:pt x="266378" y="62875"/>
                    </a:lnTo>
                    <a:lnTo>
                      <a:pt x="291217" y="105804"/>
                    </a:lnTo>
                    <a:lnTo>
                      <a:pt x="301434" y="164274"/>
                    </a:lnTo>
                    <a:lnTo>
                      <a:pt x="301536" y="170624"/>
                    </a:lnTo>
                    <a:lnTo>
                      <a:pt x="314236" y="170408"/>
                    </a:lnTo>
                    <a:lnTo>
                      <a:pt x="309951" y="129879"/>
                    </a:lnTo>
                    <a:lnTo>
                      <a:pt x="297983" y="93330"/>
                    </a:lnTo>
                    <a:lnTo>
                      <a:pt x="277502" y="58240"/>
                    </a:lnTo>
                    <a:lnTo>
                      <a:pt x="247782" y="28436"/>
                    </a:lnTo>
                    <a:lnTo>
                      <a:pt x="208093" y="7747"/>
                    </a:lnTo>
                    <a:lnTo>
                      <a:pt x="157708" y="0"/>
                    </a:lnTo>
                    <a:close/>
                  </a:path>
                </a:pathLst>
              </a:custGeom>
              <a:solidFill>
                <a:srgbClr val="FFFFFF"/>
              </a:solidFill>
            </p:spPr>
            <p:txBody>
              <a:bodyPr wrap="square" lIns="0" tIns="0" rIns="0" bIns="0" rtlCol="0"/>
              <a:lstStyle/>
              <a:p>
                <a:endParaRPr dirty="0"/>
              </a:p>
            </p:txBody>
          </p:sp>
        </p:grpSp>
        <p:sp>
          <p:nvSpPr>
            <p:cNvPr id="85" name="object 66">
              <a:extLst>
                <a:ext uri="{FF2B5EF4-FFF2-40B4-BE49-F238E27FC236}">
                  <a16:creationId xmlns:a16="http://schemas.microsoft.com/office/drawing/2014/main" id="{E8F54718-3697-401D-875E-42086E2D5306}"/>
                </a:ext>
              </a:extLst>
            </p:cNvPr>
            <p:cNvSpPr txBox="1"/>
            <p:nvPr/>
          </p:nvSpPr>
          <p:spPr>
            <a:xfrm>
              <a:off x="1737940" y="8124335"/>
              <a:ext cx="264795" cy="177800"/>
            </a:xfrm>
            <a:prstGeom prst="rect">
              <a:avLst/>
            </a:prstGeom>
          </p:spPr>
          <p:txBody>
            <a:bodyPr vert="horz" wrap="square" lIns="0" tIns="12700" rIns="0" bIns="0" rtlCol="0">
              <a:spAutoFit/>
            </a:bodyPr>
            <a:lstStyle/>
            <a:p>
              <a:pPr marL="12700">
                <a:lnSpc>
                  <a:spcPct val="100000"/>
                </a:lnSpc>
                <a:spcBef>
                  <a:spcPts val="100"/>
                </a:spcBef>
              </a:pPr>
              <a:r>
                <a:rPr sz="1000" b="1" spc="30" dirty="0">
                  <a:latin typeface="Arial"/>
                  <a:cs typeface="Arial"/>
                </a:rPr>
                <a:t>DIG</a:t>
              </a:r>
              <a:endParaRPr sz="1000" dirty="0">
                <a:latin typeface="Arial"/>
                <a:cs typeface="Arial"/>
              </a:endParaRPr>
            </a:p>
          </p:txBody>
        </p:sp>
        <p:sp>
          <p:nvSpPr>
            <p:cNvPr id="86" name="object 67">
              <a:extLst>
                <a:ext uri="{FF2B5EF4-FFF2-40B4-BE49-F238E27FC236}">
                  <a16:creationId xmlns:a16="http://schemas.microsoft.com/office/drawing/2014/main" id="{2B6705C1-4FD1-4B1A-BB6F-72CF5754D7AC}"/>
                </a:ext>
              </a:extLst>
            </p:cNvPr>
            <p:cNvSpPr txBox="1"/>
            <p:nvPr/>
          </p:nvSpPr>
          <p:spPr>
            <a:xfrm>
              <a:off x="2453681" y="8124335"/>
              <a:ext cx="959485" cy="177800"/>
            </a:xfrm>
            <a:prstGeom prst="rect">
              <a:avLst/>
            </a:prstGeom>
          </p:spPr>
          <p:txBody>
            <a:bodyPr vert="horz" wrap="square" lIns="0" tIns="12700" rIns="0" bIns="0" rtlCol="0">
              <a:spAutoFit/>
            </a:bodyPr>
            <a:lstStyle/>
            <a:p>
              <a:pPr marL="12700">
                <a:lnSpc>
                  <a:spcPct val="100000"/>
                </a:lnSpc>
                <a:spcBef>
                  <a:spcPts val="100"/>
                </a:spcBef>
              </a:pPr>
              <a:r>
                <a:rPr sz="1000" b="1" spc="35" dirty="0">
                  <a:latin typeface="Arial"/>
                  <a:cs typeface="Arial"/>
                </a:rPr>
                <a:t>LEVERANDØR</a:t>
              </a:r>
              <a:endParaRPr sz="1000" dirty="0">
                <a:latin typeface="Arial"/>
                <a:cs typeface="Arial"/>
              </a:endParaRPr>
            </a:p>
          </p:txBody>
        </p:sp>
      </p:grpSp>
      <p:sp>
        <p:nvSpPr>
          <p:cNvPr id="71" name="object 46">
            <a:extLst>
              <a:ext uri="{FF2B5EF4-FFF2-40B4-BE49-F238E27FC236}">
                <a16:creationId xmlns:a16="http://schemas.microsoft.com/office/drawing/2014/main" id="{419D675E-6AB9-4C94-858B-D9F23736234E}"/>
              </a:ext>
            </a:extLst>
          </p:cNvPr>
          <p:cNvSpPr/>
          <p:nvPr/>
        </p:nvSpPr>
        <p:spPr>
          <a:xfrm>
            <a:off x="7845916" y="7160660"/>
            <a:ext cx="6121209" cy="1067969"/>
          </a:xfrm>
          <a:custGeom>
            <a:avLst/>
            <a:gdLst/>
            <a:ahLst/>
            <a:cxnLst/>
            <a:rect l="l" t="t" r="r" b="b"/>
            <a:pathLst>
              <a:path w="3175000" h="2085975">
                <a:moveTo>
                  <a:pt x="0" y="2085505"/>
                </a:moveTo>
                <a:lnTo>
                  <a:pt x="3175000" y="2085505"/>
                </a:lnTo>
                <a:lnTo>
                  <a:pt x="3175000" y="0"/>
                </a:lnTo>
                <a:lnTo>
                  <a:pt x="0" y="0"/>
                </a:lnTo>
                <a:lnTo>
                  <a:pt x="0" y="2085505"/>
                </a:lnTo>
                <a:close/>
              </a:path>
            </a:pathLst>
          </a:custGeom>
          <a:solidFill>
            <a:schemeClr val="bg1"/>
          </a:solidFill>
          <a:ln w="38100">
            <a:solidFill>
              <a:srgbClr val="48564F"/>
            </a:solidFill>
          </a:ln>
        </p:spPr>
        <p:txBody>
          <a:bodyPr wrap="square" lIns="0" tIns="0" rIns="0" bIns="0" rtlCol="0"/>
          <a:lstStyle/>
          <a:p>
            <a:endParaRPr dirty="0"/>
          </a:p>
        </p:txBody>
      </p:sp>
      <p:sp>
        <p:nvSpPr>
          <p:cNvPr id="53" name="object 53"/>
          <p:cNvSpPr txBox="1"/>
          <p:nvPr/>
        </p:nvSpPr>
        <p:spPr>
          <a:xfrm>
            <a:off x="7919843" y="7205103"/>
            <a:ext cx="5910840" cy="874597"/>
          </a:xfrm>
          <a:prstGeom prst="rect">
            <a:avLst/>
          </a:prstGeom>
          <a:solidFill>
            <a:schemeClr val="bg1"/>
          </a:solidFill>
        </p:spPr>
        <p:txBody>
          <a:bodyPr vert="horz" wrap="square" lIns="0" tIns="27939" rIns="0" bIns="0" rtlCol="0">
            <a:spAutoFit/>
          </a:bodyPr>
          <a:lstStyle/>
          <a:p>
            <a:pPr marL="12700" marR="243204">
              <a:lnSpc>
                <a:spcPts val="1600"/>
              </a:lnSpc>
              <a:spcBef>
                <a:spcPts val="219"/>
              </a:spcBef>
            </a:pPr>
            <a:r>
              <a:rPr lang="da-DK" b="1" dirty="0">
                <a:latin typeface="Arial"/>
                <a:cs typeface="Arial"/>
              </a:rPr>
              <a:t>Implementeringsfase</a:t>
            </a:r>
            <a:endParaRPr lang="da-DK" sz="1400" spc="-20" dirty="0">
              <a:latin typeface="Arial"/>
              <a:cs typeface="Arial"/>
            </a:endParaRPr>
          </a:p>
          <a:p>
            <a:pPr marL="12700" marR="243204">
              <a:lnSpc>
                <a:spcPts val="1600"/>
              </a:lnSpc>
              <a:spcBef>
                <a:spcPts val="219"/>
              </a:spcBef>
            </a:pPr>
            <a:r>
              <a:rPr lang="da-DK" sz="1400" spc="-10" dirty="0">
                <a:latin typeface="Arial"/>
                <a:cs typeface="Arial"/>
              </a:rPr>
              <a:t>CWT har 20 arbejdsdage til at implementere ikke-statslige kunder fra indgåelse af leveringskontrakten. Dog kan ikke-statskunder først få opstartet implementeringen efter 1. oktober. </a:t>
            </a:r>
          </a:p>
        </p:txBody>
      </p:sp>
      <p:grpSp>
        <p:nvGrpSpPr>
          <p:cNvPr id="31" name="Gruppe 30">
            <a:extLst>
              <a:ext uri="{FF2B5EF4-FFF2-40B4-BE49-F238E27FC236}">
                <a16:creationId xmlns:a16="http://schemas.microsoft.com/office/drawing/2014/main" id="{E2ACA83E-1536-235E-C543-8C90C921C3CB}"/>
              </a:ext>
            </a:extLst>
          </p:cNvPr>
          <p:cNvGrpSpPr/>
          <p:nvPr/>
        </p:nvGrpSpPr>
        <p:grpSpPr>
          <a:xfrm>
            <a:off x="11708146" y="2878001"/>
            <a:ext cx="3759491" cy="1467487"/>
            <a:chOff x="3680474" y="4262411"/>
            <a:chExt cx="3635375" cy="2005330"/>
          </a:xfrm>
        </p:grpSpPr>
        <p:sp>
          <p:nvSpPr>
            <p:cNvPr id="33" name="object 23">
              <a:extLst>
                <a:ext uri="{FF2B5EF4-FFF2-40B4-BE49-F238E27FC236}">
                  <a16:creationId xmlns:a16="http://schemas.microsoft.com/office/drawing/2014/main" id="{1A927071-5D03-90FD-0245-AC82DF092C53}"/>
                </a:ext>
              </a:extLst>
            </p:cNvPr>
            <p:cNvSpPr/>
            <p:nvPr/>
          </p:nvSpPr>
          <p:spPr>
            <a:xfrm>
              <a:off x="3680474" y="4262411"/>
              <a:ext cx="3635375" cy="2005330"/>
            </a:xfrm>
            <a:custGeom>
              <a:avLst/>
              <a:gdLst/>
              <a:ahLst/>
              <a:cxnLst/>
              <a:rect l="l" t="t" r="r" b="b"/>
              <a:pathLst>
                <a:path w="3635375" h="2005329">
                  <a:moveTo>
                    <a:pt x="0" y="2004707"/>
                  </a:moveTo>
                  <a:lnTo>
                    <a:pt x="3635006" y="2004707"/>
                  </a:lnTo>
                  <a:lnTo>
                    <a:pt x="3635006" y="0"/>
                  </a:lnTo>
                  <a:lnTo>
                    <a:pt x="0" y="0"/>
                  </a:lnTo>
                  <a:lnTo>
                    <a:pt x="0" y="2004707"/>
                  </a:lnTo>
                  <a:close/>
                </a:path>
              </a:pathLst>
            </a:custGeom>
            <a:solidFill>
              <a:schemeClr val="bg1"/>
            </a:solidFill>
            <a:ln w="38100">
              <a:solidFill>
                <a:srgbClr val="C1466D"/>
              </a:solidFill>
            </a:ln>
          </p:spPr>
          <p:txBody>
            <a:bodyPr wrap="square" lIns="0" tIns="0" rIns="0" bIns="0" rtlCol="0"/>
            <a:lstStyle/>
            <a:p>
              <a:endParaRPr dirty="0"/>
            </a:p>
          </p:txBody>
        </p:sp>
        <p:sp>
          <p:nvSpPr>
            <p:cNvPr id="32" name="object 22">
              <a:extLst>
                <a:ext uri="{FF2B5EF4-FFF2-40B4-BE49-F238E27FC236}">
                  <a16:creationId xmlns:a16="http://schemas.microsoft.com/office/drawing/2014/main" id="{729540CC-3EB6-FA28-2C54-A7E840493A84}"/>
                </a:ext>
              </a:extLst>
            </p:cNvPr>
            <p:cNvSpPr/>
            <p:nvPr/>
          </p:nvSpPr>
          <p:spPr>
            <a:xfrm>
              <a:off x="3732990" y="4364149"/>
              <a:ext cx="3530342" cy="1873830"/>
            </a:xfrm>
            <a:custGeom>
              <a:avLst/>
              <a:gdLst/>
              <a:ahLst/>
              <a:cxnLst/>
              <a:rect l="l" t="t" r="r" b="b"/>
              <a:pathLst>
                <a:path w="3635375" h="2005329">
                  <a:moveTo>
                    <a:pt x="3635006" y="0"/>
                  </a:moveTo>
                  <a:lnTo>
                    <a:pt x="0" y="0"/>
                  </a:lnTo>
                  <a:lnTo>
                    <a:pt x="0" y="162547"/>
                  </a:lnTo>
                  <a:lnTo>
                    <a:pt x="0" y="2004707"/>
                  </a:lnTo>
                  <a:lnTo>
                    <a:pt x="3635006" y="2004707"/>
                  </a:lnTo>
                  <a:lnTo>
                    <a:pt x="3635006" y="162547"/>
                  </a:lnTo>
                  <a:lnTo>
                    <a:pt x="3635006" y="0"/>
                  </a:lnTo>
                  <a:close/>
                </a:path>
              </a:pathLst>
            </a:custGeom>
            <a:solidFill>
              <a:srgbClr val="FFFFFF"/>
            </a:solidFill>
          </p:spPr>
          <p:txBody>
            <a:bodyPr wrap="square" lIns="0" tIns="0" rIns="0" bIns="0" rtlCol="0"/>
            <a:lstStyle/>
            <a:p>
              <a:r>
                <a:rPr lang="da-DK" sz="1800" b="1" spc="-5" dirty="0">
                  <a:latin typeface="Arial"/>
                  <a:cs typeface="Arial"/>
                </a:rPr>
                <a:t>Bestilling af billetter </a:t>
              </a:r>
            </a:p>
            <a:p>
              <a:r>
                <a:rPr lang="da-DK" sz="1600" spc="-5" dirty="0">
                  <a:latin typeface="Arial"/>
                  <a:cs typeface="Arial"/>
                </a:rPr>
                <a:t>Du kan bestille billetter via de kanaler,  som er inkluderet i den pakke, din organisation har valgt.</a:t>
              </a:r>
            </a:p>
            <a:p>
              <a:endParaRPr dirty="0"/>
            </a:p>
          </p:txBody>
        </p:sp>
      </p:grpSp>
      <p:grpSp>
        <p:nvGrpSpPr>
          <p:cNvPr id="47" name="Gruppe 46">
            <a:extLst>
              <a:ext uri="{FF2B5EF4-FFF2-40B4-BE49-F238E27FC236}">
                <a16:creationId xmlns:a16="http://schemas.microsoft.com/office/drawing/2014/main" id="{DCA759BC-4BC1-BAAD-07DB-664B7DB0403C}"/>
              </a:ext>
            </a:extLst>
          </p:cNvPr>
          <p:cNvGrpSpPr/>
          <p:nvPr/>
        </p:nvGrpSpPr>
        <p:grpSpPr>
          <a:xfrm>
            <a:off x="7709430" y="5722218"/>
            <a:ext cx="6150698" cy="938186"/>
            <a:chOff x="5512656" y="2667000"/>
            <a:chExt cx="3184436" cy="1796596"/>
          </a:xfrm>
          <a:solidFill>
            <a:schemeClr val="bg1"/>
          </a:solidFill>
        </p:grpSpPr>
        <p:sp>
          <p:nvSpPr>
            <p:cNvPr id="64" name="object 47">
              <a:extLst>
                <a:ext uri="{FF2B5EF4-FFF2-40B4-BE49-F238E27FC236}">
                  <a16:creationId xmlns:a16="http://schemas.microsoft.com/office/drawing/2014/main" id="{969B720A-6F26-1FAC-EC09-1AC783AFC461}"/>
                </a:ext>
              </a:extLst>
            </p:cNvPr>
            <p:cNvSpPr/>
            <p:nvPr/>
          </p:nvSpPr>
          <p:spPr>
            <a:xfrm>
              <a:off x="5522092" y="2667000"/>
              <a:ext cx="3175000" cy="1796595"/>
            </a:xfrm>
            <a:custGeom>
              <a:avLst/>
              <a:gdLst/>
              <a:ahLst/>
              <a:cxnLst/>
              <a:rect l="l" t="t" r="r" b="b"/>
              <a:pathLst>
                <a:path w="3175000" h="2123440">
                  <a:moveTo>
                    <a:pt x="3175000" y="0"/>
                  </a:moveTo>
                  <a:lnTo>
                    <a:pt x="0" y="0"/>
                  </a:lnTo>
                  <a:lnTo>
                    <a:pt x="0" y="2123071"/>
                  </a:lnTo>
                  <a:lnTo>
                    <a:pt x="3175000" y="2123071"/>
                  </a:lnTo>
                  <a:lnTo>
                    <a:pt x="3175000" y="0"/>
                  </a:lnTo>
                  <a:close/>
                </a:path>
              </a:pathLst>
            </a:custGeom>
            <a:grpFill/>
          </p:spPr>
          <p:txBody>
            <a:bodyPr wrap="square" lIns="0" tIns="0" rIns="0" bIns="0" rtlCol="0"/>
            <a:lstStyle/>
            <a:p>
              <a:endParaRPr dirty="0"/>
            </a:p>
          </p:txBody>
        </p:sp>
        <p:sp>
          <p:nvSpPr>
            <p:cNvPr id="65" name="object 46">
              <a:extLst>
                <a:ext uri="{FF2B5EF4-FFF2-40B4-BE49-F238E27FC236}">
                  <a16:creationId xmlns:a16="http://schemas.microsoft.com/office/drawing/2014/main" id="{3C4CA5BD-9820-097C-A674-6EB8CE7F466F}"/>
                </a:ext>
              </a:extLst>
            </p:cNvPr>
            <p:cNvSpPr/>
            <p:nvPr/>
          </p:nvSpPr>
          <p:spPr>
            <a:xfrm>
              <a:off x="5512656" y="2673580"/>
              <a:ext cx="3175000" cy="1790016"/>
            </a:xfrm>
            <a:custGeom>
              <a:avLst/>
              <a:gdLst/>
              <a:ahLst/>
              <a:cxnLst/>
              <a:rect l="l" t="t" r="r" b="b"/>
              <a:pathLst>
                <a:path w="3175000" h="2085975">
                  <a:moveTo>
                    <a:pt x="0" y="2085505"/>
                  </a:moveTo>
                  <a:lnTo>
                    <a:pt x="3175000" y="2085505"/>
                  </a:lnTo>
                  <a:lnTo>
                    <a:pt x="3175000" y="0"/>
                  </a:lnTo>
                  <a:lnTo>
                    <a:pt x="0" y="0"/>
                  </a:lnTo>
                  <a:lnTo>
                    <a:pt x="0" y="2085505"/>
                  </a:lnTo>
                  <a:close/>
                </a:path>
              </a:pathLst>
            </a:custGeom>
            <a:grpFill/>
            <a:ln w="38100">
              <a:solidFill>
                <a:srgbClr val="48564F"/>
              </a:solidFill>
            </a:ln>
          </p:spPr>
          <p:txBody>
            <a:bodyPr wrap="square" lIns="0" tIns="0" rIns="0" bIns="0" rtlCol="0"/>
            <a:lstStyle/>
            <a:p>
              <a:endParaRPr dirty="0"/>
            </a:p>
          </p:txBody>
        </p:sp>
      </p:grpSp>
      <p:sp>
        <p:nvSpPr>
          <p:cNvPr id="75" name="Tekstfelt 74">
            <a:extLst>
              <a:ext uri="{FF2B5EF4-FFF2-40B4-BE49-F238E27FC236}">
                <a16:creationId xmlns:a16="http://schemas.microsoft.com/office/drawing/2014/main" id="{EC6E5D3A-3F86-1FDD-F11B-81A73D0C1B77}"/>
              </a:ext>
            </a:extLst>
          </p:cNvPr>
          <p:cNvSpPr txBox="1"/>
          <p:nvPr/>
        </p:nvSpPr>
        <p:spPr>
          <a:xfrm>
            <a:off x="7746693" y="5831091"/>
            <a:ext cx="5941809" cy="733534"/>
          </a:xfrm>
          <a:prstGeom prst="rect">
            <a:avLst/>
          </a:prstGeom>
          <a:solidFill>
            <a:schemeClr val="bg1"/>
          </a:solidFill>
        </p:spPr>
        <p:txBody>
          <a:bodyPr wrap="square">
            <a:spAutoFit/>
          </a:bodyPr>
          <a:lstStyle/>
          <a:p>
            <a:pPr marL="12700" marR="243204">
              <a:lnSpc>
                <a:spcPts val="1600"/>
              </a:lnSpc>
              <a:spcBef>
                <a:spcPts val="219"/>
              </a:spcBef>
            </a:pPr>
            <a:r>
              <a:rPr lang="da-DK" b="1" dirty="0">
                <a:latin typeface="Arial"/>
                <a:cs typeface="Arial"/>
              </a:rPr>
              <a:t>Implementeringsfase</a:t>
            </a:r>
            <a:endParaRPr lang="da-DK" sz="1400" spc="-20" dirty="0">
              <a:latin typeface="Arial"/>
              <a:cs typeface="Arial"/>
            </a:endParaRPr>
          </a:p>
          <a:p>
            <a:pPr marL="12700" marR="243204">
              <a:lnSpc>
                <a:spcPts val="1600"/>
              </a:lnSpc>
              <a:spcBef>
                <a:spcPts val="219"/>
              </a:spcBef>
            </a:pPr>
            <a:r>
              <a:rPr lang="da-DK" sz="1400" spc="-10" dirty="0">
                <a:latin typeface="Arial"/>
                <a:cs typeface="Arial"/>
              </a:rPr>
              <a:t>Staten skal være implementeret den 1. oktober 2024 i en prioriteret rækkefølge, som følger af særbilag 2.</a:t>
            </a:r>
            <a:endParaRPr lang="da-DK" sz="1400" spc="-20" dirty="0">
              <a:latin typeface="Arial"/>
              <a:cs typeface="Arial"/>
            </a:endParaRPr>
          </a:p>
        </p:txBody>
      </p:sp>
      <p:grpSp>
        <p:nvGrpSpPr>
          <p:cNvPr id="107" name="Gruppe 106">
            <a:extLst>
              <a:ext uri="{FF2B5EF4-FFF2-40B4-BE49-F238E27FC236}">
                <a16:creationId xmlns:a16="http://schemas.microsoft.com/office/drawing/2014/main" id="{E5A2CC6A-37E3-4568-0DE2-5E4482D7E184}"/>
              </a:ext>
            </a:extLst>
          </p:cNvPr>
          <p:cNvGrpSpPr/>
          <p:nvPr/>
        </p:nvGrpSpPr>
        <p:grpSpPr>
          <a:xfrm>
            <a:off x="14599520" y="2582765"/>
            <a:ext cx="609600" cy="609600"/>
            <a:chOff x="917575" y="2683197"/>
            <a:chExt cx="609600" cy="609600"/>
          </a:xfrm>
        </p:grpSpPr>
        <p:sp>
          <p:nvSpPr>
            <p:cNvPr id="108" name="object 42">
              <a:extLst>
                <a:ext uri="{FF2B5EF4-FFF2-40B4-BE49-F238E27FC236}">
                  <a16:creationId xmlns:a16="http://schemas.microsoft.com/office/drawing/2014/main" id="{0C4D5A96-9E5F-7B3E-8F62-8599EDEF106A}"/>
                </a:ext>
              </a:extLst>
            </p:cNvPr>
            <p:cNvSpPr/>
            <p:nvPr/>
          </p:nvSpPr>
          <p:spPr>
            <a:xfrm>
              <a:off x="917575" y="2683197"/>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800"/>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600"/>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800"/>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802E48"/>
            </a:solidFill>
          </p:spPr>
          <p:txBody>
            <a:bodyPr wrap="square" lIns="0" tIns="0" rIns="0" bIns="0" rtlCol="0"/>
            <a:lstStyle/>
            <a:p>
              <a:endParaRPr dirty="0"/>
            </a:p>
          </p:txBody>
        </p:sp>
        <p:sp>
          <p:nvSpPr>
            <p:cNvPr id="109" name="object 43">
              <a:extLst>
                <a:ext uri="{FF2B5EF4-FFF2-40B4-BE49-F238E27FC236}">
                  <a16:creationId xmlns:a16="http://schemas.microsoft.com/office/drawing/2014/main" id="{5CA5EE8C-7D11-28A2-5FB3-B94E2ECBC677}"/>
                </a:ext>
              </a:extLst>
            </p:cNvPr>
            <p:cNvSpPr/>
            <p:nvPr/>
          </p:nvSpPr>
          <p:spPr>
            <a:xfrm>
              <a:off x="1031875" y="2798879"/>
              <a:ext cx="381000" cy="378460"/>
            </a:xfrm>
            <a:custGeom>
              <a:avLst/>
              <a:gdLst/>
              <a:ahLst/>
              <a:cxnLst/>
              <a:rect l="l" t="t" r="r" b="b"/>
              <a:pathLst>
                <a:path w="381000" h="378460">
                  <a:moveTo>
                    <a:pt x="34848" y="206971"/>
                  </a:moveTo>
                  <a:lnTo>
                    <a:pt x="21907" y="206971"/>
                  </a:lnTo>
                  <a:lnTo>
                    <a:pt x="49364" y="347472"/>
                  </a:lnTo>
                  <a:lnTo>
                    <a:pt x="54124" y="359802"/>
                  </a:lnTo>
                  <a:lnTo>
                    <a:pt x="62555" y="369544"/>
                  </a:lnTo>
                  <a:lnTo>
                    <a:pt x="73741" y="375943"/>
                  </a:lnTo>
                  <a:lnTo>
                    <a:pt x="86766" y="378244"/>
                  </a:lnTo>
                  <a:lnTo>
                    <a:pt x="294246" y="378244"/>
                  </a:lnTo>
                  <a:lnTo>
                    <a:pt x="307271" y="375943"/>
                  </a:lnTo>
                  <a:lnTo>
                    <a:pt x="318455" y="369543"/>
                  </a:lnTo>
                  <a:lnTo>
                    <a:pt x="321913" y="365544"/>
                  </a:lnTo>
                  <a:lnTo>
                    <a:pt x="86766" y="365544"/>
                  </a:lnTo>
                  <a:lnTo>
                    <a:pt x="78081" y="364010"/>
                  </a:lnTo>
                  <a:lnTo>
                    <a:pt x="70624" y="359746"/>
                  </a:lnTo>
                  <a:lnTo>
                    <a:pt x="65006" y="353253"/>
                  </a:lnTo>
                  <a:lnTo>
                    <a:pt x="61836" y="345033"/>
                  </a:lnTo>
                  <a:lnTo>
                    <a:pt x="34848" y="206971"/>
                  </a:lnTo>
                  <a:close/>
                </a:path>
                <a:path w="381000" h="378460">
                  <a:moveTo>
                    <a:pt x="359092" y="206971"/>
                  </a:moveTo>
                  <a:lnTo>
                    <a:pt x="346163" y="206971"/>
                  </a:lnTo>
                  <a:lnTo>
                    <a:pt x="319163" y="345033"/>
                  </a:lnTo>
                  <a:lnTo>
                    <a:pt x="316000" y="353253"/>
                  </a:lnTo>
                  <a:lnTo>
                    <a:pt x="310386" y="359746"/>
                  </a:lnTo>
                  <a:lnTo>
                    <a:pt x="302931" y="364010"/>
                  </a:lnTo>
                  <a:lnTo>
                    <a:pt x="294246" y="365544"/>
                  </a:lnTo>
                  <a:lnTo>
                    <a:pt x="321913" y="365544"/>
                  </a:lnTo>
                  <a:lnTo>
                    <a:pt x="326877" y="359802"/>
                  </a:lnTo>
                  <a:lnTo>
                    <a:pt x="331635" y="347459"/>
                  </a:lnTo>
                  <a:lnTo>
                    <a:pt x="359092" y="206971"/>
                  </a:lnTo>
                  <a:close/>
                </a:path>
                <a:path w="381000" h="378460">
                  <a:moveTo>
                    <a:pt x="155575" y="140004"/>
                  </a:moveTo>
                  <a:lnTo>
                    <a:pt x="0" y="140004"/>
                  </a:lnTo>
                  <a:lnTo>
                    <a:pt x="0" y="206971"/>
                  </a:lnTo>
                  <a:lnTo>
                    <a:pt x="381000" y="206971"/>
                  </a:lnTo>
                  <a:lnTo>
                    <a:pt x="381000" y="194271"/>
                  </a:lnTo>
                  <a:lnTo>
                    <a:pt x="12700" y="194271"/>
                  </a:lnTo>
                  <a:lnTo>
                    <a:pt x="12700" y="152704"/>
                  </a:lnTo>
                  <a:lnTo>
                    <a:pt x="164515" y="152704"/>
                  </a:lnTo>
                  <a:lnTo>
                    <a:pt x="155575" y="140004"/>
                  </a:lnTo>
                  <a:close/>
                </a:path>
                <a:path w="381000" h="378460">
                  <a:moveTo>
                    <a:pt x="112560" y="0"/>
                  </a:moveTo>
                  <a:lnTo>
                    <a:pt x="102107" y="7213"/>
                  </a:lnTo>
                  <a:lnTo>
                    <a:pt x="202615" y="152704"/>
                  </a:lnTo>
                  <a:lnTo>
                    <a:pt x="368300" y="152704"/>
                  </a:lnTo>
                  <a:lnTo>
                    <a:pt x="368300" y="194271"/>
                  </a:lnTo>
                  <a:lnTo>
                    <a:pt x="381000" y="194271"/>
                  </a:lnTo>
                  <a:lnTo>
                    <a:pt x="381000" y="140004"/>
                  </a:lnTo>
                  <a:lnTo>
                    <a:pt x="209270" y="140004"/>
                  </a:lnTo>
                  <a:lnTo>
                    <a:pt x="112560" y="0"/>
                  </a:lnTo>
                  <a:close/>
                </a:path>
              </a:pathLst>
            </a:custGeom>
            <a:solidFill>
              <a:srgbClr val="FFFFFF"/>
            </a:solidFill>
          </p:spPr>
          <p:txBody>
            <a:bodyPr wrap="square" lIns="0" tIns="0" rIns="0" bIns="0" rtlCol="0"/>
            <a:lstStyle/>
            <a:p>
              <a:endParaRPr dirty="0"/>
            </a:p>
          </p:txBody>
        </p:sp>
        <p:pic>
          <p:nvPicPr>
            <p:cNvPr id="110" name="object 44">
              <a:extLst>
                <a:ext uri="{FF2B5EF4-FFF2-40B4-BE49-F238E27FC236}">
                  <a16:creationId xmlns:a16="http://schemas.microsoft.com/office/drawing/2014/main" id="{5F9CE86B-5E26-53D6-85BF-A7A2CE6689BA}"/>
                </a:ext>
              </a:extLst>
            </p:cNvPr>
            <p:cNvPicPr/>
            <p:nvPr/>
          </p:nvPicPr>
          <p:blipFill>
            <a:blip r:embed="rId4" cstate="print"/>
            <a:stretch>
              <a:fillRect/>
            </a:stretch>
          </p:blipFill>
          <p:spPr>
            <a:xfrm>
              <a:off x="1109924" y="3032452"/>
              <a:ext cx="74463" cy="105968"/>
            </a:xfrm>
            <a:prstGeom prst="rect">
              <a:avLst/>
            </a:prstGeom>
          </p:spPr>
        </p:pic>
        <p:sp>
          <p:nvSpPr>
            <p:cNvPr id="111" name="object 45">
              <a:extLst>
                <a:ext uri="{FF2B5EF4-FFF2-40B4-BE49-F238E27FC236}">
                  <a16:creationId xmlns:a16="http://schemas.microsoft.com/office/drawing/2014/main" id="{7CEF68AC-4D09-92BF-E215-58E0988D83A4}"/>
                </a:ext>
              </a:extLst>
            </p:cNvPr>
            <p:cNvSpPr/>
            <p:nvPr/>
          </p:nvSpPr>
          <p:spPr>
            <a:xfrm>
              <a:off x="1212850" y="3032455"/>
              <a:ext cx="12700" cy="106045"/>
            </a:xfrm>
            <a:custGeom>
              <a:avLst/>
              <a:gdLst/>
              <a:ahLst/>
              <a:cxnLst/>
              <a:rect l="l" t="t" r="r" b="b"/>
              <a:pathLst>
                <a:path w="12700" h="106044">
                  <a:moveTo>
                    <a:pt x="12700" y="0"/>
                  </a:moveTo>
                  <a:lnTo>
                    <a:pt x="0" y="0"/>
                  </a:lnTo>
                  <a:lnTo>
                    <a:pt x="0" y="105968"/>
                  </a:lnTo>
                  <a:lnTo>
                    <a:pt x="12700" y="105968"/>
                  </a:lnTo>
                  <a:lnTo>
                    <a:pt x="12700" y="0"/>
                  </a:lnTo>
                  <a:close/>
                </a:path>
              </a:pathLst>
            </a:custGeom>
            <a:solidFill>
              <a:srgbClr val="FFFFFF"/>
            </a:solidFill>
          </p:spPr>
          <p:txBody>
            <a:bodyPr wrap="square" lIns="0" tIns="0" rIns="0" bIns="0" rtlCol="0"/>
            <a:lstStyle/>
            <a:p>
              <a:endParaRPr dirty="0"/>
            </a:p>
          </p:txBody>
        </p:sp>
        <p:pic>
          <p:nvPicPr>
            <p:cNvPr id="112" name="object 46">
              <a:extLst>
                <a:ext uri="{FF2B5EF4-FFF2-40B4-BE49-F238E27FC236}">
                  <a16:creationId xmlns:a16="http://schemas.microsoft.com/office/drawing/2014/main" id="{18534ED2-880F-CC7C-F02A-021B7EE28A16}"/>
                </a:ext>
              </a:extLst>
            </p:cNvPr>
            <p:cNvPicPr/>
            <p:nvPr/>
          </p:nvPicPr>
          <p:blipFill>
            <a:blip r:embed="rId5" cstate="print"/>
            <a:stretch>
              <a:fillRect/>
            </a:stretch>
          </p:blipFill>
          <p:spPr>
            <a:xfrm>
              <a:off x="1254010" y="3032455"/>
              <a:ext cx="74467" cy="105968"/>
            </a:xfrm>
            <a:prstGeom prst="rect">
              <a:avLst/>
            </a:prstGeom>
          </p:spPr>
        </p:pic>
      </p:grpSp>
      <p:grpSp>
        <p:nvGrpSpPr>
          <p:cNvPr id="136" name="Gruppe 135">
            <a:extLst>
              <a:ext uri="{FF2B5EF4-FFF2-40B4-BE49-F238E27FC236}">
                <a16:creationId xmlns:a16="http://schemas.microsoft.com/office/drawing/2014/main" id="{EA6532C0-3A2D-179F-FD65-9CC3CF10C858}"/>
              </a:ext>
            </a:extLst>
          </p:cNvPr>
          <p:cNvGrpSpPr/>
          <p:nvPr/>
        </p:nvGrpSpPr>
        <p:grpSpPr>
          <a:xfrm>
            <a:off x="4763914" y="1886041"/>
            <a:ext cx="6284378" cy="3656623"/>
            <a:chOff x="524532" y="1962967"/>
            <a:chExt cx="6189067" cy="3656623"/>
          </a:xfrm>
        </p:grpSpPr>
        <p:grpSp>
          <p:nvGrpSpPr>
            <p:cNvPr id="135" name="Gruppe 134">
              <a:extLst>
                <a:ext uri="{FF2B5EF4-FFF2-40B4-BE49-F238E27FC236}">
                  <a16:creationId xmlns:a16="http://schemas.microsoft.com/office/drawing/2014/main" id="{4FB779F4-574D-D3A6-8EC9-3D9BE9635EC4}"/>
                </a:ext>
              </a:extLst>
            </p:cNvPr>
            <p:cNvGrpSpPr/>
            <p:nvPr/>
          </p:nvGrpSpPr>
          <p:grpSpPr>
            <a:xfrm>
              <a:off x="524532" y="2279177"/>
              <a:ext cx="6189067" cy="3340413"/>
              <a:chOff x="524532" y="2279177"/>
              <a:chExt cx="6189067" cy="3340413"/>
            </a:xfrm>
          </p:grpSpPr>
          <p:grpSp>
            <p:nvGrpSpPr>
              <p:cNvPr id="21" name="Gruppe 20">
                <a:extLst>
                  <a:ext uri="{FF2B5EF4-FFF2-40B4-BE49-F238E27FC236}">
                    <a16:creationId xmlns:a16="http://schemas.microsoft.com/office/drawing/2014/main" id="{7C661581-3FBA-4E5F-BD66-A0902B659958}"/>
                  </a:ext>
                </a:extLst>
              </p:cNvPr>
              <p:cNvGrpSpPr/>
              <p:nvPr/>
            </p:nvGrpSpPr>
            <p:grpSpPr>
              <a:xfrm>
                <a:off x="524532" y="2279177"/>
                <a:ext cx="6158420" cy="3340413"/>
                <a:chOff x="1501372" y="4538345"/>
                <a:chExt cx="3646636" cy="2046699"/>
              </a:xfrm>
            </p:grpSpPr>
            <p:sp>
              <p:nvSpPr>
                <p:cNvPr id="22" name="object 22"/>
                <p:cNvSpPr/>
                <p:nvPr/>
              </p:nvSpPr>
              <p:spPr>
                <a:xfrm>
                  <a:off x="1501372" y="4579714"/>
                  <a:ext cx="3635375" cy="2005330"/>
                </a:xfrm>
                <a:custGeom>
                  <a:avLst/>
                  <a:gdLst/>
                  <a:ahLst/>
                  <a:cxnLst/>
                  <a:rect l="l" t="t" r="r" b="b"/>
                  <a:pathLst>
                    <a:path w="3635375" h="2005329">
                      <a:moveTo>
                        <a:pt x="3635006" y="0"/>
                      </a:moveTo>
                      <a:lnTo>
                        <a:pt x="0" y="0"/>
                      </a:lnTo>
                      <a:lnTo>
                        <a:pt x="0" y="162547"/>
                      </a:lnTo>
                      <a:lnTo>
                        <a:pt x="0" y="2004707"/>
                      </a:lnTo>
                      <a:lnTo>
                        <a:pt x="3635006" y="2004707"/>
                      </a:lnTo>
                      <a:lnTo>
                        <a:pt x="3635006" y="162547"/>
                      </a:lnTo>
                      <a:lnTo>
                        <a:pt x="3635006" y="0"/>
                      </a:lnTo>
                      <a:close/>
                    </a:path>
                  </a:pathLst>
                </a:custGeom>
                <a:solidFill>
                  <a:srgbClr val="FFFFFF"/>
                </a:solidFill>
              </p:spPr>
              <p:txBody>
                <a:bodyPr wrap="square" lIns="0" tIns="0" rIns="0" bIns="0" rtlCol="0"/>
                <a:lstStyle/>
                <a:p>
                  <a:endParaRPr dirty="0"/>
                </a:p>
              </p:txBody>
            </p:sp>
            <p:sp>
              <p:nvSpPr>
                <p:cNvPr id="23" name="object 23"/>
                <p:cNvSpPr/>
                <p:nvPr/>
              </p:nvSpPr>
              <p:spPr>
                <a:xfrm>
                  <a:off x="1512633" y="4538345"/>
                  <a:ext cx="3635375" cy="2005330"/>
                </a:xfrm>
                <a:custGeom>
                  <a:avLst/>
                  <a:gdLst/>
                  <a:ahLst/>
                  <a:cxnLst/>
                  <a:rect l="l" t="t" r="r" b="b"/>
                  <a:pathLst>
                    <a:path w="3635375" h="2005329">
                      <a:moveTo>
                        <a:pt x="0" y="2004707"/>
                      </a:moveTo>
                      <a:lnTo>
                        <a:pt x="3635006" y="2004707"/>
                      </a:lnTo>
                      <a:lnTo>
                        <a:pt x="3635006" y="0"/>
                      </a:lnTo>
                      <a:lnTo>
                        <a:pt x="0" y="0"/>
                      </a:lnTo>
                      <a:lnTo>
                        <a:pt x="0" y="2004707"/>
                      </a:lnTo>
                      <a:close/>
                    </a:path>
                  </a:pathLst>
                </a:custGeom>
                <a:solidFill>
                  <a:schemeClr val="bg1"/>
                </a:solidFill>
                <a:ln w="38100">
                  <a:solidFill>
                    <a:srgbClr val="C1466D"/>
                  </a:solidFill>
                </a:ln>
              </p:spPr>
              <p:txBody>
                <a:bodyPr wrap="square" lIns="0" tIns="0" rIns="0" bIns="0" rtlCol="0"/>
                <a:lstStyle/>
                <a:p>
                  <a:endParaRPr dirty="0"/>
                </a:p>
              </p:txBody>
            </p:sp>
          </p:grpSp>
          <p:sp>
            <p:nvSpPr>
              <p:cNvPr id="28" name="object 28"/>
              <p:cNvSpPr txBox="1"/>
              <p:nvPr/>
            </p:nvSpPr>
            <p:spPr>
              <a:xfrm>
                <a:off x="5884169" y="4496140"/>
                <a:ext cx="304165" cy="174625"/>
              </a:xfrm>
              <a:prstGeom prst="rect">
                <a:avLst/>
              </a:prstGeom>
            </p:spPr>
            <p:txBody>
              <a:bodyPr vert="horz" wrap="square" lIns="0" tIns="6350" rIns="0" bIns="0" rtlCol="0">
                <a:spAutoFit/>
              </a:bodyPr>
              <a:lstStyle/>
              <a:p>
                <a:pPr marL="73025">
                  <a:lnSpc>
                    <a:spcPct val="100000"/>
                  </a:lnSpc>
                  <a:spcBef>
                    <a:spcPts val="50"/>
                  </a:spcBef>
                </a:pPr>
                <a:r>
                  <a:rPr sz="1000" b="1" spc="-5" dirty="0">
                    <a:solidFill>
                      <a:srgbClr val="FFFFFF"/>
                    </a:solidFill>
                    <a:latin typeface="Arial"/>
                    <a:cs typeface="Arial"/>
                  </a:rPr>
                  <a:t>JA</a:t>
                </a:r>
                <a:endParaRPr sz="1000" dirty="0">
                  <a:latin typeface="Arial"/>
                  <a:cs typeface="Arial"/>
                </a:endParaRPr>
              </a:p>
            </p:txBody>
          </p:sp>
          <p:sp>
            <p:nvSpPr>
              <p:cNvPr id="55" name="object 55"/>
              <p:cNvSpPr txBox="1"/>
              <p:nvPr/>
            </p:nvSpPr>
            <p:spPr>
              <a:xfrm>
                <a:off x="708468" y="2764255"/>
                <a:ext cx="1910197" cy="1746632"/>
              </a:xfrm>
              <a:prstGeom prst="rect">
                <a:avLst/>
              </a:prstGeom>
            </p:spPr>
            <p:txBody>
              <a:bodyPr vert="horz" wrap="square" lIns="0" tIns="12700" rIns="0" bIns="0" rtlCol="0">
                <a:spAutoFit/>
              </a:bodyPr>
              <a:lstStyle/>
              <a:p>
                <a:pPr marL="12700">
                  <a:lnSpc>
                    <a:spcPct val="100000"/>
                  </a:lnSpc>
                  <a:spcBef>
                    <a:spcPts val="100"/>
                  </a:spcBef>
                </a:pPr>
                <a:r>
                  <a:rPr lang="da-DK" sz="1400" b="1" spc="35" dirty="0">
                    <a:latin typeface="Arial"/>
                    <a:cs typeface="Arial"/>
                  </a:rPr>
                  <a:t>Basis-Pakke:</a:t>
                </a:r>
              </a:p>
              <a:p>
                <a:pPr marL="171450" lvl="0" indent="-171450">
                  <a:spcAft>
                    <a:spcPts val="145"/>
                  </a:spcAft>
                  <a:buFont typeface="Arial" panose="020B0604020202020204" pitchFamily="34" charset="0"/>
                  <a:buChar char="•"/>
                </a:pPr>
                <a:r>
                  <a:rPr lang="da-DK" sz="1050" dirty="0">
                    <a:solidFill>
                      <a:srgbClr val="000000"/>
                    </a:solidFill>
                    <a:effectLst/>
                    <a:latin typeface="Arial" panose="020B0604020202020204" pitchFamily="34" charset="0"/>
                    <a:ea typeface="Arial" panose="020B0604020202020204" pitchFamily="34" charset="0"/>
                  </a:rPr>
                  <a:t>Ved opkald til det af CWT angivne telefonnummer, </a:t>
                </a:r>
              </a:p>
              <a:p>
                <a:pPr marL="171450" lvl="0" indent="-171450">
                  <a:spcAft>
                    <a:spcPts val="145"/>
                  </a:spcAft>
                  <a:buFont typeface="Arial" panose="020B0604020202020204" pitchFamily="34" charset="0"/>
                  <a:buChar char="•"/>
                </a:pPr>
                <a:r>
                  <a:rPr lang="da-DK" sz="1050" dirty="0">
                    <a:solidFill>
                      <a:srgbClr val="000000"/>
                    </a:solidFill>
                    <a:effectLst/>
                    <a:latin typeface="Arial" panose="020B0604020202020204" pitchFamily="34" charset="0"/>
                    <a:ea typeface="Arial" panose="020B0604020202020204" pitchFamily="34" charset="0"/>
                  </a:rPr>
                  <a:t>Ved e-mail til den af CWT angivne e-mailadresse</a:t>
                </a:r>
              </a:p>
              <a:p>
                <a:pPr marL="171450" lvl="0" indent="-171450">
                  <a:spcAft>
                    <a:spcPts val="145"/>
                  </a:spcAft>
                  <a:buFont typeface="Arial" panose="020B0604020202020204" pitchFamily="34" charset="0"/>
                  <a:buChar char="•"/>
                </a:pPr>
                <a:r>
                  <a:rPr lang="da-DK" sz="1050" dirty="0">
                    <a:solidFill>
                      <a:srgbClr val="000000"/>
                    </a:solidFill>
                    <a:effectLst/>
                    <a:latin typeface="Arial" panose="020B0604020202020204" pitchFamily="34" charset="0"/>
                    <a:ea typeface="Arial" panose="020B0604020202020204" pitchFamily="34" charset="0"/>
                  </a:rPr>
                  <a:t>Ved bestillingsformular i </a:t>
                </a:r>
                <a:r>
                  <a:rPr lang="da-DK" sz="1050" dirty="0">
                    <a:solidFill>
                      <a:srgbClr val="000000"/>
                    </a:solidFill>
                    <a:latin typeface="Arial" panose="020B0604020202020204" pitchFamily="34" charset="0"/>
                    <a:ea typeface="Arial" panose="020B0604020202020204" pitchFamily="34" charset="0"/>
                  </a:rPr>
                  <a:t>jere</a:t>
                </a:r>
                <a:r>
                  <a:rPr lang="da-DK" sz="1050" dirty="0">
                    <a:solidFill>
                      <a:srgbClr val="000000"/>
                    </a:solidFill>
                    <a:effectLst/>
                    <a:latin typeface="Arial" panose="020B0604020202020204" pitchFamily="34" charset="0"/>
                    <a:ea typeface="Arial" panose="020B0604020202020204" pitchFamily="34" charset="0"/>
                  </a:rPr>
                  <a:t>s </a:t>
                </a:r>
                <a:r>
                  <a:rPr lang="da-DK" sz="1050" dirty="0">
                    <a:solidFill>
                      <a:srgbClr val="000000"/>
                    </a:solidFill>
                    <a:latin typeface="Arial" panose="020B0604020202020204" pitchFamily="34" charset="0"/>
                    <a:ea typeface="Arial" panose="020B0604020202020204" pitchFamily="34" charset="0"/>
                  </a:rPr>
                  <a:t>r</a:t>
                </a:r>
                <a:r>
                  <a:rPr lang="da-DK" sz="1050" dirty="0">
                    <a:solidFill>
                      <a:srgbClr val="000000"/>
                    </a:solidFill>
                    <a:effectLst/>
                    <a:latin typeface="Arial" panose="020B0604020202020204" pitchFamily="34" charset="0"/>
                    <a:ea typeface="Arial" panose="020B0604020202020204" pitchFamily="34" charset="0"/>
                  </a:rPr>
                  <a:t>ejseafregningssystem.</a:t>
                </a:r>
              </a:p>
              <a:p>
                <a:pPr marL="171450" lvl="0" indent="-171450">
                  <a:spcAft>
                    <a:spcPts val="145"/>
                  </a:spcAft>
                  <a:buFont typeface="Arial" panose="020B0604020202020204" pitchFamily="34" charset="0"/>
                  <a:buChar char="•"/>
                </a:pPr>
                <a:r>
                  <a:rPr lang="da-DK" sz="1050" dirty="0">
                    <a:solidFill>
                      <a:srgbClr val="000000"/>
                    </a:solidFill>
                    <a:latin typeface="Arial" panose="020B0604020202020204" pitchFamily="34" charset="0"/>
                    <a:ea typeface="Arial" panose="020B0604020202020204" pitchFamily="34" charset="0"/>
                  </a:rPr>
                  <a:t>V</a:t>
                </a:r>
                <a:r>
                  <a:rPr lang="da-DK" sz="1050" dirty="0">
                    <a:solidFill>
                      <a:srgbClr val="000000"/>
                    </a:solidFill>
                    <a:effectLst/>
                    <a:latin typeface="Arial" panose="020B0604020202020204" pitchFamily="34" charset="0"/>
                    <a:ea typeface="Arial" panose="020B0604020202020204" pitchFamily="34" charset="0"/>
                  </a:rPr>
                  <a:t>ed bestilling i onlinebookingsystemet.</a:t>
                </a:r>
              </a:p>
              <a:p>
                <a:pPr marL="12700">
                  <a:lnSpc>
                    <a:spcPct val="100000"/>
                  </a:lnSpc>
                  <a:spcBef>
                    <a:spcPts val="100"/>
                  </a:spcBef>
                </a:pPr>
                <a:endParaRPr lang="da-DK" sz="1050" spc="35" dirty="0">
                  <a:latin typeface="Arial"/>
                  <a:cs typeface="Arial"/>
                </a:endParaRPr>
              </a:p>
            </p:txBody>
          </p:sp>
          <p:sp>
            <p:nvSpPr>
              <p:cNvPr id="131" name="object 55">
                <a:extLst>
                  <a:ext uri="{FF2B5EF4-FFF2-40B4-BE49-F238E27FC236}">
                    <a16:creationId xmlns:a16="http://schemas.microsoft.com/office/drawing/2014/main" id="{72BF9581-AF79-CCF3-E663-101FC81E301C}"/>
                  </a:ext>
                </a:extLst>
              </p:cNvPr>
              <p:cNvSpPr txBox="1"/>
              <p:nvPr/>
            </p:nvSpPr>
            <p:spPr>
              <a:xfrm>
                <a:off x="2740901" y="2760848"/>
                <a:ext cx="2011013" cy="2056973"/>
              </a:xfrm>
              <a:prstGeom prst="rect">
                <a:avLst/>
              </a:prstGeom>
            </p:spPr>
            <p:txBody>
              <a:bodyPr vert="horz" wrap="square" lIns="0" tIns="12700" rIns="0" bIns="0" rtlCol="0">
                <a:spAutoFit/>
              </a:bodyPr>
              <a:lstStyle/>
              <a:p>
                <a:pPr marL="12700">
                  <a:lnSpc>
                    <a:spcPct val="100000"/>
                  </a:lnSpc>
                  <a:spcBef>
                    <a:spcPts val="100"/>
                  </a:spcBef>
                </a:pPr>
                <a:r>
                  <a:rPr lang="da-DK" sz="1400" b="1" spc="35" dirty="0">
                    <a:latin typeface="Arial"/>
                    <a:cs typeface="Arial"/>
                  </a:rPr>
                  <a:t>Implant-Pakke</a:t>
                </a:r>
              </a:p>
              <a:p>
                <a:pPr marL="171450" indent="-171450">
                  <a:spcAft>
                    <a:spcPts val="145"/>
                  </a:spcAft>
                  <a:buFont typeface="Arial" panose="020B0604020202020204" pitchFamily="34" charset="0"/>
                  <a:buChar char="•"/>
                </a:pPr>
                <a:r>
                  <a:rPr lang="da-DK" sz="105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V</a:t>
                </a:r>
                <a:r>
                  <a:rPr lang="da-DK" sz="10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ia CWTs Implant-medarbejder, der fysisk er placeret hos jer</a:t>
                </a:r>
                <a:endParaRPr lang="da-DK" sz="1050" dirty="0">
                  <a:solidFill>
                    <a:srgbClr val="000000"/>
                  </a:solidFill>
                  <a:effectLst/>
                  <a:latin typeface="Arial" panose="020B0604020202020204" pitchFamily="34" charset="0"/>
                  <a:ea typeface="Arial" panose="020B0604020202020204" pitchFamily="34" charset="0"/>
                </a:endParaRPr>
              </a:p>
              <a:p>
                <a:pPr marL="171450" lvl="0" indent="-171450">
                  <a:spcAft>
                    <a:spcPts val="145"/>
                  </a:spcAft>
                  <a:buFont typeface="Arial" panose="020B0604020202020204" pitchFamily="34" charset="0"/>
                  <a:buChar char="•"/>
                </a:pPr>
                <a:r>
                  <a:rPr lang="da-DK" sz="1050" dirty="0">
                    <a:solidFill>
                      <a:srgbClr val="000000"/>
                    </a:solidFill>
                    <a:effectLst/>
                    <a:latin typeface="Arial" panose="020B0604020202020204" pitchFamily="34" charset="0"/>
                    <a:ea typeface="Arial" panose="020B0604020202020204" pitchFamily="34" charset="0"/>
                  </a:rPr>
                  <a:t>Ved opkald til det af CWT angivne telefonnummer, </a:t>
                </a:r>
              </a:p>
              <a:p>
                <a:pPr marL="171450" lvl="0" indent="-171450">
                  <a:spcAft>
                    <a:spcPts val="145"/>
                  </a:spcAft>
                  <a:buFont typeface="Arial" panose="020B0604020202020204" pitchFamily="34" charset="0"/>
                  <a:buChar char="•"/>
                </a:pPr>
                <a:r>
                  <a:rPr lang="da-DK" sz="1050" dirty="0">
                    <a:solidFill>
                      <a:srgbClr val="000000"/>
                    </a:solidFill>
                    <a:effectLst/>
                    <a:latin typeface="Arial" panose="020B0604020202020204" pitchFamily="34" charset="0"/>
                    <a:ea typeface="Arial" panose="020B0604020202020204" pitchFamily="34" charset="0"/>
                  </a:rPr>
                  <a:t>Ved e-mail til den af CWT angivne e-mailadresse</a:t>
                </a:r>
              </a:p>
              <a:p>
                <a:pPr marL="171450" lvl="0" indent="-171450">
                  <a:spcAft>
                    <a:spcPts val="145"/>
                  </a:spcAft>
                  <a:buFont typeface="Arial" panose="020B0604020202020204" pitchFamily="34" charset="0"/>
                  <a:buChar char="•"/>
                </a:pPr>
                <a:r>
                  <a:rPr lang="da-DK" sz="1050" dirty="0">
                    <a:solidFill>
                      <a:srgbClr val="000000"/>
                    </a:solidFill>
                    <a:effectLst/>
                    <a:latin typeface="Arial" panose="020B0604020202020204" pitchFamily="34" charset="0"/>
                    <a:ea typeface="Arial" panose="020B0604020202020204" pitchFamily="34" charset="0"/>
                  </a:rPr>
                  <a:t>Ved bestillingsformular i </a:t>
                </a:r>
                <a:r>
                  <a:rPr lang="da-DK" sz="1050" dirty="0">
                    <a:solidFill>
                      <a:srgbClr val="000000"/>
                    </a:solidFill>
                    <a:latin typeface="Arial" panose="020B0604020202020204" pitchFamily="34" charset="0"/>
                    <a:ea typeface="Arial" panose="020B0604020202020204" pitchFamily="34" charset="0"/>
                  </a:rPr>
                  <a:t>jere</a:t>
                </a:r>
                <a:r>
                  <a:rPr lang="da-DK" sz="1050" dirty="0">
                    <a:solidFill>
                      <a:srgbClr val="000000"/>
                    </a:solidFill>
                    <a:effectLst/>
                    <a:latin typeface="Arial" panose="020B0604020202020204" pitchFamily="34" charset="0"/>
                    <a:ea typeface="Arial" panose="020B0604020202020204" pitchFamily="34" charset="0"/>
                  </a:rPr>
                  <a:t>s </a:t>
                </a:r>
                <a:r>
                  <a:rPr lang="da-DK" sz="1050" dirty="0">
                    <a:solidFill>
                      <a:srgbClr val="000000"/>
                    </a:solidFill>
                    <a:latin typeface="Arial" panose="020B0604020202020204" pitchFamily="34" charset="0"/>
                    <a:ea typeface="Arial" panose="020B0604020202020204" pitchFamily="34" charset="0"/>
                  </a:rPr>
                  <a:t>r</a:t>
                </a:r>
                <a:r>
                  <a:rPr lang="da-DK" sz="1050" dirty="0">
                    <a:solidFill>
                      <a:srgbClr val="000000"/>
                    </a:solidFill>
                    <a:effectLst/>
                    <a:latin typeface="Arial" panose="020B0604020202020204" pitchFamily="34" charset="0"/>
                    <a:ea typeface="Arial" panose="020B0604020202020204" pitchFamily="34" charset="0"/>
                  </a:rPr>
                  <a:t>ejseafregningssystem.</a:t>
                </a:r>
              </a:p>
              <a:p>
                <a:pPr marL="171450" lvl="0" indent="-171450">
                  <a:spcAft>
                    <a:spcPts val="145"/>
                  </a:spcAft>
                  <a:buFont typeface="Arial" panose="020B0604020202020204" pitchFamily="34" charset="0"/>
                  <a:buChar char="•"/>
                </a:pPr>
                <a:r>
                  <a:rPr lang="da-DK" sz="1050" dirty="0">
                    <a:solidFill>
                      <a:srgbClr val="000000"/>
                    </a:solidFill>
                    <a:latin typeface="Arial" panose="020B0604020202020204" pitchFamily="34" charset="0"/>
                    <a:ea typeface="Arial" panose="020B0604020202020204" pitchFamily="34" charset="0"/>
                  </a:rPr>
                  <a:t>V</a:t>
                </a:r>
                <a:r>
                  <a:rPr lang="da-DK" sz="1050" dirty="0">
                    <a:solidFill>
                      <a:srgbClr val="000000"/>
                    </a:solidFill>
                    <a:effectLst/>
                    <a:latin typeface="Arial" panose="020B0604020202020204" pitchFamily="34" charset="0"/>
                    <a:ea typeface="Arial" panose="020B0604020202020204" pitchFamily="34" charset="0"/>
                  </a:rPr>
                  <a:t>ed bestilling i onlinebookingsystemet.</a:t>
                </a:r>
              </a:p>
            </p:txBody>
          </p:sp>
          <p:sp>
            <p:nvSpPr>
              <p:cNvPr id="132" name="object 55">
                <a:extLst>
                  <a:ext uri="{FF2B5EF4-FFF2-40B4-BE49-F238E27FC236}">
                    <a16:creationId xmlns:a16="http://schemas.microsoft.com/office/drawing/2014/main" id="{987B1924-D2C7-A2BF-BDB4-F4C244CF0546}"/>
                  </a:ext>
                </a:extLst>
              </p:cNvPr>
              <p:cNvSpPr txBox="1"/>
              <p:nvPr/>
            </p:nvSpPr>
            <p:spPr>
              <a:xfrm>
                <a:off x="4741979" y="2760848"/>
                <a:ext cx="1971620" cy="2328843"/>
              </a:xfrm>
              <a:prstGeom prst="rect">
                <a:avLst/>
              </a:prstGeom>
            </p:spPr>
            <p:txBody>
              <a:bodyPr vert="horz" wrap="square" lIns="0" tIns="12700" rIns="0" bIns="0" rtlCol="0">
                <a:spAutoFit/>
              </a:bodyPr>
              <a:lstStyle/>
              <a:p>
                <a:pPr marL="12700">
                  <a:lnSpc>
                    <a:spcPct val="100000"/>
                  </a:lnSpc>
                  <a:spcBef>
                    <a:spcPts val="100"/>
                  </a:spcBef>
                </a:pPr>
                <a:r>
                  <a:rPr lang="da-DK" sz="1400" b="1" spc="35" dirty="0">
                    <a:latin typeface="Arial"/>
                    <a:cs typeface="Arial"/>
                  </a:rPr>
                  <a:t>In House-pakke</a:t>
                </a:r>
              </a:p>
              <a:p>
                <a:pPr marL="171450" indent="-171450">
                  <a:spcAft>
                    <a:spcPts val="145"/>
                  </a:spcAft>
                  <a:buFont typeface="Arial" panose="020B0604020202020204" pitchFamily="34" charset="0"/>
                  <a:buChar char="•"/>
                </a:pPr>
                <a:r>
                  <a:rPr lang="da-DK" sz="105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V</a:t>
                </a:r>
                <a:r>
                  <a:rPr lang="da-DK" sz="10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ia </a:t>
                </a:r>
                <a:r>
                  <a:rPr lang="da-DK" sz="105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jeres </a:t>
                </a:r>
                <a:r>
                  <a:rPr lang="da-DK" sz="10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House-medarbejdere i CWTs GDS bookingsystem</a:t>
                </a:r>
                <a:endParaRPr lang="da-DK" sz="1050" dirty="0">
                  <a:solidFill>
                    <a:srgbClr val="000000"/>
                  </a:solidFill>
                  <a:effectLst/>
                  <a:latin typeface="Arial" panose="020B0604020202020204" pitchFamily="34" charset="0"/>
                  <a:ea typeface="Arial" panose="020B0604020202020204" pitchFamily="34" charset="0"/>
                </a:endParaRPr>
              </a:p>
              <a:p>
                <a:pPr marL="171450" lvl="0" indent="-171450">
                  <a:spcAft>
                    <a:spcPts val="145"/>
                  </a:spcAft>
                  <a:buFont typeface="Arial" panose="020B0604020202020204" pitchFamily="34" charset="0"/>
                  <a:buChar char="•"/>
                </a:pPr>
                <a:r>
                  <a:rPr lang="da-DK" sz="1050" dirty="0">
                    <a:solidFill>
                      <a:srgbClr val="000000"/>
                    </a:solidFill>
                    <a:effectLst/>
                    <a:latin typeface="Arial" panose="020B0604020202020204" pitchFamily="34" charset="0"/>
                    <a:ea typeface="Arial" panose="020B0604020202020204" pitchFamily="34" charset="0"/>
                  </a:rPr>
                  <a:t>Ved opkald til det af CWT angivne telefonnummer, </a:t>
                </a:r>
              </a:p>
              <a:p>
                <a:pPr marL="171450" lvl="0" indent="-171450">
                  <a:spcAft>
                    <a:spcPts val="145"/>
                  </a:spcAft>
                  <a:buFont typeface="Arial" panose="020B0604020202020204" pitchFamily="34" charset="0"/>
                  <a:buChar char="•"/>
                </a:pPr>
                <a:r>
                  <a:rPr lang="da-DK" sz="1050" dirty="0">
                    <a:solidFill>
                      <a:srgbClr val="000000"/>
                    </a:solidFill>
                    <a:effectLst/>
                    <a:latin typeface="Arial" panose="020B0604020202020204" pitchFamily="34" charset="0"/>
                    <a:ea typeface="Arial" panose="020B0604020202020204" pitchFamily="34" charset="0"/>
                  </a:rPr>
                  <a:t>Ved e-mail til den af CWT angivne e-mailadresse</a:t>
                </a:r>
              </a:p>
              <a:p>
                <a:pPr marL="171450" lvl="0" indent="-171450">
                  <a:spcAft>
                    <a:spcPts val="145"/>
                  </a:spcAft>
                  <a:buFont typeface="Arial" panose="020B0604020202020204" pitchFamily="34" charset="0"/>
                  <a:buChar char="•"/>
                </a:pPr>
                <a:r>
                  <a:rPr lang="da-DK" sz="1050" dirty="0">
                    <a:solidFill>
                      <a:srgbClr val="000000"/>
                    </a:solidFill>
                    <a:effectLst/>
                    <a:latin typeface="Arial" panose="020B0604020202020204" pitchFamily="34" charset="0"/>
                    <a:ea typeface="Arial" panose="020B0604020202020204" pitchFamily="34" charset="0"/>
                  </a:rPr>
                  <a:t>Ved bestillingsformular i jeres rejseafregningssystem.</a:t>
                </a:r>
              </a:p>
              <a:p>
                <a:pPr marL="171450" lvl="0" indent="-171450">
                  <a:spcAft>
                    <a:spcPts val="145"/>
                  </a:spcAft>
                  <a:buFont typeface="Arial" panose="020B0604020202020204" pitchFamily="34" charset="0"/>
                  <a:buChar char="•"/>
                </a:pPr>
                <a:r>
                  <a:rPr lang="da-DK" sz="1050" dirty="0">
                    <a:solidFill>
                      <a:srgbClr val="000000"/>
                    </a:solidFill>
                    <a:latin typeface="Arial" panose="020B0604020202020204" pitchFamily="34" charset="0"/>
                    <a:ea typeface="Arial" panose="020B0604020202020204" pitchFamily="34" charset="0"/>
                  </a:rPr>
                  <a:t>Ved </a:t>
                </a:r>
                <a:r>
                  <a:rPr lang="da-DK" sz="1050" dirty="0">
                    <a:solidFill>
                      <a:srgbClr val="000000"/>
                    </a:solidFill>
                    <a:effectLst/>
                    <a:latin typeface="Arial" panose="020B0604020202020204" pitchFamily="34" charset="0"/>
                    <a:ea typeface="Arial" panose="020B0604020202020204" pitchFamily="34" charset="0"/>
                  </a:rPr>
                  <a:t>bestilling i onlinebookingsystemet</a:t>
                </a:r>
              </a:p>
              <a:p>
                <a:pPr marL="184150" indent="-171450">
                  <a:lnSpc>
                    <a:spcPct val="100000"/>
                  </a:lnSpc>
                  <a:spcBef>
                    <a:spcPts val="100"/>
                  </a:spcBef>
                  <a:buFont typeface="Arial" panose="020B0604020202020204" pitchFamily="34" charset="0"/>
                  <a:buChar char="•"/>
                </a:pPr>
                <a:endParaRPr sz="1600" dirty="0">
                  <a:latin typeface="Arial"/>
                  <a:cs typeface="Arial"/>
                </a:endParaRPr>
              </a:p>
            </p:txBody>
          </p:sp>
          <p:sp>
            <p:nvSpPr>
              <p:cNvPr id="134" name="Tekstfelt 133">
                <a:extLst>
                  <a:ext uri="{FF2B5EF4-FFF2-40B4-BE49-F238E27FC236}">
                    <a16:creationId xmlns:a16="http://schemas.microsoft.com/office/drawing/2014/main" id="{6C51D5F6-9A54-8D66-B9AF-1BBE5EC15687}"/>
                  </a:ext>
                </a:extLst>
              </p:cNvPr>
              <p:cNvSpPr txBox="1"/>
              <p:nvPr/>
            </p:nvSpPr>
            <p:spPr>
              <a:xfrm>
                <a:off x="592575" y="2379712"/>
                <a:ext cx="5135352" cy="369332"/>
              </a:xfrm>
              <a:prstGeom prst="rect">
                <a:avLst/>
              </a:prstGeom>
              <a:noFill/>
            </p:spPr>
            <p:txBody>
              <a:bodyPr wrap="square">
                <a:spAutoFit/>
              </a:bodyPr>
              <a:lstStyle/>
              <a:p>
                <a:pPr marL="12700">
                  <a:lnSpc>
                    <a:spcPct val="100000"/>
                  </a:lnSpc>
                  <a:spcBef>
                    <a:spcPts val="100"/>
                  </a:spcBef>
                </a:pPr>
                <a:r>
                  <a:rPr lang="da-DK" b="1" spc="35" dirty="0">
                    <a:latin typeface="Arial"/>
                    <a:cs typeface="Arial"/>
                  </a:rPr>
                  <a:t>Beskrivelse af pakker – sådan bestiller du</a:t>
                </a:r>
                <a:r>
                  <a:rPr lang="da-DK" sz="1400" b="1" spc="35" dirty="0">
                    <a:latin typeface="Arial"/>
                    <a:cs typeface="Arial"/>
                  </a:rPr>
                  <a:t>:</a:t>
                </a:r>
              </a:p>
            </p:txBody>
          </p:sp>
        </p:grpSp>
        <p:grpSp>
          <p:nvGrpSpPr>
            <p:cNvPr id="117" name="Gruppe 116">
              <a:extLst>
                <a:ext uri="{FF2B5EF4-FFF2-40B4-BE49-F238E27FC236}">
                  <a16:creationId xmlns:a16="http://schemas.microsoft.com/office/drawing/2014/main" id="{4D290774-CE00-8AFA-6519-C130EAD992B3}"/>
                </a:ext>
              </a:extLst>
            </p:cNvPr>
            <p:cNvGrpSpPr/>
            <p:nvPr/>
          </p:nvGrpSpPr>
          <p:grpSpPr>
            <a:xfrm>
              <a:off x="5758574" y="1962967"/>
              <a:ext cx="609600" cy="609600"/>
              <a:chOff x="4331874" y="4222203"/>
              <a:chExt cx="609600" cy="609600"/>
            </a:xfrm>
          </p:grpSpPr>
          <p:sp>
            <p:nvSpPr>
              <p:cNvPr id="118" name="object 24">
                <a:extLst>
                  <a:ext uri="{FF2B5EF4-FFF2-40B4-BE49-F238E27FC236}">
                    <a16:creationId xmlns:a16="http://schemas.microsoft.com/office/drawing/2014/main" id="{FE2852A6-2B83-AA34-4C10-20650EFF8C0D}"/>
                  </a:ext>
                </a:extLst>
              </p:cNvPr>
              <p:cNvSpPr/>
              <p:nvPr/>
            </p:nvSpPr>
            <p:spPr>
              <a:xfrm>
                <a:off x="4331874" y="4222203"/>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800"/>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600"/>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800"/>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C1466D"/>
              </a:solidFill>
            </p:spPr>
            <p:txBody>
              <a:bodyPr wrap="square" lIns="0" tIns="0" rIns="0" bIns="0" rtlCol="0"/>
              <a:lstStyle/>
              <a:p>
                <a:endParaRPr dirty="0"/>
              </a:p>
            </p:txBody>
          </p:sp>
          <p:sp>
            <p:nvSpPr>
              <p:cNvPr id="119" name="object 25">
                <a:extLst>
                  <a:ext uri="{FF2B5EF4-FFF2-40B4-BE49-F238E27FC236}">
                    <a16:creationId xmlns:a16="http://schemas.microsoft.com/office/drawing/2014/main" id="{0422D647-3821-80FC-4355-683B00524E07}"/>
                  </a:ext>
                </a:extLst>
              </p:cNvPr>
              <p:cNvSpPr/>
              <p:nvPr/>
            </p:nvSpPr>
            <p:spPr>
              <a:xfrm>
                <a:off x="4497001" y="4387296"/>
                <a:ext cx="279400" cy="279400"/>
              </a:xfrm>
              <a:custGeom>
                <a:avLst/>
                <a:gdLst/>
                <a:ahLst/>
                <a:cxnLst/>
                <a:rect l="l" t="t" r="r" b="b"/>
                <a:pathLst>
                  <a:path w="279400" h="279400">
                    <a:moveTo>
                      <a:pt x="279349" y="137261"/>
                    </a:moveTo>
                    <a:lnTo>
                      <a:pt x="272741" y="181541"/>
                    </a:lnTo>
                    <a:lnTo>
                      <a:pt x="252979" y="220236"/>
                    </a:lnTo>
                    <a:lnTo>
                      <a:pt x="222553" y="251005"/>
                    </a:lnTo>
                    <a:lnTo>
                      <a:pt x="183955" y="271507"/>
                    </a:lnTo>
                    <a:lnTo>
                      <a:pt x="139674" y="279399"/>
                    </a:lnTo>
                    <a:lnTo>
                      <a:pt x="95654" y="273042"/>
                    </a:lnTo>
                    <a:lnTo>
                      <a:pt x="57568" y="253875"/>
                    </a:lnTo>
                    <a:lnTo>
                      <a:pt x="27525" y="224160"/>
                    </a:lnTo>
                    <a:lnTo>
                      <a:pt x="7632" y="186156"/>
                    </a:lnTo>
                    <a:lnTo>
                      <a:pt x="0" y="142125"/>
                    </a:lnTo>
                    <a:lnTo>
                      <a:pt x="6603" y="97855"/>
                    </a:lnTo>
                    <a:lnTo>
                      <a:pt x="26367" y="59162"/>
                    </a:lnTo>
                    <a:lnTo>
                      <a:pt x="56797" y="28391"/>
                    </a:lnTo>
                    <a:lnTo>
                      <a:pt x="95397" y="7888"/>
                    </a:lnTo>
                    <a:lnTo>
                      <a:pt x="139674" y="0"/>
                    </a:lnTo>
                    <a:lnTo>
                      <a:pt x="183694" y="6354"/>
                    </a:lnTo>
                    <a:lnTo>
                      <a:pt x="221780" y="25521"/>
                    </a:lnTo>
                    <a:lnTo>
                      <a:pt x="251823" y="55238"/>
                    </a:lnTo>
                    <a:lnTo>
                      <a:pt x="271716" y="93240"/>
                    </a:lnTo>
                    <a:lnTo>
                      <a:pt x="279349" y="137261"/>
                    </a:lnTo>
                    <a:close/>
                  </a:path>
                  <a:path w="279400" h="279400">
                    <a:moveTo>
                      <a:pt x="139674" y="158724"/>
                    </a:moveTo>
                    <a:lnTo>
                      <a:pt x="139674" y="69824"/>
                    </a:lnTo>
                  </a:path>
                </a:pathLst>
              </a:custGeom>
              <a:ln w="12700">
                <a:solidFill>
                  <a:srgbClr val="FFFFFF"/>
                </a:solidFill>
              </a:ln>
            </p:spPr>
            <p:txBody>
              <a:bodyPr wrap="square" lIns="0" tIns="0" rIns="0" bIns="0" rtlCol="0"/>
              <a:lstStyle/>
              <a:p>
                <a:endParaRPr dirty="0"/>
              </a:p>
            </p:txBody>
          </p:sp>
          <p:sp>
            <p:nvSpPr>
              <p:cNvPr id="120" name="object 26">
                <a:extLst>
                  <a:ext uri="{FF2B5EF4-FFF2-40B4-BE49-F238E27FC236}">
                    <a16:creationId xmlns:a16="http://schemas.microsoft.com/office/drawing/2014/main" id="{7C5696C8-821A-8DE4-BE18-FE4F0941C67F}"/>
                  </a:ext>
                </a:extLst>
              </p:cNvPr>
              <p:cNvSpPr/>
              <p:nvPr/>
            </p:nvSpPr>
            <p:spPr>
              <a:xfrm>
                <a:off x="4630324" y="4584125"/>
                <a:ext cx="12700" cy="12700"/>
              </a:xfrm>
              <a:custGeom>
                <a:avLst/>
                <a:gdLst/>
                <a:ahLst/>
                <a:cxnLst/>
                <a:rect l="l" t="t" r="r" b="b"/>
                <a:pathLst>
                  <a:path w="12700" h="12700">
                    <a:moveTo>
                      <a:pt x="12700" y="6350"/>
                    </a:moveTo>
                    <a:lnTo>
                      <a:pt x="12700" y="9855"/>
                    </a:lnTo>
                    <a:lnTo>
                      <a:pt x="9855" y="12700"/>
                    </a:lnTo>
                    <a:lnTo>
                      <a:pt x="6350" y="12700"/>
                    </a:lnTo>
                    <a:lnTo>
                      <a:pt x="2844" y="12700"/>
                    </a:lnTo>
                    <a:lnTo>
                      <a:pt x="0" y="9855"/>
                    </a:lnTo>
                    <a:lnTo>
                      <a:pt x="0" y="6350"/>
                    </a:lnTo>
                    <a:lnTo>
                      <a:pt x="0" y="2844"/>
                    </a:lnTo>
                    <a:lnTo>
                      <a:pt x="2844" y="0"/>
                    </a:lnTo>
                    <a:lnTo>
                      <a:pt x="6350" y="0"/>
                    </a:lnTo>
                    <a:lnTo>
                      <a:pt x="9855" y="0"/>
                    </a:lnTo>
                    <a:lnTo>
                      <a:pt x="12700" y="2844"/>
                    </a:lnTo>
                    <a:lnTo>
                      <a:pt x="12700" y="6350"/>
                    </a:lnTo>
                    <a:close/>
                  </a:path>
                </a:pathLst>
              </a:custGeom>
              <a:ln w="12700">
                <a:solidFill>
                  <a:srgbClr val="FFFFFF"/>
                </a:solidFill>
              </a:ln>
            </p:spPr>
            <p:txBody>
              <a:bodyPr wrap="square" lIns="0" tIns="0" rIns="0" bIns="0" rtlCol="0"/>
              <a:lstStyle/>
              <a:p>
                <a:endParaRPr dirty="0"/>
              </a:p>
            </p:txBody>
          </p:sp>
        </p:grpSp>
      </p:grpSp>
      <p:grpSp>
        <p:nvGrpSpPr>
          <p:cNvPr id="139" name="Gruppe 138">
            <a:extLst>
              <a:ext uri="{FF2B5EF4-FFF2-40B4-BE49-F238E27FC236}">
                <a16:creationId xmlns:a16="http://schemas.microsoft.com/office/drawing/2014/main" id="{37B557EF-A51C-6ABA-B150-72F90A18F571}"/>
              </a:ext>
            </a:extLst>
          </p:cNvPr>
          <p:cNvGrpSpPr/>
          <p:nvPr/>
        </p:nvGrpSpPr>
        <p:grpSpPr>
          <a:xfrm>
            <a:off x="3559734" y="3868513"/>
            <a:ext cx="1052827" cy="155575"/>
            <a:chOff x="3559734" y="3868513"/>
            <a:chExt cx="1052827" cy="155575"/>
          </a:xfrm>
        </p:grpSpPr>
        <p:sp>
          <p:nvSpPr>
            <p:cNvPr id="137" name="object 14">
              <a:extLst>
                <a:ext uri="{FF2B5EF4-FFF2-40B4-BE49-F238E27FC236}">
                  <a16:creationId xmlns:a16="http://schemas.microsoft.com/office/drawing/2014/main" id="{AD5D6C01-FDC3-B990-534B-4BCFFC8B7688}"/>
                </a:ext>
              </a:extLst>
            </p:cNvPr>
            <p:cNvSpPr/>
            <p:nvPr/>
          </p:nvSpPr>
          <p:spPr>
            <a:xfrm>
              <a:off x="3559734" y="3946301"/>
              <a:ext cx="854710" cy="0"/>
            </a:xfrm>
            <a:custGeom>
              <a:avLst/>
              <a:gdLst/>
              <a:ahLst/>
              <a:cxnLst/>
              <a:rect l="l" t="t" r="r" b="b"/>
              <a:pathLst>
                <a:path w="854710">
                  <a:moveTo>
                    <a:pt x="0" y="0"/>
                  </a:moveTo>
                  <a:lnTo>
                    <a:pt x="854417" y="0"/>
                  </a:lnTo>
                </a:path>
              </a:pathLst>
            </a:custGeom>
            <a:ln w="25400">
              <a:solidFill>
                <a:srgbClr val="000000"/>
              </a:solidFill>
            </a:ln>
          </p:spPr>
          <p:txBody>
            <a:bodyPr wrap="square" lIns="0" tIns="0" rIns="0" bIns="0" rtlCol="0"/>
            <a:lstStyle/>
            <a:p>
              <a:r>
                <a:rPr lang="da-DK" dirty="0"/>
                <a:t>                </a:t>
              </a:r>
              <a:endParaRPr dirty="0"/>
            </a:p>
          </p:txBody>
        </p:sp>
        <p:sp>
          <p:nvSpPr>
            <p:cNvPr id="138" name="object 15">
              <a:extLst>
                <a:ext uri="{FF2B5EF4-FFF2-40B4-BE49-F238E27FC236}">
                  <a16:creationId xmlns:a16="http://schemas.microsoft.com/office/drawing/2014/main" id="{C94C1A08-3B5A-2EB8-77AC-98148A456A4F}"/>
                </a:ext>
              </a:extLst>
            </p:cNvPr>
            <p:cNvSpPr/>
            <p:nvPr/>
          </p:nvSpPr>
          <p:spPr>
            <a:xfrm>
              <a:off x="4399201" y="3868513"/>
              <a:ext cx="213360" cy="155575"/>
            </a:xfrm>
            <a:custGeom>
              <a:avLst/>
              <a:gdLst/>
              <a:ahLst/>
              <a:cxnLst/>
              <a:rect l="l" t="t" r="r" b="b"/>
              <a:pathLst>
                <a:path w="213360" h="155575">
                  <a:moveTo>
                    <a:pt x="0" y="0"/>
                  </a:moveTo>
                  <a:lnTo>
                    <a:pt x="0" y="155041"/>
                  </a:lnTo>
                  <a:lnTo>
                    <a:pt x="213017" y="77520"/>
                  </a:lnTo>
                  <a:lnTo>
                    <a:pt x="0" y="0"/>
                  </a:lnTo>
                  <a:close/>
                </a:path>
              </a:pathLst>
            </a:custGeom>
            <a:solidFill>
              <a:srgbClr val="000000"/>
            </a:solidFill>
          </p:spPr>
          <p:txBody>
            <a:bodyPr wrap="square" lIns="0" tIns="0" rIns="0" bIns="0" rtlCol="0"/>
            <a:lstStyle/>
            <a:p>
              <a:r>
                <a:rPr lang="da-DK" dirty="0"/>
                <a:t>        </a:t>
              </a:r>
              <a:endParaRPr dirty="0"/>
            </a:p>
          </p:txBody>
        </p:sp>
      </p:grpSp>
      <p:sp>
        <p:nvSpPr>
          <p:cNvPr id="140" name="object 15">
            <a:extLst>
              <a:ext uri="{FF2B5EF4-FFF2-40B4-BE49-F238E27FC236}">
                <a16:creationId xmlns:a16="http://schemas.microsoft.com/office/drawing/2014/main" id="{96AE5639-79D0-498F-14A9-31D50D78D5D1}"/>
              </a:ext>
            </a:extLst>
          </p:cNvPr>
          <p:cNvSpPr/>
          <p:nvPr/>
        </p:nvSpPr>
        <p:spPr>
          <a:xfrm>
            <a:off x="4717695" y="6975507"/>
            <a:ext cx="1708785" cy="1292225"/>
          </a:xfrm>
          <a:custGeom>
            <a:avLst/>
            <a:gdLst/>
            <a:ahLst/>
            <a:cxnLst/>
            <a:rect l="l" t="t" r="r" b="b"/>
            <a:pathLst>
              <a:path w="1708784" h="1292225">
                <a:moveTo>
                  <a:pt x="840524" y="0"/>
                </a:moveTo>
                <a:lnTo>
                  <a:pt x="0" y="651510"/>
                </a:lnTo>
                <a:lnTo>
                  <a:pt x="854087" y="1292225"/>
                </a:lnTo>
                <a:lnTo>
                  <a:pt x="1708175" y="651510"/>
                </a:lnTo>
                <a:lnTo>
                  <a:pt x="840524" y="0"/>
                </a:lnTo>
                <a:close/>
              </a:path>
            </a:pathLst>
          </a:custGeom>
          <a:solidFill>
            <a:srgbClr val="802E48"/>
          </a:solidFill>
        </p:spPr>
        <p:txBody>
          <a:bodyPr wrap="square" lIns="0" tIns="0" rIns="0" bIns="0" rtlCol="0"/>
          <a:lstStyle/>
          <a:p>
            <a:endParaRPr dirty="0"/>
          </a:p>
        </p:txBody>
      </p:sp>
      <p:sp>
        <p:nvSpPr>
          <p:cNvPr id="49" name="object 49"/>
          <p:cNvSpPr txBox="1"/>
          <p:nvPr/>
        </p:nvSpPr>
        <p:spPr>
          <a:xfrm>
            <a:off x="5029162" y="7517718"/>
            <a:ext cx="1085850" cy="177036"/>
          </a:xfrm>
          <a:prstGeom prst="rect">
            <a:avLst/>
          </a:prstGeom>
        </p:spPr>
        <p:txBody>
          <a:bodyPr vert="horz" wrap="square" lIns="0" tIns="12700" rIns="0" bIns="0" rtlCol="0">
            <a:spAutoFit/>
          </a:bodyPr>
          <a:lstStyle/>
          <a:p>
            <a:pPr marL="12700" marR="5080" indent="40640">
              <a:lnSpc>
                <a:spcPct val="116700"/>
              </a:lnSpc>
              <a:spcBef>
                <a:spcPts val="100"/>
              </a:spcBef>
            </a:pPr>
            <a:r>
              <a:rPr lang="da-DK" sz="1000" b="1" spc="20" dirty="0">
                <a:solidFill>
                  <a:srgbClr val="FFFFFF"/>
                </a:solidFill>
                <a:latin typeface="Arial"/>
                <a:cs typeface="Arial"/>
              </a:rPr>
              <a:t>STATSKUNDE</a:t>
            </a:r>
            <a:r>
              <a:rPr sz="1000" b="1" dirty="0">
                <a:solidFill>
                  <a:srgbClr val="FFFFFF"/>
                </a:solidFill>
                <a:latin typeface="Arial"/>
                <a:cs typeface="Arial"/>
              </a:rPr>
              <a:t>?</a:t>
            </a:r>
            <a:endParaRPr sz="1000" dirty="0">
              <a:latin typeface="Arial"/>
              <a:cs typeface="Arial"/>
            </a:endParaRPr>
          </a:p>
        </p:txBody>
      </p:sp>
      <p:grpSp>
        <p:nvGrpSpPr>
          <p:cNvPr id="141" name="Gruppe 140">
            <a:extLst>
              <a:ext uri="{FF2B5EF4-FFF2-40B4-BE49-F238E27FC236}">
                <a16:creationId xmlns:a16="http://schemas.microsoft.com/office/drawing/2014/main" id="{39693DBE-CE66-C9F7-50C1-CF9F527A2287}"/>
              </a:ext>
            </a:extLst>
          </p:cNvPr>
          <p:cNvGrpSpPr/>
          <p:nvPr/>
        </p:nvGrpSpPr>
        <p:grpSpPr>
          <a:xfrm rot="5400000">
            <a:off x="5037695" y="6235659"/>
            <a:ext cx="1052827" cy="155575"/>
            <a:chOff x="3559734" y="3868513"/>
            <a:chExt cx="1052827" cy="155575"/>
          </a:xfrm>
        </p:grpSpPr>
        <p:sp>
          <p:nvSpPr>
            <p:cNvPr id="142" name="object 14">
              <a:extLst>
                <a:ext uri="{FF2B5EF4-FFF2-40B4-BE49-F238E27FC236}">
                  <a16:creationId xmlns:a16="http://schemas.microsoft.com/office/drawing/2014/main" id="{2C6113B5-297C-E293-FD80-B9E8B567F459}"/>
                </a:ext>
              </a:extLst>
            </p:cNvPr>
            <p:cNvSpPr/>
            <p:nvPr/>
          </p:nvSpPr>
          <p:spPr>
            <a:xfrm>
              <a:off x="3559734" y="3946301"/>
              <a:ext cx="854710" cy="0"/>
            </a:xfrm>
            <a:custGeom>
              <a:avLst/>
              <a:gdLst/>
              <a:ahLst/>
              <a:cxnLst/>
              <a:rect l="l" t="t" r="r" b="b"/>
              <a:pathLst>
                <a:path w="854710">
                  <a:moveTo>
                    <a:pt x="0" y="0"/>
                  </a:moveTo>
                  <a:lnTo>
                    <a:pt x="854417" y="0"/>
                  </a:lnTo>
                </a:path>
              </a:pathLst>
            </a:custGeom>
            <a:ln w="25400">
              <a:solidFill>
                <a:srgbClr val="000000"/>
              </a:solidFill>
            </a:ln>
          </p:spPr>
          <p:txBody>
            <a:bodyPr wrap="square" lIns="0" tIns="0" rIns="0" bIns="0" rtlCol="0"/>
            <a:lstStyle/>
            <a:p>
              <a:r>
                <a:rPr lang="da-DK" dirty="0"/>
                <a:t>                </a:t>
              </a:r>
              <a:endParaRPr dirty="0"/>
            </a:p>
          </p:txBody>
        </p:sp>
        <p:sp>
          <p:nvSpPr>
            <p:cNvPr id="143" name="object 15">
              <a:extLst>
                <a:ext uri="{FF2B5EF4-FFF2-40B4-BE49-F238E27FC236}">
                  <a16:creationId xmlns:a16="http://schemas.microsoft.com/office/drawing/2014/main" id="{6E5750C6-DE4C-E196-9AD2-A1FFFBF3A338}"/>
                </a:ext>
              </a:extLst>
            </p:cNvPr>
            <p:cNvSpPr/>
            <p:nvPr/>
          </p:nvSpPr>
          <p:spPr>
            <a:xfrm>
              <a:off x="4399201" y="3868513"/>
              <a:ext cx="213360" cy="155575"/>
            </a:xfrm>
            <a:custGeom>
              <a:avLst/>
              <a:gdLst/>
              <a:ahLst/>
              <a:cxnLst/>
              <a:rect l="l" t="t" r="r" b="b"/>
              <a:pathLst>
                <a:path w="213360" h="155575">
                  <a:moveTo>
                    <a:pt x="0" y="0"/>
                  </a:moveTo>
                  <a:lnTo>
                    <a:pt x="0" y="155041"/>
                  </a:lnTo>
                  <a:lnTo>
                    <a:pt x="213017" y="77520"/>
                  </a:lnTo>
                  <a:lnTo>
                    <a:pt x="0" y="0"/>
                  </a:lnTo>
                  <a:close/>
                </a:path>
              </a:pathLst>
            </a:custGeom>
            <a:solidFill>
              <a:srgbClr val="000000"/>
            </a:solidFill>
          </p:spPr>
          <p:txBody>
            <a:bodyPr wrap="square" lIns="0" tIns="0" rIns="0" bIns="0" rtlCol="0"/>
            <a:lstStyle/>
            <a:p>
              <a:r>
                <a:rPr lang="da-DK" dirty="0"/>
                <a:t>        </a:t>
              </a:r>
              <a:endParaRPr dirty="0"/>
            </a:p>
          </p:txBody>
        </p:sp>
      </p:grpSp>
      <p:sp>
        <p:nvSpPr>
          <p:cNvPr id="144" name="object 20">
            <a:extLst>
              <a:ext uri="{FF2B5EF4-FFF2-40B4-BE49-F238E27FC236}">
                <a16:creationId xmlns:a16="http://schemas.microsoft.com/office/drawing/2014/main" id="{AF522EFE-72B0-C0DA-9505-8DDBE5CAF6BE}"/>
              </a:ext>
            </a:extLst>
          </p:cNvPr>
          <p:cNvSpPr/>
          <p:nvPr/>
        </p:nvSpPr>
        <p:spPr>
          <a:xfrm rot="10800000" flipH="1">
            <a:off x="6468145" y="6245238"/>
            <a:ext cx="959486" cy="1381871"/>
          </a:xfrm>
          <a:custGeom>
            <a:avLst/>
            <a:gdLst/>
            <a:ahLst/>
            <a:cxnLst/>
            <a:rect l="l" t="t" r="r" b="b"/>
            <a:pathLst>
              <a:path w="1157604" h="1703704">
                <a:moveTo>
                  <a:pt x="0" y="0"/>
                </a:moveTo>
                <a:lnTo>
                  <a:pt x="0" y="1703501"/>
                </a:lnTo>
                <a:lnTo>
                  <a:pt x="1157554" y="1703501"/>
                </a:lnTo>
              </a:path>
            </a:pathLst>
          </a:custGeom>
          <a:ln w="25400">
            <a:solidFill>
              <a:srgbClr val="000000"/>
            </a:solidFill>
          </a:ln>
        </p:spPr>
        <p:txBody>
          <a:bodyPr wrap="square" lIns="0" tIns="0" rIns="0" bIns="0" rtlCol="0"/>
          <a:lstStyle/>
          <a:p>
            <a:endParaRPr dirty="0"/>
          </a:p>
        </p:txBody>
      </p:sp>
      <p:grpSp>
        <p:nvGrpSpPr>
          <p:cNvPr id="145" name="Gruppe 144">
            <a:extLst>
              <a:ext uri="{FF2B5EF4-FFF2-40B4-BE49-F238E27FC236}">
                <a16:creationId xmlns:a16="http://schemas.microsoft.com/office/drawing/2014/main" id="{8F3D658A-8733-F555-9686-26E93C545D74}"/>
              </a:ext>
            </a:extLst>
          </p:cNvPr>
          <p:cNvGrpSpPr/>
          <p:nvPr/>
        </p:nvGrpSpPr>
        <p:grpSpPr>
          <a:xfrm>
            <a:off x="6604757" y="7544092"/>
            <a:ext cx="1052827" cy="155575"/>
            <a:chOff x="3559734" y="3868513"/>
            <a:chExt cx="1052827" cy="155575"/>
          </a:xfrm>
        </p:grpSpPr>
        <p:sp>
          <p:nvSpPr>
            <p:cNvPr id="146" name="object 14">
              <a:extLst>
                <a:ext uri="{FF2B5EF4-FFF2-40B4-BE49-F238E27FC236}">
                  <a16:creationId xmlns:a16="http://schemas.microsoft.com/office/drawing/2014/main" id="{368BC52F-BA73-62B1-C819-E4A1923A148B}"/>
                </a:ext>
              </a:extLst>
            </p:cNvPr>
            <p:cNvSpPr/>
            <p:nvPr/>
          </p:nvSpPr>
          <p:spPr>
            <a:xfrm>
              <a:off x="3559734" y="3946301"/>
              <a:ext cx="854710" cy="0"/>
            </a:xfrm>
            <a:custGeom>
              <a:avLst/>
              <a:gdLst/>
              <a:ahLst/>
              <a:cxnLst/>
              <a:rect l="l" t="t" r="r" b="b"/>
              <a:pathLst>
                <a:path w="854710">
                  <a:moveTo>
                    <a:pt x="0" y="0"/>
                  </a:moveTo>
                  <a:lnTo>
                    <a:pt x="854417" y="0"/>
                  </a:lnTo>
                </a:path>
              </a:pathLst>
            </a:custGeom>
            <a:ln w="25400">
              <a:solidFill>
                <a:srgbClr val="000000"/>
              </a:solidFill>
            </a:ln>
          </p:spPr>
          <p:txBody>
            <a:bodyPr wrap="square" lIns="0" tIns="0" rIns="0" bIns="0" rtlCol="0"/>
            <a:lstStyle/>
            <a:p>
              <a:r>
                <a:rPr lang="da-DK" dirty="0"/>
                <a:t>                </a:t>
              </a:r>
              <a:endParaRPr dirty="0"/>
            </a:p>
          </p:txBody>
        </p:sp>
        <p:sp>
          <p:nvSpPr>
            <p:cNvPr id="147" name="object 15">
              <a:extLst>
                <a:ext uri="{FF2B5EF4-FFF2-40B4-BE49-F238E27FC236}">
                  <a16:creationId xmlns:a16="http://schemas.microsoft.com/office/drawing/2014/main" id="{8F99BD70-9CC1-BACC-75CE-6805E8E5F727}"/>
                </a:ext>
              </a:extLst>
            </p:cNvPr>
            <p:cNvSpPr/>
            <p:nvPr/>
          </p:nvSpPr>
          <p:spPr>
            <a:xfrm>
              <a:off x="4399201" y="3868513"/>
              <a:ext cx="213360" cy="155575"/>
            </a:xfrm>
            <a:custGeom>
              <a:avLst/>
              <a:gdLst/>
              <a:ahLst/>
              <a:cxnLst/>
              <a:rect l="l" t="t" r="r" b="b"/>
              <a:pathLst>
                <a:path w="213360" h="155575">
                  <a:moveTo>
                    <a:pt x="0" y="0"/>
                  </a:moveTo>
                  <a:lnTo>
                    <a:pt x="0" y="155041"/>
                  </a:lnTo>
                  <a:lnTo>
                    <a:pt x="213017" y="77520"/>
                  </a:lnTo>
                  <a:lnTo>
                    <a:pt x="0" y="0"/>
                  </a:lnTo>
                  <a:close/>
                </a:path>
              </a:pathLst>
            </a:custGeom>
            <a:solidFill>
              <a:srgbClr val="000000"/>
            </a:solidFill>
          </p:spPr>
          <p:txBody>
            <a:bodyPr wrap="square" lIns="0" tIns="0" rIns="0" bIns="0" rtlCol="0"/>
            <a:lstStyle/>
            <a:p>
              <a:r>
                <a:rPr lang="da-DK" dirty="0"/>
                <a:t>        </a:t>
              </a:r>
              <a:endParaRPr dirty="0"/>
            </a:p>
          </p:txBody>
        </p:sp>
      </p:grpSp>
      <p:sp>
        <p:nvSpPr>
          <p:cNvPr id="148" name="object 21">
            <a:extLst>
              <a:ext uri="{FF2B5EF4-FFF2-40B4-BE49-F238E27FC236}">
                <a16:creationId xmlns:a16="http://schemas.microsoft.com/office/drawing/2014/main" id="{D57D96E2-716A-D1D3-9C68-68597682044D}"/>
              </a:ext>
            </a:extLst>
          </p:cNvPr>
          <p:cNvSpPr/>
          <p:nvPr/>
        </p:nvSpPr>
        <p:spPr>
          <a:xfrm>
            <a:off x="7416260" y="6192424"/>
            <a:ext cx="213360" cy="155575"/>
          </a:xfrm>
          <a:custGeom>
            <a:avLst/>
            <a:gdLst/>
            <a:ahLst/>
            <a:cxnLst/>
            <a:rect l="l" t="t" r="r" b="b"/>
            <a:pathLst>
              <a:path w="213359" h="155575">
                <a:moveTo>
                  <a:pt x="0" y="0"/>
                </a:moveTo>
                <a:lnTo>
                  <a:pt x="0" y="155028"/>
                </a:lnTo>
                <a:lnTo>
                  <a:pt x="213017" y="77508"/>
                </a:lnTo>
                <a:lnTo>
                  <a:pt x="0" y="0"/>
                </a:lnTo>
                <a:close/>
              </a:path>
            </a:pathLst>
          </a:custGeom>
          <a:solidFill>
            <a:srgbClr val="000000"/>
          </a:solidFill>
        </p:spPr>
        <p:txBody>
          <a:bodyPr wrap="square" lIns="0" tIns="0" rIns="0" bIns="0" rtlCol="0"/>
          <a:lstStyle/>
          <a:p>
            <a:endParaRPr dirty="0"/>
          </a:p>
        </p:txBody>
      </p:sp>
      <p:sp>
        <p:nvSpPr>
          <p:cNvPr id="150" name="object 20">
            <a:extLst>
              <a:ext uri="{FF2B5EF4-FFF2-40B4-BE49-F238E27FC236}">
                <a16:creationId xmlns:a16="http://schemas.microsoft.com/office/drawing/2014/main" id="{C68A6142-FBBA-FE23-B92C-7C1DFF95132F}"/>
              </a:ext>
            </a:extLst>
          </p:cNvPr>
          <p:cNvSpPr txBox="1"/>
          <p:nvPr/>
        </p:nvSpPr>
        <p:spPr>
          <a:xfrm>
            <a:off x="6796969" y="7528362"/>
            <a:ext cx="391500" cy="166392"/>
          </a:xfrm>
          <a:prstGeom prst="rect">
            <a:avLst/>
          </a:prstGeom>
          <a:solidFill>
            <a:srgbClr val="000000"/>
          </a:solidFill>
        </p:spPr>
        <p:txBody>
          <a:bodyPr vert="horz" wrap="square" lIns="0" tIns="4763" rIns="0" bIns="0" rtlCol="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0955">
              <a:spcBef>
                <a:spcPts val="38"/>
              </a:spcBef>
            </a:pPr>
            <a:r>
              <a:rPr sz="1050" b="1" spc="-4" dirty="0">
                <a:solidFill>
                  <a:srgbClr val="FFFFFF"/>
                </a:solidFill>
                <a:latin typeface="Arial"/>
                <a:cs typeface="Arial"/>
              </a:rPr>
              <a:t>NEJ</a:t>
            </a:r>
            <a:endParaRPr sz="1050" dirty="0">
              <a:latin typeface="Arial"/>
              <a:cs typeface="Arial"/>
            </a:endParaRPr>
          </a:p>
        </p:txBody>
      </p:sp>
      <p:sp>
        <p:nvSpPr>
          <p:cNvPr id="152" name="object 28">
            <a:extLst>
              <a:ext uri="{FF2B5EF4-FFF2-40B4-BE49-F238E27FC236}">
                <a16:creationId xmlns:a16="http://schemas.microsoft.com/office/drawing/2014/main" id="{A2FFE6DE-9542-08DA-DEC7-2543084BBC7A}"/>
              </a:ext>
            </a:extLst>
          </p:cNvPr>
          <p:cNvSpPr txBox="1"/>
          <p:nvPr/>
        </p:nvSpPr>
        <p:spPr>
          <a:xfrm>
            <a:off x="6317397" y="6512733"/>
            <a:ext cx="772928" cy="166392"/>
          </a:xfrm>
          <a:prstGeom prst="rect">
            <a:avLst/>
          </a:prstGeom>
        </p:spPr>
        <p:txBody>
          <a:bodyPr vert="horz" wrap="square" lIns="0" tIns="4763" rIns="0" bIns="0" rtlCol="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4769">
              <a:spcBef>
                <a:spcPts val="38"/>
              </a:spcBef>
            </a:pPr>
            <a:r>
              <a:rPr sz="1050" b="1" spc="-4" dirty="0">
                <a:solidFill>
                  <a:schemeClr val="bg1"/>
                </a:solidFill>
                <a:highlight>
                  <a:srgbClr val="000000"/>
                </a:highlight>
                <a:latin typeface="Arial"/>
                <a:cs typeface="Arial"/>
              </a:rPr>
              <a:t>JA</a:t>
            </a:r>
            <a:endParaRPr sz="1050" dirty="0">
              <a:solidFill>
                <a:schemeClr val="bg1"/>
              </a:solidFill>
              <a:highlight>
                <a:srgbClr val="000000"/>
              </a:highlight>
              <a:latin typeface="Arial"/>
              <a:cs typeface="Arial"/>
            </a:endParaRPr>
          </a:p>
        </p:txBody>
      </p:sp>
      <p:sp>
        <p:nvSpPr>
          <p:cNvPr id="153" name="object 20">
            <a:extLst>
              <a:ext uri="{FF2B5EF4-FFF2-40B4-BE49-F238E27FC236}">
                <a16:creationId xmlns:a16="http://schemas.microsoft.com/office/drawing/2014/main" id="{755E1261-BFBD-E225-3033-1E296CCDBDDF}"/>
              </a:ext>
            </a:extLst>
          </p:cNvPr>
          <p:cNvSpPr/>
          <p:nvPr/>
        </p:nvSpPr>
        <p:spPr>
          <a:xfrm flipH="1">
            <a:off x="14200013" y="4652234"/>
            <a:ext cx="778631" cy="2905847"/>
          </a:xfrm>
          <a:custGeom>
            <a:avLst/>
            <a:gdLst/>
            <a:ahLst/>
            <a:cxnLst/>
            <a:rect l="l" t="t" r="r" b="b"/>
            <a:pathLst>
              <a:path w="1157604" h="1703704">
                <a:moveTo>
                  <a:pt x="0" y="0"/>
                </a:moveTo>
                <a:lnTo>
                  <a:pt x="0" y="1703501"/>
                </a:lnTo>
                <a:lnTo>
                  <a:pt x="1157554" y="1703501"/>
                </a:lnTo>
              </a:path>
            </a:pathLst>
          </a:custGeom>
          <a:ln w="25400">
            <a:solidFill>
              <a:srgbClr val="000000"/>
            </a:solidFill>
          </a:ln>
        </p:spPr>
        <p:txBody>
          <a:bodyPr wrap="square" lIns="0" tIns="0" rIns="0" bIns="0" rtlCol="0"/>
          <a:lstStyle/>
          <a:p>
            <a:endParaRPr dirty="0"/>
          </a:p>
        </p:txBody>
      </p:sp>
      <p:sp>
        <p:nvSpPr>
          <p:cNvPr id="154" name="object 20">
            <a:extLst>
              <a:ext uri="{FF2B5EF4-FFF2-40B4-BE49-F238E27FC236}">
                <a16:creationId xmlns:a16="http://schemas.microsoft.com/office/drawing/2014/main" id="{A5777D9F-E89B-AD82-7F91-B628D2533A03}"/>
              </a:ext>
            </a:extLst>
          </p:cNvPr>
          <p:cNvSpPr/>
          <p:nvPr/>
        </p:nvSpPr>
        <p:spPr>
          <a:xfrm flipH="1">
            <a:off x="13918214" y="4652234"/>
            <a:ext cx="527906" cy="1639922"/>
          </a:xfrm>
          <a:custGeom>
            <a:avLst/>
            <a:gdLst/>
            <a:ahLst/>
            <a:cxnLst/>
            <a:rect l="l" t="t" r="r" b="b"/>
            <a:pathLst>
              <a:path w="1157604" h="1703704">
                <a:moveTo>
                  <a:pt x="0" y="0"/>
                </a:moveTo>
                <a:lnTo>
                  <a:pt x="0" y="1703501"/>
                </a:lnTo>
                <a:lnTo>
                  <a:pt x="1157554" y="1703501"/>
                </a:lnTo>
              </a:path>
            </a:pathLst>
          </a:custGeom>
          <a:ln w="25400">
            <a:solidFill>
              <a:srgbClr val="000000"/>
            </a:solidFill>
          </a:ln>
        </p:spPr>
        <p:txBody>
          <a:bodyPr wrap="square" lIns="0" tIns="0" rIns="0" bIns="0" rtlCol="0"/>
          <a:lstStyle/>
          <a:p>
            <a:endParaRPr dirty="0"/>
          </a:p>
        </p:txBody>
      </p:sp>
      <p:sp>
        <p:nvSpPr>
          <p:cNvPr id="155" name="object 21">
            <a:extLst>
              <a:ext uri="{FF2B5EF4-FFF2-40B4-BE49-F238E27FC236}">
                <a16:creationId xmlns:a16="http://schemas.microsoft.com/office/drawing/2014/main" id="{EFCC27B3-0DF7-2AB5-D588-1F68E5ACB235}"/>
              </a:ext>
            </a:extLst>
          </p:cNvPr>
          <p:cNvSpPr/>
          <p:nvPr/>
        </p:nvSpPr>
        <p:spPr>
          <a:xfrm rot="16200000">
            <a:off x="14325682" y="4561767"/>
            <a:ext cx="213360" cy="155575"/>
          </a:xfrm>
          <a:custGeom>
            <a:avLst/>
            <a:gdLst/>
            <a:ahLst/>
            <a:cxnLst/>
            <a:rect l="l" t="t" r="r" b="b"/>
            <a:pathLst>
              <a:path w="213359" h="155575">
                <a:moveTo>
                  <a:pt x="0" y="0"/>
                </a:moveTo>
                <a:lnTo>
                  <a:pt x="0" y="155028"/>
                </a:lnTo>
                <a:lnTo>
                  <a:pt x="213017" y="77508"/>
                </a:lnTo>
                <a:lnTo>
                  <a:pt x="0" y="0"/>
                </a:lnTo>
                <a:close/>
              </a:path>
            </a:pathLst>
          </a:custGeom>
          <a:solidFill>
            <a:srgbClr val="000000"/>
          </a:solidFill>
        </p:spPr>
        <p:txBody>
          <a:bodyPr wrap="square" lIns="0" tIns="0" rIns="0" bIns="0" rtlCol="0"/>
          <a:lstStyle/>
          <a:p>
            <a:endParaRPr dirty="0"/>
          </a:p>
        </p:txBody>
      </p:sp>
      <p:sp>
        <p:nvSpPr>
          <p:cNvPr id="156" name="object 21">
            <a:extLst>
              <a:ext uri="{FF2B5EF4-FFF2-40B4-BE49-F238E27FC236}">
                <a16:creationId xmlns:a16="http://schemas.microsoft.com/office/drawing/2014/main" id="{AD1659EC-BE90-2192-5C35-A8B6361FD6D3}"/>
              </a:ext>
            </a:extLst>
          </p:cNvPr>
          <p:cNvSpPr/>
          <p:nvPr/>
        </p:nvSpPr>
        <p:spPr>
          <a:xfrm rot="16200000">
            <a:off x="14884655" y="4545819"/>
            <a:ext cx="213360" cy="155575"/>
          </a:xfrm>
          <a:custGeom>
            <a:avLst/>
            <a:gdLst/>
            <a:ahLst/>
            <a:cxnLst/>
            <a:rect l="l" t="t" r="r" b="b"/>
            <a:pathLst>
              <a:path w="213359" h="155575">
                <a:moveTo>
                  <a:pt x="0" y="0"/>
                </a:moveTo>
                <a:lnTo>
                  <a:pt x="0" y="155028"/>
                </a:lnTo>
                <a:lnTo>
                  <a:pt x="213017" y="77508"/>
                </a:lnTo>
                <a:lnTo>
                  <a:pt x="0" y="0"/>
                </a:lnTo>
                <a:close/>
              </a:path>
            </a:pathLst>
          </a:custGeom>
          <a:solidFill>
            <a:srgbClr val="000000"/>
          </a:solidFill>
        </p:spPr>
        <p:txBody>
          <a:bodyPr wrap="square" lIns="0" tIns="0" rIns="0" bIns="0" rtlCol="0"/>
          <a:lstStyle/>
          <a:p>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351622" y="341924"/>
            <a:ext cx="15315840" cy="8235555"/>
            <a:chOff x="508000" y="508000"/>
            <a:chExt cx="15315840" cy="8235555"/>
          </a:xfrm>
        </p:grpSpPr>
        <p:sp>
          <p:nvSpPr>
            <p:cNvPr id="3" name="object 3"/>
            <p:cNvSpPr/>
            <p:nvPr/>
          </p:nvSpPr>
          <p:spPr>
            <a:xfrm>
              <a:off x="583840" y="1568055"/>
              <a:ext cx="15240000" cy="7175500"/>
            </a:xfrm>
            <a:custGeom>
              <a:avLst/>
              <a:gdLst/>
              <a:ahLst/>
              <a:cxnLst/>
              <a:rect l="l" t="t" r="r" b="b"/>
              <a:pathLst>
                <a:path w="15240000" h="7175500">
                  <a:moveTo>
                    <a:pt x="15240000" y="0"/>
                  </a:moveTo>
                  <a:lnTo>
                    <a:pt x="0" y="0"/>
                  </a:lnTo>
                  <a:lnTo>
                    <a:pt x="0" y="350748"/>
                  </a:lnTo>
                  <a:lnTo>
                    <a:pt x="0" y="7175500"/>
                  </a:lnTo>
                  <a:lnTo>
                    <a:pt x="15240000" y="7175500"/>
                  </a:lnTo>
                  <a:lnTo>
                    <a:pt x="15240000" y="350748"/>
                  </a:lnTo>
                  <a:lnTo>
                    <a:pt x="15240000" y="0"/>
                  </a:lnTo>
                  <a:close/>
                </a:path>
              </a:pathLst>
            </a:custGeom>
            <a:solidFill>
              <a:srgbClr val="EFF4F1"/>
            </a:solidFill>
          </p:spPr>
          <p:txBody>
            <a:bodyPr wrap="square" lIns="0" tIns="0" rIns="0" bIns="0" rtlCol="0"/>
            <a:lstStyle/>
            <a:p>
              <a:endParaRPr dirty="0"/>
            </a:p>
          </p:txBody>
        </p:sp>
        <p:sp>
          <p:nvSpPr>
            <p:cNvPr id="4" name="object 4"/>
            <p:cNvSpPr/>
            <p:nvPr/>
          </p:nvSpPr>
          <p:spPr>
            <a:xfrm>
              <a:off x="9284325" y="3265074"/>
              <a:ext cx="535305" cy="0"/>
            </a:xfrm>
            <a:custGeom>
              <a:avLst/>
              <a:gdLst/>
              <a:ahLst/>
              <a:cxnLst/>
              <a:rect l="l" t="t" r="r" b="b"/>
              <a:pathLst>
                <a:path w="535304">
                  <a:moveTo>
                    <a:pt x="0" y="0"/>
                  </a:moveTo>
                  <a:lnTo>
                    <a:pt x="535012" y="0"/>
                  </a:lnTo>
                </a:path>
              </a:pathLst>
            </a:custGeom>
            <a:ln w="25400">
              <a:solidFill>
                <a:srgbClr val="000000"/>
              </a:solidFill>
            </a:ln>
          </p:spPr>
          <p:txBody>
            <a:bodyPr wrap="square" lIns="0" tIns="0" rIns="0" bIns="0" rtlCol="0"/>
            <a:lstStyle/>
            <a:p>
              <a:endParaRPr dirty="0"/>
            </a:p>
          </p:txBody>
        </p:sp>
        <p:sp>
          <p:nvSpPr>
            <p:cNvPr id="5" name="object 5"/>
            <p:cNvSpPr/>
            <p:nvPr/>
          </p:nvSpPr>
          <p:spPr>
            <a:xfrm>
              <a:off x="9829290" y="3181768"/>
              <a:ext cx="213360" cy="155575"/>
            </a:xfrm>
            <a:custGeom>
              <a:avLst/>
              <a:gdLst/>
              <a:ahLst/>
              <a:cxnLst/>
              <a:rect l="l" t="t" r="r" b="b"/>
              <a:pathLst>
                <a:path w="213359" h="155575">
                  <a:moveTo>
                    <a:pt x="0" y="0"/>
                  </a:moveTo>
                  <a:lnTo>
                    <a:pt x="0" y="155041"/>
                  </a:lnTo>
                  <a:lnTo>
                    <a:pt x="213017" y="77520"/>
                  </a:lnTo>
                  <a:lnTo>
                    <a:pt x="0" y="0"/>
                  </a:lnTo>
                  <a:close/>
                </a:path>
              </a:pathLst>
            </a:custGeom>
            <a:solidFill>
              <a:srgbClr val="000000"/>
            </a:solidFill>
          </p:spPr>
          <p:txBody>
            <a:bodyPr wrap="square" lIns="0" tIns="0" rIns="0" bIns="0" rtlCol="0"/>
            <a:lstStyle/>
            <a:p>
              <a:endParaRPr dirty="0"/>
            </a:p>
          </p:txBody>
        </p:sp>
        <p:sp>
          <p:nvSpPr>
            <p:cNvPr id="6" name="object 6"/>
            <p:cNvSpPr/>
            <p:nvPr/>
          </p:nvSpPr>
          <p:spPr>
            <a:xfrm flipH="1">
              <a:off x="10909768" y="3997293"/>
              <a:ext cx="45719" cy="590802"/>
            </a:xfrm>
            <a:custGeom>
              <a:avLst/>
              <a:gdLst/>
              <a:ahLst/>
              <a:cxnLst/>
              <a:rect l="l" t="t" r="r" b="b"/>
              <a:pathLst>
                <a:path h="456564">
                  <a:moveTo>
                    <a:pt x="0" y="455993"/>
                  </a:moveTo>
                  <a:lnTo>
                    <a:pt x="0" y="0"/>
                  </a:lnTo>
                </a:path>
              </a:pathLst>
            </a:custGeom>
            <a:ln w="25400">
              <a:solidFill>
                <a:srgbClr val="000000"/>
              </a:solidFill>
            </a:ln>
          </p:spPr>
          <p:txBody>
            <a:bodyPr wrap="square" lIns="0" tIns="0" rIns="0" bIns="0" rtlCol="0"/>
            <a:lstStyle/>
            <a:p>
              <a:endParaRPr dirty="0"/>
            </a:p>
          </p:txBody>
        </p:sp>
        <p:sp>
          <p:nvSpPr>
            <p:cNvPr id="7" name="object 7"/>
            <p:cNvSpPr/>
            <p:nvPr/>
          </p:nvSpPr>
          <p:spPr>
            <a:xfrm rot="10800000">
              <a:off x="10885484" y="4499814"/>
              <a:ext cx="155575" cy="213360"/>
            </a:xfrm>
            <a:custGeom>
              <a:avLst/>
              <a:gdLst/>
              <a:ahLst/>
              <a:cxnLst/>
              <a:rect l="l" t="t" r="r" b="b"/>
              <a:pathLst>
                <a:path w="155575" h="213360">
                  <a:moveTo>
                    <a:pt x="77520" y="0"/>
                  </a:moveTo>
                  <a:lnTo>
                    <a:pt x="0" y="213017"/>
                  </a:lnTo>
                  <a:lnTo>
                    <a:pt x="155041" y="213017"/>
                  </a:lnTo>
                  <a:lnTo>
                    <a:pt x="77520" y="0"/>
                  </a:lnTo>
                  <a:close/>
                </a:path>
              </a:pathLst>
            </a:custGeom>
            <a:solidFill>
              <a:srgbClr val="000000"/>
            </a:solidFill>
          </p:spPr>
          <p:txBody>
            <a:bodyPr wrap="square" lIns="0" tIns="0" rIns="0" bIns="0" rtlCol="0"/>
            <a:lstStyle/>
            <a:p>
              <a:endParaRPr dirty="0"/>
            </a:p>
          </p:txBody>
        </p:sp>
        <p:sp>
          <p:nvSpPr>
            <p:cNvPr id="8" name="object 8"/>
            <p:cNvSpPr/>
            <p:nvPr/>
          </p:nvSpPr>
          <p:spPr>
            <a:xfrm>
              <a:off x="508000" y="508000"/>
              <a:ext cx="12103100" cy="1270000"/>
            </a:xfrm>
            <a:custGeom>
              <a:avLst/>
              <a:gdLst/>
              <a:ahLst/>
              <a:cxnLst/>
              <a:rect l="l" t="t" r="r" b="b"/>
              <a:pathLst>
                <a:path w="12103100" h="1270000">
                  <a:moveTo>
                    <a:pt x="12103100" y="0"/>
                  </a:moveTo>
                  <a:lnTo>
                    <a:pt x="0" y="0"/>
                  </a:lnTo>
                  <a:lnTo>
                    <a:pt x="0" y="1270000"/>
                  </a:lnTo>
                  <a:lnTo>
                    <a:pt x="12103100" y="1270000"/>
                  </a:lnTo>
                  <a:lnTo>
                    <a:pt x="12103100" y="0"/>
                  </a:lnTo>
                  <a:close/>
                </a:path>
              </a:pathLst>
            </a:custGeom>
            <a:solidFill>
              <a:srgbClr val="6E718B"/>
            </a:solidFill>
          </p:spPr>
          <p:txBody>
            <a:bodyPr wrap="square" lIns="0" tIns="0" rIns="0" bIns="0" rtlCol="0"/>
            <a:lstStyle/>
            <a:p>
              <a:endParaRPr dirty="0"/>
            </a:p>
          </p:txBody>
        </p:sp>
      </p:grpSp>
      <p:pic>
        <p:nvPicPr>
          <p:cNvPr id="9" name="object 9"/>
          <p:cNvPicPr/>
          <p:nvPr/>
        </p:nvPicPr>
        <p:blipFill>
          <a:blip r:embed="rId2" cstate="print"/>
          <a:stretch>
            <a:fillRect/>
          </a:stretch>
        </p:blipFill>
        <p:spPr>
          <a:xfrm>
            <a:off x="13951235" y="508000"/>
            <a:ext cx="1759223" cy="758342"/>
          </a:xfrm>
          <a:prstGeom prst="rect">
            <a:avLst/>
          </a:prstGeom>
        </p:spPr>
      </p:pic>
      <p:sp>
        <p:nvSpPr>
          <p:cNvPr id="10" name="object 10"/>
          <p:cNvSpPr txBox="1">
            <a:spLocks noGrp="1"/>
          </p:cNvSpPr>
          <p:nvPr>
            <p:ph type="title"/>
          </p:nvPr>
        </p:nvSpPr>
        <p:spPr>
          <a:xfrm>
            <a:off x="939800" y="683568"/>
            <a:ext cx="7620248" cy="566822"/>
          </a:xfrm>
          <a:prstGeom prst="rect">
            <a:avLst/>
          </a:prstGeom>
        </p:spPr>
        <p:txBody>
          <a:bodyPr vert="horz" wrap="square" lIns="0" tIns="12700" rIns="0" bIns="0" rtlCol="0">
            <a:spAutoFit/>
          </a:bodyPr>
          <a:lstStyle/>
          <a:p>
            <a:pPr marL="12700">
              <a:lnSpc>
                <a:spcPct val="100000"/>
              </a:lnSpc>
              <a:spcBef>
                <a:spcPts val="100"/>
              </a:spcBef>
            </a:pPr>
            <a:r>
              <a:rPr lang="da-DK" dirty="0"/>
              <a:t>Bestilling og levering af billetter</a:t>
            </a:r>
            <a:endParaRPr dirty="0"/>
          </a:p>
        </p:txBody>
      </p:sp>
      <p:sp>
        <p:nvSpPr>
          <p:cNvPr id="13" name="object 13"/>
          <p:cNvSpPr/>
          <p:nvPr/>
        </p:nvSpPr>
        <p:spPr>
          <a:xfrm>
            <a:off x="9922652" y="2401236"/>
            <a:ext cx="1721756" cy="1365349"/>
          </a:xfrm>
          <a:custGeom>
            <a:avLst/>
            <a:gdLst/>
            <a:ahLst/>
            <a:cxnLst/>
            <a:rect l="l" t="t" r="r" b="b"/>
            <a:pathLst>
              <a:path w="1467484" h="1109979">
                <a:moveTo>
                  <a:pt x="721969" y="0"/>
                </a:moveTo>
                <a:lnTo>
                  <a:pt x="0" y="559600"/>
                </a:lnTo>
                <a:lnTo>
                  <a:pt x="733615" y="1109941"/>
                </a:lnTo>
                <a:lnTo>
                  <a:pt x="1467218" y="559600"/>
                </a:lnTo>
                <a:lnTo>
                  <a:pt x="721969" y="0"/>
                </a:lnTo>
                <a:close/>
              </a:path>
            </a:pathLst>
          </a:custGeom>
          <a:solidFill>
            <a:srgbClr val="802E48"/>
          </a:solidFill>
        </p:spPr>
        <p:txBody>
          <a:bodyPr wrap="square" lIns="0" tIns="0" rIns="0" bIns="0" rtlCol="0"/>
          <a:lstStyle/>
          <a:p>
            <a:endParaRPr dirty="0"/>
          </a:p>
        </p:txBody>
      </p:sp>
      <p:sp>
        <p:nvSpPr>
          <p:cNvPr id="14" name="object 14"/>
          <p:cNvSpPr/>
          <p:nvPr/>
        </p:nvSpPr>
        <p:spPr>
          <a:xfrm>
            <a:off x="4790346" y="3133803"/>
            <a:ext cx="854710" cy="0"/>
          </a:xfrm>
          <a:custGeom>
            <a:avLst/>
            <a:gdLst/>
            <a:ahLst/>
            <a:cxnLst/>
            <a:rect l="l" t="t" r="r" b="b"/>
            <a:pathLst>
              <a:path w="854710">
                <a:moveTo>
                  <a:pt x="0" y="0"/>
                </a:moveTo>
                <a:lnTo>
                  <a:pt x="854417" y="0"/>
                </a:lnTo>
              </a:path>
            </a:pathLst>
          </a:custGeom>
          <a:ln w="25400">
            <a:solidFill>
              <a:srgbClr val="000000"/>
            </a:solidFill>
          </a:ln>
        </p:spPr>
        <p:txBody>
          <a:bodyPr wrap="square" lIns="0" tIns="0" rIns="0" bIns="0" rtlCol="0"/>
          <a:lstStyle/>
          <a:p>
            <a:endParaRPr dirty="0"/>
          </a:p>
        </p:txBody>
      </p:sp>
      <p:sp>
        <p:nvSpPr>
          <p:cNvPr id="15" name="object 15"/>
          <p:cNvSpPr/>
          <p:nvPr/>
        </p:nvSpPr>
        <p:spPr>
          <a:xfrm>
            <a:off x="5634357" y="3056015"/>
            <a:ext cx="213360" cy="155575"/>
          </a:xfrm>
          <a:custGeom>
            <a:avLst/>
            <a:gdLst/>
            <a:ahLst/>
            <a:cxnLst/>
            <a:rect l="l" t="t" r="r" b="b"/>
            <a:pathLst>
              <a:path w="213360" h="155575">
                <a:moveTo>
                  <a:pt x="0" y="0"/>
                </a:moveTo>
                <a:lnTo>
                  <a:pt x="0" y="155041"/>
                </a:lnTo>
                <a:lnTo>
                  <a:pt x="213017" y="77520"/>
                </a:lnTo>
                <a:lnTo>
                  <a:pt x="0" y="0"/>
                </a:lnTo>
                <a:close/>
              </a:path>
            </a:pathLst>
          </a:custGeom>
          <a:solidFill>
            <a:srgbClr val="000000"/>
          </a:solidFill>
        </p:spPr>
        <p:txBody>
          <a:bodyPr wrap="square" lIns="0" tIns="0" rIns="0" bIns="0" rtlCol="0"/>
          <a:lstStyle/>
          <a:p>
            <a:endParaRPr dirty="0"/>
          </a:p>
        </p:txBody>
      </p:sp>
      <p:sp>
        <p:nvSpPr>
          <p:cNvPr id="16" name="object 16"/>
          <p:cNvSpPr/>
          <p:nvPr/>
        </p:nvSpPr>
        <p:spPr>
          <a:xfrm>
            <a:off x="11734595" y="3098998"/>
            <a:ext cx="659130" cy="0"/>
          </a:xfrm>
          <a:custGeom>
            <a:avLst/>
            <a:gdLst/>
            <a:ahLst/>
            <a:cxnLst/>
            <a:rect l="l" t="t" r="r" b="b"/>
            <a:pathLst>
              <a:path w="659129">
                <a:moveTo>
                  <a:pt x="0" y="0"/>
                </a:moveTo>
                <a:lnTo>
                  <a:pt x="658520" y="0"/>
                </a:lnTo>
              </a:path>
            </a:pathLst>
          </a:custGeom>
          <a:ln w="25400">
            <a:solidFill>
              <a:srgbClr val="000000"/>
            </a:solidFill>
          </a:ln>
        </p:spPr>
        <p:txBody>
          <a:bodyPr wrap="square" lIns="0" tIns="0" rIns="0" bIns="0" rtlCol="0"/>
          <a:lstStyle/>
          <a:p>
            <a:endParaRPr dirty="0"/>
          </a:p>
        </p:txBody>
      </p:sp>
      <p:sp>
        <p:nvSpPr>
          <p:cNvPr id="17" name="object 17"/>
          <p:cNvSpPr/>
          <p:nvPr/>
        </p:nvSpPr>
        <p:spPr>
          <a:xfrm>
            <a:off x="12289130" y="3031558"/>
            <a:ext cx="213360" cy="155575"/>
          </a:xfrm>
          <a:custGeom>
            <a:avLst/>
            <a:gdLst/>
            <a:ahLst/>
            <a:cxnLst/>
            <a:rect l="l" t="t" r="r" b="b"/>
            <a:pathLst>
              <a:path w="213359" h="155575">
                <a:moveTo>
                  <a:pt x="0" y="0"/>
                </a:moveTo>
                <a:lnTo>
                  <a:pt x="0" y="155041"/>
                </a:lnTo>
                <a:lnTo>
                  <a:pt x="213017" y="77520"/>
                </a:lnTo>
                <a:lnTo>
                  <a:pt x="0" y="0"/>
                </a:lnTo>
                <a:close/>
              </a:path>
            </a:pathLst>
          </a:custGeom>
          <a:solidFill>
            <a:srgbClr val="000000"/>
          </a:solidFill>
        </p:spPr>
        <p:txBody>
          <a:bodyPr wrap="square" lIns="0" tIns="0" rIns="0" bIns="0" rtlCol="0"/>
          <a:lstStyle/>
          <a:p>
            <a:endParaRPr dirty="0"/>
          </a:p>
        </p:txBody>
      </p:sp>
      <p:sp>
        <p:nvSpPr>
          <p:cNvPr id="20" name="object 20"/>
          <p:cNvSpPr txBox="1"/>
          <p:nvPr/>
        </p:nvSpPr>
        <p:spPr>
          <a:xfrm>
            <a:off x="10646701" y="3983429"/>
            <a:ext cx="304165" cy="174625"/>
          </a:xfrm>
          <a:prstGeom prst="rect">
            <a:avLst/>
          </a:prstGeom>
          <a:solidFill>
            <a:srgbClr val="000000"/>
          </a:solidFill>
        </p:spPr>
        <p:txBody>
          <a:bodyPr vert="horz" wrap="square" lIns="0" tIns="6350" rIns="0" bIns="0" rtlCol="0">
            <a:spAutoFit/>
          </a:bodyPr>
          <a:lstStyle/>
          <a:p>
            <a:pPr marL="27940">
              <a:lnSpc>
                <a:spcPct val="100000"/>
              </a:lnSpc>
              <a:spcBef>
                <a:spcPts val="50"/>
              </a:spcBef>
            </a:pPr>
            <a:r>
              <a:rPr sz="1000" b="1" spc="-5" dirty="0">
                <a:solidFill>
                  <a:srgbClr val="FFFFFF"/>
                </a:solidFill>
                <a:latin typeface="Arial"/>
                <a:cs typeface="Arial"/>
              </a:rPr>
              <a:t>NEJ</a:t>
            </a:r>
            <a:endParaRPr sz="1000" dirty="0">
              <a:latin typeface="Arial"/>
              <a:cs typeface="Arial"/>
            </a:endParaRPr>
          </a:p>
        </p:txBody>
      </p:sp>
      <p:grpSp>
        <p:nvGrpSpPr>
          <p:cNvPr id="21" name="Gruppe 20">
            <a:extLst>
              <a:ext uri="{FF2B5EF4-FFF2-40B4-BE49-F238E27FC236}">
                <a16:creationId xmlns:a16="http://schemas.microsoft.com/office/drawing/2014/main" id="{7C661581-3FBA-4E5F-BD66-A0902B659958}"/>
              </a:ext>
            </a:extLst>
          </p:cNvPr>
          <p:cNvGrpSpPr/>
          <p:nvPr/>
        </p:nvGrpSpPr>
        <p:grpSpPr>
          <a:xfrm>
            <a:off x="795057" y="5253047"/>
            <a:ext cx="3823010" cy="1168198"/>
            <a:chOff x="1512633" y="4538344"/>
            <a:chExt cx="3635375" cy="2005331"/>
          </a:xfrm>
        </p:grpSpPr>
        <p:sp>
          <p:nvSpPr>
            <p:cNvPr id="22" name="object 22"/>
            <p:cNvSpPr/>
            <p:nvPr/>
          </p:nvSpPr>
          <p:spPr>
            <a:xfrm>
              <a:off x="1512633" y="4538344"/>
              <a:ext cx="3635375" cy="2005330"/>
            </a:xfrm>
            <a:custGeom>
              <a:avLst/>
              <a:gdLst/>
              <a:ahLst/>
              <a:cxnLst/>
              <a:rect l="l" t="t" r="r" b="b"/>
              <a:pathLst>
                <a:path w="3635375" h="2005329">
                  <a:moveTo>
                    <a:pt x="3635006" y="0"/>
                  </a:moveTo>
                  <a:lnTo>
                    <a:pt x="0" y="0"/>
                  </a:lnTo>
                  <a:lnTo>
                    <a:pt x="0" y="162547"/>
                  </a:lnTo>
                  <a:lnTo>
                    <a:pt x="0" y="2004707"/>
                  </a:lnTo>
                  <a:lnTo>
                    <a:pt x="3635006" y="2004707"/>
                  </a:lnTo>
                  <a:lnTo>
                    <a:pt x="3635006" y="162547"/>
                  </a:lnTo>
                  <a:lnTo>
                    <a:pt x="3635006" y="0"/>
                  </a:lnTo>
                  <a:close/>
                </a:path>
              </a:pathLst>
            </a:custGeom>
            <a:solidFill>
              <a:srgbClr val="FFFFFF"/>
            </a:solidFill>
          </p:spPr>
          <p:txBody>
            <a:bodyPr wrap="square" lIns="0" tIns="0" rIns="0" bIns="0" rtlCol="0"/>
            <a:lstStyle/>
            <a:p>
              <a:endParaRPr dirty="0"/>
            </a:p>
          </p:txBody>
        </p:sp>
        <p:sp>
          <p:nvSpPr>
            <p:cNvPr id="23" name="object 23"/>
            <p:cNvSpPr/>
            <p:nvPr/>
          </p:nvSpPr>
          <p:spPr>
            <a:xfrm>
              <a:off x="1512633" y="4538345"/>
              <a:ext cx="3635375" cy="2005330"/>
            </a:xfrm>
            <a:custGeom>
              <a:avLst/>
              <a:gdLst/>
              <a:ahLst/>
              <a:cxnLst/>
              <a:rect l="l" t="t" r="r" b="b"/>
              <a:pathLst>
                <a:path w="3635375" h="2005329">
                  <a:moveTo>
                    <a:pt x="0" y="2004707"/>
                  </a:moveTo>
                  <a:lnTo>
                    <a:pt x="3635006" y="2004707"/>
                  </a:lnTo>
                  <a:lnTo>
                    <a:pt x="3635006" y="0"/>
                  </a:lnTo>
                  <a:lnTo>
                    <a:pt x="0" y="0"/>
                  </a:lnTo>
                  <a:lnTo>
                    <a:pt x="0" y="2004707"/>
                  </a:lnTo>
                  <a:close/>
                </a:path>
              </a:pathLst>
            </a:custGeom>
            <a:ln w="38100">
              <a:solidFill>
                <a:srgbClr val="C1466D"/>
              </a:solidFill>
            </a:ln>
          </p:spPr>
          <p:txBody>
            <a:bodyPr wrap="square" lIns="0" tIns="0" rIns="0" bIns="0" rtlCol="0"/>
            <a:lstStyle/>
            <a:p>
              <a:endParaRPr dirty="0"/>
            </a:p>
          </p:txBody>
        </p:sp>
      </p:grpSp>
      <p:sp>
        <p:nvSpPr>
          <p:cNvPr id="28" name="object 28"/>
          <p:cNvSpPr txBox="1"/>
          <p:nvPr/>
        </p:nvSpPr>
        <p:spPr>
          <a:xfrm>
            <a:off x="11685478" y="3873708"/>
            <a:ext cx="304165" cy="174625"/>
          </a:xfrm>
          <a:prstGeom prst="rect">
            <a:avLst/>
          </a:prstGeom>
        </p:spPr>
        <p:txBody>
          <a:bodyPr vert="horz" wrap="square" lIns="0" tIns="6350" rIns="0" bIns="0" rtlCol="0">
            <a:spAutoFit/>
          </a:bodyPr>
          <a:lstStyle/>
          <a:p>
            <a:pPr marL="73025">
              <a:lnSpc>
                <a:spcPct val="100000"/>
              </a:lnSpc>
              <a:spcBef>
                <a:spcPts val="50"/>
              </a:spcBef>
            </a:pPr>
            <a:r>
              <a:rPr sz="1000" b="1" spc="-5" dirty="0">
                <a:solidFill>
                  <a:srgbClr val="FFFFFF"/>
                </a:solidFill>
                <a:latin typeface="Arial"/>
                <a:cs typeface="Arial"/>
              </a:rPr>
              <a:t>JA</a:t>
            </a:r>
            <a:endParaRPr sz="1000" dirty="0">
              <a:latin typeface="Arial"/>
              <a:cs typeface="Arial"/>
            </a:endParaRPr>
          </a:p>
        </p:txBody>
      </p:sp>
      <p:grpSp>
        <p:nvGrpSpPr>
          <p:cNvPr id="12" name="Gruppe 11">
            <a:extLst>
              <a:ext uri="{FF2B5EF4-FFF2-40B4-BE49-F238E27FC236}">
                <a16:creationId xmlns:a16="http://schemas.microsoft.com/office/drawing/2014/main" id="{A5968876-4376-49B5-B334-7A6882DC7BDB}"/>
              </a:ext>
            </a:extLst>
          </p:cNvPr>
          <p:cNvGrpSpPr/>
          <p:nvPr/>
        </p:nvGrpSpPr>
        <p:grpSpPr>
          <a:xfrm>
            <a:off x="732093" y="2195736"/>
            <a:ext cx="3948938" cy="2232248"/>
            <a:chOff x="777875" y="2987992"/>
            <a:chExt cx="3175000" cy="1713230"/>
          </a:xfrm>
          <a:solidFill>
            <a:schemeClr val="bg1"/>
          </a:solidFill>
        </p:grpSpPr>
        <p:sp>
          <p:nvSpPr>
            <p:cNvPr id="40" name="object 40"/>
            <p:cNvSpPr/>
            <p:nvPr/>
          </p:nvSpPr>
          <p:spPr>
            <a:xfrm>
              <a:off x="777875" y="2987992"/>
              <a:ext cx="3175000" cy="1713230"/>
            </a:xfrm>
            <a:custGeom>
              <a:avLst/>
              <a:gdLst/>
              <a:ahLst/>
              <a:cxnLst/>
              <a:rect l="l" t="t" r="r" b="b"/>
              <a:pathLst>
                <a:path w="3175000" h="1713229">
                  <a:moveTo>
                    <a:pt x="3175000" y="0"/>
                  </a:moveTo>
                  <a:lnTo>
                    <a:pt x="0" y="0"/>
                  </a:lnTo>
                  <a:lnTo>
                    <a:pt x="0" y="1712899"/>
                  </a:lnTo>
                  <a:lnTo>
                    <a:pt x="3175000" y="1712899"/>
                  </a:lnTo>
                  <a:lnTo>
                    <a:pt x="3175000" y="0"/>
                  </a:lnTo>
                  <a:close/>
                </a:path>
              </a:pathLst>
            </a:custGeom>
            <a:grpFill/>
          </p:spPr>
          <p:txBody>
            <a:bodyPr wrap="square" lIns="0" tIns="0" rIns="0" bIns="0" rtlCol="0"/>
            <a:lstStyle/>
            <a:p>
              <a:endParaRPr dirty="0"/>
            </a:p>
          </p:txBody>
        </p:sp>
        <p:sp>
          <p:nvSpPr>
            <p:cNvPr id="41" name="object 41"/>
            <p:cNvSpPr/>
            <p:nvPr/>
          </p:nvSpPr>
          <p:spPr>
            <a:xfrm>
              <a:off x="777875" y="2987992"/>
              <a:ext cx="3175000" cy="1713230"/>
            </a:xfrm>
            <a:custGeom>
              <a:avLst/>
              <a:gdLst/>
              <a:ahLst/>
              <a:cxnLst/>
              <a:rect l="l" t="t" r="r" b="b"/>
              <a:pathLst>
                <a:path w="3175000" h="1713229">
                  <a:moveTo>
                    <a:pt x="0" y="1712899"/>
                  </a:moveTo>
                  <a:lnTo>
                    <a:pt x="3175000" y="1712899"/>
                  </a:lnTo>
                  <a:lnTo>
                    <a:pt x="3175000" y="0"/>
                  </a:lnTo>
                  <a:lnTo>
                    <a:pt x="0" y="0"/>
                  </a:lnTo>
                  <a:lnTo>
                    <a:pt x="0" y="1712899"/>
                  </a:lnTo>
                  <a:close/>
                </a:path>
              </a:pathLst>
            </a:custGeom>
            <a:grpFill/>
            <a:ln w="38100">
              <a:solidFill>
                <a:srgbClr val="802E48"/>
              </a:solidFill>
            </a:ln>
          </p:spPr>
          <p:txBody>
            <a:bodyPr wrap="square" lIns="0" tIns="0" rIns="0" bIns="0" rtlCol="0"/>
            <a:lstStyle/>
            <a:p>
              <a:endParaRPr dirty="0"/>
            </a:p>
          </p:txBody>
        </p:sp>
      </p:grpSp>
      <p:grpSp>
        <p:nvGrpSpPr>
          <p:cNvPr id="68" name="Gruppe 67">
            <a:extLst>
              <a:ext uri="{FF2B5EF4-FFF2-40B4-BE49-F238E27FC236}">
                <a16:creationId xmlns:a16="http://schemas.microsoft.com/office/drawing/2014/main" id="{2F7883BE-3128-4DFB-BEC7-2DAC1B0C24E4}"/>
              </a:ext>
            </a:extLst>
          </p:cNvPr>
          <p:cNvGrpSpPr/>
          <p:nvPr/>
        </p:nvGrpSpPr>
        <p:grpSpPr>
          <a:xfrm>
            <a:off x="855192" y="1835696"/>
            <a:ext cx="609600" cy="609600"/>
            <a:chOff x="917575" y="2683197"/>
            <a:chExt cx="609600" cy="609600"/>
          </a:xfrm>
        </p:grpSpPr>
        <p:sp>
          <p:nvSpPr>
            <p:cNvPr id="42" name="object 42"/>
            <p:cNvSpPr/>
            <p:nvPr/>
          </p:nvSpPr>
          <p:spPr>
            <a:xfrm>
              <a:off x="917575" y="2683197"/>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800"/>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600"/>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800"/>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802E48"/>
            </a:solidFill>
          </p:spPr>
          <p:txBody>
            <a:bodyPr wrap="square" lIns="0" tIns="0" rIns="0" bIns="0" rtlCol="0"/>
            <a:lstStyle/>
            <a:p>
              <a:endParaRPr dirty="0"/>
            </a:p>
          </p:txBody>
        </p:sp>
        <p:sp>
          <p:nvSpPr>
            <p:cNvPr id="43" name="object 43"/>
            <p:cNvSpPr/>
            <p:nvPr/>
          </p:nvSpPr>
          <p:spPr>
            <a:xfrm>
              <a:off x="1031875" y="2798879"/>
              <a:ext cx="381000" cy="378460"/>
            </a:xfrm>
            <a:custGeom>
              <a:avLst/>
              <a:gdLst/>
              <a:ahLst/>
              <a:cxnLst/>
              <a:rect l="l" t="t" r="r" b="b"/>
              <a:pathLst>
                <a:path w="381000" h="378460">
                  <a:moveTo>
                    <a:pt x="34848" y="206971"/>
                  </a:moveTo>
                  <a:lnTo>
                    <a:pt x="21907" y="206971"/>
                  </a:lnTo>
                  <a:lnTo>
                    <a:pt x="49364" y="347472"/>
                  </a:lnTo>
                  <a:lnTo>
                    <a:pt x="54124" y="359802"/>
                  </a:lnTo>
                  <a:lnTo>
                    <a:pt x="62555" y="369544"/>
                  </a:lnTo>
                  <a:lnTo>
                    <a:pt x="73741" y="375943"/>
                  </a:lnTo>
                  <a:lnTo>
                    <a:pt x="86766" y="378244"/>
                  </a:lnTo>
                  <a:lnTo>
                    <a:pt x="294246" y="378244"/>
                  </a:lnTo>
                  <a:lnTo>
                    <a:pt x="307271" y="375943"/>
                  </a:lnTo>
                  <a:lnTo>
                    <a:pt x="318455" y="369543"/>
                  </a:lnTo>
                  <a:lnTo>
                    <a:pt x="321913" y="365544"/>
                  </a:lnTo>
                  <a:lnTo>
                    <a:pt x="86766" y="365544"/>
                  </a:lnTo>
                  <a:lnTo>
                    <a:pt x="78081" y="364010"/>
                  </a:lnTo>
                  <a:lnTo>
                    <a:pt x="70624" y="359746"/>
                  </a:lnTo>
                  <a:lnTo>
                    <a:pt x="65006" y="353253"/>
                  </a:lnTo>
                  <a:lnTo>
                    <a:pt x="61836" y="345033"/>
                  </a:lnTo>
                  <a:lnTo>
                    <a:pt x="34848" y="206971"/>
                  </a:lnTo>
                  <a:close/>
                </a:path>
                <a:path w="381000" h="378460">
                  <a:moveTo>
                    <a:pt x="359092" y="206971"/>
                  </a:moveTo>
                  <a:lnTo>
                    <a:pt x="346163" y="206971"/>
                  </a:lnTo>
                  <a:lnTo>
                    <a:pt x="319163" y="345033"/>
                  </a:lnTo>
                  <a:lnTo>
                    <a:pt x="316000" y="353253"/>
                  </a:lnTo>
                  <a:lnTo>
                    <a:pt x="310386" y="359746"/>
                  </a:lnTo>
                  <a:lnTo>
                    <a:pt x="302931" y="364010"/>
                  </a:lnTo>
                  <a:lnTo>
                    <a:pt x="294246" y="365544"/>
                  </a:lnTo>
                  <a:lnTo>
                    <a:pt x="321913" y="365544"/>
                  </a:lnTo>
                  <a:lnTo>
                    <a:pt x="326877" y="359802"/>
                  </a:lnTo>
                  <a:lnTo>
                    <a:pt x="331635" y="347459"/>
                  </a:lnTo>
                  <a:lnTo>
                    <a:pt x="359092" y="206971"/>
                  </a:lnTo>
                  <a:close/>
                </a:path>
                <a:path w="381000" h="378460">
                  <a:moveTo>
                    <a:pt x="155575" y="140004"/>
                  </a:moveTo>
                  <a:lnTo>
                    <a:pt x="0" y="140004"/>
                  </a:lnTo>
                  <a:lnTo>
                    <a:pt x="0" y="206971"/>
                  </a:lnTo>
                  <a:lnTo>
                    <a:pt x="381000" y="206971"/>
                  </a:lnTo>
                  <a:lnTo>
                    <a:pt x="381000" y="194271"/>
                  </a:lnTo>
                  <a:lnTo>
                    <a:pt x="12700" y="194271"/>
                  </a:lnTo>
                  <a:lnTo>
                    <a:pt x="12700" y="152704"/>
                  </a:lnTo>
                  <a:lnTo>
                    <a:pt x="164515" y="152704"/>
                  </a:lnTo>
                  <a:lnTo>
                    <a:pt x="155575" y="140004"/>
                  </a:lnTo>
                  <a:close/>
                </a:path>
                <a:path w="381000" h="378460">
                  <a:moveTo>
                    <a:pt x="112560" y="0"/>
                  </a:moveTo>
                  <a:lnTo>
                    <a:pt x="102107" y="7213"/>
                  </a:lnTo>
                  <a:lnTo>
                    <a:pt x="202615" y="152704"/>
                  </a:lnTo>
                  <a:lnTo>
                    <a:pt x="368300" y="152704"/>
                  </a:lnTo>
                  <a:lnTo>
                    <a:pt x="368300" y="194271"/>
                  </a:lnTo>
                  <a:lnTo>
                    <a:pt x="381000" y="194271"/>
                  </a:lnTo>
                  <a:lnTo>
                    <a:pt x="381000" y="140004"/>
                  </a:lnTo>
                  <a:lnTo>
                    <a:pt x="209270" y="140004"/>
                  </a:lnTo>
                  <a:lnTo>
                    <a:pt x="112560" y="0"/>
                  </a:lnTo>
                  <a:close/>
                </a:path>
              </a:pathLst>
            </a:custGeom>
            <a:solidFill>
              <a:srgbClr val="FFFFFF"/>
            </a:solidFill>
          </p:spPr>
          <p:txBody>
            <a:bodyPr wrap="square" lIns="0" tIns="0" rIns="0" bIns="0" rtlCol="0"/>
            <a:lstStyle/>
            <a:p>
              <a:endParaRPr dirty="0"/>
            </a:p>
          </p:txBody>
        </p:sp>
        <p:pic>
          <p:nvPicPr>
            <p:cNvPr id="44" name="object 44"/>
            <p:cNvPicPr/>
            <p:nvPr/>
          </p:nvPicPr>
          <p:blipFill>
            <a:blip r:embed="rId3" cstate="print"/>
            <a:stretch>
              <a:fillRect/>
            </a:stretch>
          </p:blipFill>
          <p:spPr>
            <a:xfrm>
              <a:off x="1109924" y="3032452"/>
              <a:ext cx="74463" cy="105968"/>
            </a:xfrm>
            <a:prstGeom prst="rect">
              <a:avLst/>
            </a:prstGeom>
          </p:spPr>
        </p:pic>
        <p:sp>
          <p:nvSpPr>
            <p:cNvPr id="45" name="object 45"/>
            <p:cNvSpPr/>
            <p:nvPr/>
          </p:nvSpPr>
          <p:spPr>
            <a:xfrm>
              <a:off x="1212850" y="3032455"/>
              <a:ext cx="12700" cy="106045"/>
            </a:xfrm>
            <a:custGeom>
              <a:avLst/>
              <a:gdLst/>
              <a:ahLst/>
              <a:cxnLst/>
              <a:rect l="l" t="t" r="r" b="b"/>
              <a:pathLst>
                <a:path w="12700" h="106044">
                  <a:moveTo>
                    <a:pt x="12700" y="0"/>
                  </a:moveTo>
                  <a:lnTo>
                    <a:pt x="0" y="0"/>
                  </a:lnTo>
                  <a:lnTo>
                    <a:pt x="0" y="105968"/>
                  </a:lnTo>
                  <a:lnTo>
                    <a:pt x="12700" y="105968"/>
                  </a:lnTo>
                  <a:lnTo>
                    <a:pt x="12700" y="0"/>
                  </a:lnTo>
                  <a:close/>
                </a:path>
              </a:pathLst>
            </a:custGeom>
            <a:solidFill>
              <a:srgbClr val="FFFFFF"/>
            </a:solidFill>
          </p:spPr>
          <p:txBody>
            <a:bodyPr wrap="square" lIns="0" tIns="0" rIns="0" bIns="0" rtlCol="0"/>
            <a:lstStyle/>
            <a:p>
              <a:endParaRPr dirty="0"/>
            </a:p>
          </p:txBody>
        </p:sp>
        <p:pic>
          <p:nvPicPr>
            <p:cNvPr id="46" name="object 46"/>
            <p:cNvPicPr/>
            <p:nvPr/>
          </p:nvPicPr>
          <p:blipFill>
            <a:blip r:embed="rId4" cstate="print"/>
            <a:stretch>
              <a:fillRect/>
            </a:stretch>
          </p:blipFill>
          <p:spPr>
            <a:xfrm>
              <a:off x="1254010" y="3032455"/>
              <a:ext cx="74467" cy="105968"/>
            </a:xfrm>
            <a:prstGeom prst="rect">
              <a:avLst/>
            </a:prstGeom>
          </p:spPr>
        </p:pic>
      </p:grpSp>
      <p:sp>
        <p:nvSpPr>
          <p:cNvPr id="60" name="object 60"/>
          <p:cNvSpPr txBox="1">
            <a:spLocks noGrp="1"/>
          </p:cNvSpPr>
          <p:nvPr>
            <p:ph type="ftr" sz="quarter" idx="5"/>
          </p:nvPr>
        </p:nvSpPr>
        <p:spPr>
          <a:xfrm>
            <a:off x="494949" y="8738894"/>
            <a:ext cx="28002034" cy="179536"/>
          </a:xfrm>
          <a:prstGeom prst="rect">
            <a:avLst/>
          </a:prstGeom>
        </p:spPr>
        <p:txBody>
          <a:bodyPr vert="horz" wrap="square" lIns="0" tIns="0" rIns="0" bIns="0" rtlCol="0">
            <a:spAutoFit/>
          </a:bodyPr>
          <a:lstStyle/>
          <a:p>
            <a:pPr marL="12700">
              <a:lnSpc>
                <a:spcPts val="1425"/>
              </a:lnSpc>
            </a:pPr>
            <a:r>
              <a:rPr lang="da-DK" spc="-10" dirty="0"/>
              <a:t>For yderligere informationer se Bilag E leveringskontrakten og Særligbilag 2 Implementering. Visualiseringen </a:t>
            </a:r>
            <a:r>
              <a:rPr lang="da-DK" spc="-5" dirty="0"/>
              <a:t>uddybes desuden </a:t>
            </a:r>
            <a:r>
              <a:rPr lang="da-DK" dirty="0"/>
              <a:t>i</a:t>
            </a:r>
            <a:r>
              <a:rPr lang="da-DK" spc="-5" dirty="0"/>
              <a:t> </a:t>
            </a:r>
            <a:r>
              <a:rPr lang="da-DK" dirty="0"/>
              <a:t>vejledning</a:t>
            </a:r>
            <a:r>
              <a:rPr lang="da-DK" spc="-5" dirty="0"/>
              <a:t> </a:t>
            </a:r>
            <a:r>
              <a:rPr lang="da-DK" dirty="0"/>
              <a:t>til </a:t>
            </a:r>
            <a:r>
              <a:rPr lang="da-DK" spc="-5" dirty="0"/>
              <a:t>brug af</a:t>
            </a:r>
            <a:r>
              <a:rPr lang="da-DK" spc="-10" dirty="0"/>
              <a:t> </a:t>
            </a:r>
            <a:r>
              <a:rPr lang="da-DK" spc="-5" dirty="0"/>
              <a:t>aftalen på </a:t>
            </a:r>
            <a:r>
              <a:rPr lang="da-DK" dirty="0"/>
              <a:t>ski.dk. </a:t>
            </a:r>
          </a:p>
        </p:txBody>
      </p:sp>
      <p:sp>
        <p:nvSpPr>
          <p:cNvPr id="61" name="object 61"/>
          <p:cNvSpPr txBox="1">
            <a:spLocks noGrp="1"/>
          </p:cNvSpPr>
          <p:nvPr>
            <p:ph type="dt" sz="half" idx="6"/>
          </p:nvPr>
        </p:nvSpPr>
        <p:spPr>
          <a:xfrm>
            <a:off x="15537532" y="8762786"/>
            <a:ext cx="223519" cy="205184"/>
          </a:xfrm>
          <a:prstGeom prst="rect">
            <a:avLst/>
          </a:prstGeom>
        </p:spPr>
        <p:txBody>
          <a:bodyPr vert="horz" wrap="square" lIns="0" tIns="0" rIns="0" bIns="0" rtlCol="0">
            <a:spAutoFit/>
          </a:bodyPr>
          <a:lstStyle/>
          <a:p>
            <a:pPr marL="12700">
              <a:lnSpc>
                <a:spcPts val="1645"/>
              </a:lnSpc>
            </a:pPr>
            <a:r>
              <a:rPr lang="da-DK" spc="-5" dirty="0"/>
              <a:t>02</a:t>
            </a:r>
            <a:endParaRPr spc="-5" dirty="0"/>
          </a:p>
        </p:txBody>
      </p:sp>
      <p:sp>
        <p:nvSpPr>
          <p:cNvPr id="49" name="object 49"/>
          <p:cNvSpPr txBox="1"/>
          <p:nvPr/>
        </p:nvSpPr>
        <p:spPr>
          <a:xfrm>
            <a:off x="10272046" y="2812005"/>
            <a:ext cx="1085850" cy="549959"/>
          </a:xfrm>
          <a:prstGeom prst="rect">
            <a:avLst/>
          </a:prstGeom>
        </p:spPr>
        <p:txBody>
          <a:bodyPr vert="horz" wrap="square" lIns="0" tIns="12700" rIns="0" bIns="0" rtlCol="0">
            <a:spAutoFit/>
          </a:bodyPr>
          <a:lstStyle/>
          <a:p>
            <a:pPr marL="12700" marR="5080" indent="40640">
              <a:lnSpc>
                <a:spcPct val="116700"/>
              </a:lnSpc>
              <a:spcBef>
                <a:spcPts val="100"/>
              </a:spcBef>
            </a:pPr>
            <a:r>
              <a:rPr lang="da-DK" sz="1000" b="1" spc="20" dirty="0">
                <a:solidFill>
                  <a:srgbClr val="FFFFFF"/>
                </a:solidFill>
                <a:latin typeface="Arial"/>
                <a:cs typeface="Arial"/>
              </a:rPr>
              <a:t>         ER BESTILLINGEN       </a:t>
            </a:r>
          </a:p>
          <a:p>
            <a:pPr marL="12700" marR="5080" indent="40640">
              <a:lnSpc>
                <a:spcPct val="116700"/>
              </a:lnSpc>
              <a:spcBef>
                <a:spcPts val="100"/>
              </a:spcBef>
            </a:pPr>
            <a:r>
              <a:rPr lang="da-DK" sz="1000" b="1" spc="20" dirty="0">
                <a:solidFill>
                  <a:srgbClr val="FFFFFF"/>
                </a:solidFill>
                <a:latin typeface="Arial"/>
                <a:cs typeface="Arial"/>
              </a:rPr>
              <a:t>   KORREKT</a:t>
            </a:r>
            <a:r>
              <a:rPr sz="1000" b="1" dirty="0">
                <a:solidFill>
                  <a:srgbClr val="FFFFFF"/>
                </a:solidFill>
                <a:latin typeface="Arial"/>
                <a:cs typeface="Arial"/>
              </a:rPr>
              <a:t>?</a:t>
            </a:r>
            <a:endParaRPr sz="1000" dirty="0">
              <a:latin typeface="Arial"/>
              <a:cs typeface="Arial"/>
            </a:endParaRPr>
          </a:p>
        </p:txBody>
      </p:sp>
      <p:sp>
        <p:nvSpPr>
          <p:cNvPr id="54" name="object 54"/>
          <p:cNvSpPr txBox="1"/>
          <p:nvPr/>
        </p:nvSpPr>
        <p:spPr>
          <a:xfrm>
            <a:off x="869106" y="5594832"/>
            <a:ext cx="3536896" cy="464230"/>
          </a:xfrm>
          <a:prstGeom prst="rect">
            <a:avLst/>
          </a:prstGeom>
        </p:spPr>
        <p:txBody>
          <a:bodyPr vert="horz" wrap="square" lIns="0" tIns="33020" rIns="0" bIns="0" rtlCol="0">
            <a:spAutoFit/>
          </a:bodyPr>
          <a:lstStyle/>
          <a:p>
            <a:pPr marL="12700">
              <a:lnSpc>
                <a:spcPct val="100000"/>
              </a:lnSpc>
              <a:spcBef>
                <a:spcPts val="260"/>
              </a:spcBef>
              <a:tabLst>
                <a:tab pos="240665" algn="l"/>
                <a:tab pos="241300" algn="l"/>
              </a:tabLst>
            </a:pPr>
            <a:r>
              <a:rPr lang="da-DK" sz="1400" spc="-5" dirty="0">
                <a:latin typeface="Arial"/>
                <a:cs typeface="Arial"/>
              </a:rPr>
              <a:t>Du skal sikre, at pasoplysninger som fornavn og efternavn er korrekte.</a:t>
            </a:r>
            <a:endParaRPr sz="1200" dirty="0">
              <a:latin typeface="Arial"/>
              <a:cs typeface="Arial"/>
            </a:endParaRPr>
          </a:p>
        </p:txBody>
      </p:sp>
      <p:sp>
        <p:nvSpPr>
          <p:cNvPr id="55" name="object 55"/>
          <p:cNvSpPr txBox="1"/>
          <p:nvPr/>
        </p:nvSpPr>
        <p:spPr>
          <a:xfrm>
            <a:off x="869106" y="5330779"/>
            <a:ext cx="3198596" cy="289823"/>
          </a:xfrm>
          <a:prstGeom prst="rect">
            <a:avLst/>
          </a:prstGeom>
        </p:spPr>
        <p:txBody>
          <a:bodyPr vert="horz" wrap="square" lIns="0" tIns="12700" rIns="0" bIns="0" rtlCol="0">
            <a:spAutoFit/>
          </a:bodyPr>
          <a:lstStyle/>
          <a:p>
            <a:pPr marL="12700">
              <a:lnSpc>
                <a:spcPct val="100000"/>
              </a:lnSpc>
              <a:spcBef>
                <a:spcPts val="100"/>
              </a:spcBef>
            </a:pPr>
            <a:r>
              <a:rPr lang="da-DK" b="1" spc="35" dirty="0">
                <a:latin typeface="Arial"/>
                <a:cs typeface="Arial"/>
              </a:rPr>
              <a:t>Oplysninger ved bestilling</a:t>
            </a:r>
            <a:endParaRPr dirty="0">
              <a:latin typeface="Arial"/>
              <a:cs typeface="Arial"/>
            </a:endParaRPr>
          </a:p>
        </p:txBody>
      </p:sp>
      <p:sp>
        <p:nvSpPr>
          <p:cNvPr id="57" name="object 57"/>
          <p:cNvSpPr txBox="1"/>
          <p:nvPr/>
        </p:nvSpPr>
        <p:spPr>
          <a:xfrm>
            <a:off x="12777115" y="1445212"/>
            <a:ext cx="2832643" cy="166712"/>
          </a:xfrm>
          <a:prstGeom prst="rect">
            <a:avLst/>
          </a:prstGeom>
        </p:spPr>
        <p:txBody>
          <a:bodyPr vert="horz" wrap="square" lIns="0" tIns="12700" rIns="0" bIns="0" rtlCol="0">
            <a:spAutoFit/>
          </a:bodyPr>
          <a:lstStyle/>
          <a:p>
            <a:pPr marL="12700">
              <a:lnSpc>
                <a:spcPct val="100000"/>
              </a:lnSpc>
              <a:spcBef>
                <a:spcPts val="100"/>
              </a:spcBef>
            </a:pPr>
            <a:r>
              <a:rPr sz="1000" b="1" spc="15" dirty="0">
                <a:latin typeface="Arial"/>
                <a:cs typeface="Arial"/>
              </a:rPr>
              <a:t>SKI-AFTALE </a:t>
            </a:r>
            <a:r>
              <a:rPr lang="da-DK" sz="1000" b="1" spc="15" dirty="0">
                <a:latin typeface="Arial"/>
                <a:cs typeface="Arial"/>
              </a:rPr>
              <a:t>16.05 Rejsebureauydelser</a:t>
            </a:r>
            <a:endParaRPr sz="1000" dirty="0">
              <a:latin typeface="Arial"/>
              <a:cs typeface="Arial"/>
            </a:endParaRPr>
          </a:p>
        </p:txBody>
      </p:sp>
      <p:sp>
        <p:nvSpPr>
          <p:cNvPr id="58" name="object 58"/>
          <p:cNvSpPr txBox="1"/>
          <p:nvPr/>
        </p:nvSpPr>
        <p:spPr>
          <a:xfrm>
            <a:off x="853158" y="2483768"/>
            <a:ext cx="3784273" cy="1679947"/>
          </a:xfrm>
          <a:prstGeom prst="rect">
            <a:avLst/>
          </a:prstGeom>
          <a:solidFill>
            <a:schemeClr val="bg1"/>
          </a:solidFill>
        </p:spPr>
        <p:txBody>
          <a:bodyPr vert="horz" wrap="square" lIns="0" tIns="12700" rIns="0" bIns="0" rtlCol="0" anchor="t">
            <a:spAutoFit/>
          </a:bodyPr>
          <a:lstStyle/>
          <a:p>
            <a:pPr marL="12700">
              <a:lnSpc>
                <a:spcPts val="1639"/>
              </a:lnSpc>
              <a:spcBef>
                <a:spcPts val="100"/>
              </a:spcBef>
            </a:pPr>
            <a:r>
              <a:rPr b="1" spc="-5" dirty="0">
                <a:latin typeface="Arial"/>
                <a:cs typeface="Arial"/>
              </a:rPr>
              <a:t>Din</a:t>
            </a:r>
            <a:r>
              <a:rPr b="1" spc="-50" dirty="0">
                <a:latin typeface="Arial"/>
                <a:cs typeface="Arial"/>
              </a:rPr>
              <a:t> </a:t>
            </a:r>
            <a:r>
              <a:rPr b="1" dirty="0">
                <a:latin typeface="Arial"/>
                <a:cs typeface="Arial"/>
              </a:rPr>
              <a:t>bestilling</a:t>
            </a:r>
            <a:endParaRPr dirty="0">
              <a:latin typeface="Arial"/>
              <a:cs typeface="Arial"/>
            </a:endParaRPr>
          </a:p>
          <a:p>
            <a:pPr marL="12700" marR="5080">
              <a:lnSpc>
                <a:spcPts val="1600"/>
              </a:lnSpc>
              <a:spcBef>
                <a:spcPts val="80"/>
              </a:spcBef>
            </a:pPr>
            <a:r>
              <a:rPr lang="da-DK" sz="1400" spc="-5" dirty="0">
                <a:latin typeface="Arial"/>
                <a:cs typeface="Arial"/>
              </a:rPr>
              <a:t>Du bestiller billetter enten via et online-bookingsystem, jeres rejseafregningssystem, en In House-medarbejder, en Implant-medarbejder, pr. e-mail eller pr. telefon. Dine muligheder afhænger af, hvilken pakke din organisation har valgt  i forbindelse med implementeringen. </a:t>
            </a:r>
          </a:p>
          <a:p>
            <a:pPr marL="12700" marR="5080">
              <a:lnSpc>
                <a:spcPts val="1600"/>
              </a:lnSpc>
              <a:spcBef>
                <a:spcPts val="80"/>
              </a:spcBef>
            </a:pPr>
            <a:endParaRPr lang="da-DK" sz="1400" spc="-10" dirty="0">
              <a:latin typeface="Arial"/>
              <a:cs typeface="Arial"/>
            </a:endParaRPr>
          </a:p>
        </p:txBody>
      </p:sp>
      <p:grpSp>
        <p:nvGrpSpPr>
          <p:cNvPr id="69" name="Gruppe 68">
            <a:extLst>
              <a:ext uri="{FF2B5EF4-FFF2-40B4-BE49-F238E27FC236}">
                <a16:creationId xmlns:a16="http://schemas.microsoft.com/office/drawing/2014/main" id="{0484C63F-50B7-4813-AEA2-302E48408500}"/>
              </a:ext>
            </a:extLst>
          </p:cNvPr>
          <p:cNvGrpSpPr/>
          <p:nvPr/>
        </p:nvGrpSpPr>
        <p:grpSpPr>
          <a:xfrm>
            <a:off x="1464792" y="7417184"/>
            <a:ext cx="1948374" cy="884951"/>
            <a:chOff x="1556500" y="7417184"/>
            <a:chExt cx="1856666" cy="884951"/>
          </a:xfrm>
        </p:grpSpPr>
        <p:grpSp>
          <p:nvGrpSpPr>
            <p:cNvPr id="83" name="object 27">
              <a:extLst>
                <a:ext uri="{FF2B5EF4-FFF2-40B4-BE49-F238E27FC236}">
                  <a16:creationId xmlns:a16="http://schemas.microsoft.com/office/drawing/2014/main" id="{D2CAB423-6D3F-40B0-91ED-F393ADDB1B6C}"/>
                </a:ext>
              </a:extLst>
            </p:cNvPr>
            <p:cNvGrpSpPr/>
            <p:nvPr/>
          </p:nvGrpSpPr>
          <p:grpSpPr>
            <a:xfrm>
              <a:off x="1556500" y="7417184"/>
              <a:ext cx="609600" cy="609600"/>
              <a:chOff x="1556500" y="7417184"/>
              <a:chExt cx="609600" cy="609600"/>
            </a:xfrm>
          </p:grpSpPr>
          <p:sp>
            <p:nvSpPr>
              <p:cNvPr id="90" name="object 28">
                <a:extLst>
                  <a:ext uri="{FF2B5EF4-FFF2-40B4-BE49-F238E27FC236}">
                    <a16:creationId xmlns:a16="http://schemas.microsoft.com/office/drawing/2014/main" id="{0E2D36D2-5C9F-4825-B3BF-0E8AA1484BF2}"/>
                  </a:ext>
                </a:extLst>
              </p:cNvPr>
              <p:cNvSpPr/>
              <p:nvPr/>
            </p:nvSpPr>
            <p:spPr>
              <a:xfrm>
                <a:off x="1556500" y="7417184"/>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799"/>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599"/>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799"/>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802E48"/>
              </a:solidFill>
            </p:spPr>
            <p:txBody>
              <a:bodyPr wrap="square" lIns="0" tIns="0" rIns="0" bIns="0" rtlCol="0"/>
              <a:lstStyle/>
              <a:p>
                <a:endParaRPr dirty="0"/>
              </a:p>
            </p:txBody>
          </p:sp>
          <p:pic>
            <p:nvPicPr>
              <p:cNvPr id="91" name="object 29">
                <a:extLst>
                  <a:ext uri="{FF2B5EF4-FFF2-40B4-BE49-F238E27FC236}">
                    <a16:creationId xmlns:a16="http://schemas.microsoft.com/office/drawing/2014/main" id="{6CF836D6-01D4-4553-82F1-FB1E32E5566D}"/>
                  </a:ext>
                </a:extLst>
              </p:cNvPr>
              <p:cNvPicPr/>
              <p:nvPr/>
            </p:nvPicPr>
            <p:blipFill>
              <a:blip r:embed="rId5" cstate="print"/>
              <a:stretch>
                <a:fillRect/>
              </a:stretch>
            </p:blipFill>
            <p:spPr>
              <a:xfrm>
                <a:off x="1771859" y="7531433"/>
                <a:ext cx="180060" cy="180060"/>
              </a:xfrm>
              <a:prstGeom prst="rect">
                <a:avLst/>
              </a:prstGeom>
            </p:spPr>
          </p:pic>
          <p:sp>
            <p:nvSpPr>
              <p:cNvPr id="92" name="object 30">
                <a:extLst>
                  <a:ext uri="{FF2B5EF4-FFF2-40B4-BE49-F238E27FC236}">
                    <a16:creationId xmlns:a16="http://schemas.microsoft.com/office/drawing/2014/main" id="{8B797AC7-0B11-477A-9592-962E36C8DD5C}"/>
                  </a:ext>
                </a:extLst>
              </p:cNvPr>
              <p:cNvSpPr/>
              <p:nvPr/>
            </p:nvSpPr>
            <p:spPr>
              <a:xfrm>
                <a:off x="1704179" y="7741915"/>
                <a:ext cx="314325" cy="170815"/>
              </a:xfrm>
              <a:custGeom>
                <a:avLst/>
                <a:gdLst/>
                <a:ahLst/>
                <a:cxnLst/>
                <a:rect l="l" t="t" r="r" b="b"/>
                <a:pathLst>
                  <a:path w="314325" h="170815">
                    <a:moveTo>
                      <a:pt x="157708" y="0"/>
                    </a:moveTo>
                    <a:lnTo>
                      <a:pt x="108151" y="8183"/>
                    </a:lnTo>
                    <a:lnTo>
                      <a:pt x="69263" y="29821"/>
                    </a:lnTo>
                    <a:lnTo>
                      <a:pt x="40062" y="60542"/>
                    </a:lnTo>
                    <a:lnTo>
                      <a:pt x="19564" y="95976"/>
                    </a:lnTo>
                    <a:lnTo>
                      <a:pt x="749" y="163499"/>
                    </a:lnTo>
                    <a:lnTo>
                      <a:pt x="0" y="170510"/>
                    </a:lnTo>
                    <a:lnTo>
                      <a:pt x="231178" y="170510"/>
                    </a:lnTo>
                    <a:lnTo>
                      <a:pt x="231178" y="157810"/>
                    </a:lnTo>
                    <a:lnTo>
                      <a:pt x="14274" y="157810"/>
                    </a:lnTo>
                    <a:lnTo>
                      <a:pt x="22947" y="122002"/>
                    </a:lnTo>
                    <a:lnTo>
                      <a:pt x="40268" y="83425"/>
                    </a:lnTo>
                    <a:lnTo>
                      <a:pt x="67597" y="48241"/>
                    </a:lnTo>
                    <a:lnTo>
                      <a:pt x="106291" y="22612"/>
                    </a:lnTo>
                    <a:lnTo>
                      <a:pt x="157708" y="12700"/>
                    </a:lnTo>
                    <a:lnTo>
                      <a:pt x="194266" y="17787"/>
                    </a:lnTo>
                    <a:lnTo>
                      <a:pt x="232275" y="34024"/>
                    </a:lnTo>
                    <a:lnTo>
                      <a:pt x="266378" y="62875"/>
                    </a:lnTo>
                    <a:lnTo>
                      <a:pt x="291217" y="105804"/>
                    </a:lnTo>
                    <a:lnTo>
                      <a:pt x="301434" y="164274"/>
                    </a:lnTo>
                    <a:lnTo>
                      <a:pt x="301536" y="170624"/>
                    </a:lnTo>
                    <a:lnTo>
                      <a:pt x="314236" y="170408"/>
                    </a:lnTo>
                    <a:lnTo>
                      <a:pt x="309951" y="129879"/>
                    </a:lnTo>
                    <a:lnTo>
                      <a:pt x="297983" y="93330"/>
                    </a:lnTo>
                    <a:lnTo>
                      <a:pt x="277502" y="58240"/>
                    </a:lnTo>
                    <a:lnTo>
                      <a:pt x="247782" y="28436"/>
                    </a:lnTo>
                    <a:lnTo>
                      <a:pt x="208093" y="7747"/>
                    </a:lnTo>
                    <a:lnTo>
                      <a:pt x="157708" y="0"/>
                    </a:lnTo>
                    <a:close/>
                  </a:path>
                </a:pathLst>
              </a:custGeom>
              <a:solidFill>
                <a:srgbClr val="FFFFFF"/>
              </a:solidFill>
            </p:spPr>
            <p:txBody>
              <a:bodyPr wrap="square" lIns="0" tIns="0" rIns="0" bIns="0" rtlCol="0"/>
              <a:lstStyle/>
              <a:p>
                <a:endParaRPr dirty="0"/>
              </a:p>
            </p:txBody>
          </p:sp>
        </p:grpSp>
        <p:grpSp>
          <p:nvGrpSpPr>
            <p:cNvPr id="84" name="object 31">
              <a:extLst>
                <a:ext uri="{FF2B5EF4-FFF2-40B4-BE49-F238E27FC236}">
                  <a16:creationId xmlns:a16="http://schemas.microsoft.com/office/drawing/2014/main" id="{601D96C1-F432-4003-B883-26427EBD8FC2}"/>
                </a:ext>
              </a:extLst>
            </p:cNvPr>
            <p:cNvGrpSpPr/>
            <p:nvPr/>
          </p:nvGrpSpPr>
          <p:grpSpPr>
            <a:xfrm>
              <a:off x="2618665" y="7417184"/>
              <a:ext cx="609600" cy="609600"/>
              <a:chOff x="2618665" y="7417184"/>
              <a:chExt cx="609600" cy="609600"/>
            </a:xfrm>
          </p:grpSpPr>
          <p:sp>
            <p:nvSpPr>
              <p:cNvPr id="87" name="object 32">
                <a:extLst>
                  <a:ext uri="{FF2B5EF4-FFF2-40B4-BE49-F238E27FC236}">
                    <a16:creationId xmlns:a16="http://schemas.microsoft.com/office/drawing/2014/main" id="{229BE403-7566-4D43-9741-89028622FF9E}"/>
                  </a:ext>
                </a:extLst>
              </p:cNvPr>
              <p:cNvSpPr/>
              <p:nvPr/>
            </p:nvSpPr>
            <p:spPr>
              <a:xfrm>
                <a:off x="2618665" y="7417184"/>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799"/>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599"/>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799"/>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48564F"/>
              </a:solidFill>
            </p:spPr>
            <p:txBody>
              <a:bodyPr wrap="square" lIns="0" tIns="0" rIns="0" bIns="0" rtlCol="0"/>
              <a:lstStyle/>
              <a:p>
                <a:endParaRPr dirty="0"/>
              </a:p>
            </p:txBody>
          </p:sp>
          <p:pic>
            <p:nvPicPr>
              <p:cNvPr id="88" name="object 33">
                <a:extLst>
                  <a:ext uri="{FF2B5EF4-FFF2-40B4-BE49-F238E27FC236}">
                    <a16:creationId xmlns:a16="http://schemas.microsoft.com/office/drawing/2014/main" id="{D34ED303-73FD-4B58-A562-426C29A642A8}"/>
                  </a:ext>
                </a:extLst>
              </p:cNvPr>
              <p:cNvPicPr/>
              <p:nvPr/>
            </p:nvPicPr>
            <p:blipFill>
              <a:blip r:embed="rId5" cstate="print"/>
              <a:stretch>
                <a:fillRect/>
              </a:stretch>
            </p:blipFill>
            <p:spPr>
              <a:xfrm>
                <a:off x="2834024" y="7531433"/>
                <a:ext cx="180060" cy="180060"/>
              </a:xfrm>
              <a:prstGeom prst="rect">
                <a:avLst/>
              </a:prstGeom>
            </p:spPr>
          </p:pic>
          <p:sp>
            <p:nvSpPr>
              <p:cNvPr id="89" name="object 34">
                <a:extLst>
                  <a:ext uri="{FF2B5EF4-FFF2-40B4-BE49-F238E27FC236}">
                    <a16:creationId xmlns:a16="http://schemas.microsoft.com/office/drawing/2014/main" id="{4412337D-7206-47A5-9E17-B155A014FAC4}"/>
                  </a:ext>
                </a:extLst>
              </p:cNvPr>
              <p:cNvSpPr/>
              <p:nvPr/>
            </p:nvSpPr>
            <p:spPr>
              <a:xfrm>
                <a:off x="2766344" y="7741915"/>
                <a:ext cx="314325" cy="170815"/>
              </a:xfrm>
              <a:custGeom>
                <a:avLst/>
                <a:gdLst/>
                <a:ahLst/>
                <a:cxnLst/>
                <a:rect l="l" t="t" r="r" b="b"/>
                <a:pathLst>
                  <a:path w="314325" h="170815">
                    <a:moveTo>
                      <a:pt x="157708" y="0"/>
                    </a:moveTo>
                    <a:lnTo>
                      <a:pt x="108151" y="8183"/>
                    </a:lnTo>
                    <a:lnTo>
                      <a:pt x="69263" y="29821"/>
                    </a:lnTo>
                    <a:lnTo>
                      <a:pt x="40062" y="60542"/>
                    </a:lnTo>
                    <a:lnTo>
                      <a:pt x="19564" y="95976"/>
                    </a:lnTo>
                    <a:lnTo>
                      <a:pt x="749" y="163499"/>
                    </a:lnTo>
                    <a:lnTo>
                      <a:pt x="0" y="170510"/>
                    </a:lnTo>
                    <a:lnTo>
                      <a:pt x="231178" y="170510"/>
                    </a:lnTo>
                    <a:lnTo>
                      <a:pt x="231178" y="157810"/>
                    </a:lnTo>
                    <a:lnTo>
                      <a:pt x="14274" y="157810"/>
                    </a:lnTo>
                    <a:lnTo>
                      <a:pt x="22947" y="122002"/>
                    </a:lnTo>
                    <a:lnTo>
                      <a:pt x="40268" y="83425"/>
                    </a:lnTo>
                    <a:lnTo>
                      <a:pt x="67597" y="48241"/>
                    </a:lnTo>
                    <a:lnTo>
                      <a:pt x="106291" y="22612"/>
                    </a:lnTo>
                    <a:lnTo>
                      <a:pt x="157708" y="12700"/>
                    </a:lnTo>
                    <a:lnTo>
                      <a:pt x="194266" y="17787"/>
                    </a:lnTo>
                    <a:lnTo>
                      <a:pt x="232275" y="34024"/>
                    </a:lnTo>
                    <a:lnTo>
                      <a:pt x="266378" y="62875"/>
                    </a:lnTo>
                    <a:lnTo>
                      <a:pt x="291217" y="105804"/>
                    </a:lnTo>
                    <a:lnTo>
                      <a:pt x="301434" y="164274"/>
                    </a:lnTo>
                    <a:lnTo>
                      <a:pt x="301536" y="170624"/>
                    </a:lnTo>
                    <a:lnTo>
                      <a:pt x="314236" y="170408"/>
                    </a:lnTo>
                    <a:lnTo>
                      <a:pt x="309951" y="129879"/>
                    </a:lnTo>
                    <a:lnTo>
                      <a:pt x="297983" y="93330"/>
                    </a:lnTo>
                    <a:lnTo>
                      <a:pt x="277502" y="58240"/>
                    </a:lnTo>
                    <a:lnTo>
                      <a:pt x="247782" y="28436"/>
                    </a:lnTo>
                    <a:lnTo>
                      <a:pt x="208093" y="7747"/>
                    </a:lnTo>
                    <a:lnTo>
                      <a:pt x="157708" y="0"/>
                    </a:lnTo>
                    <a:close/>
                  </a:path>
                </a:pathLst>
              </a:custGeom>
              <a:solidFill>
                <a:srgbClr val="FFFFFF"/>
              </a:solidFill>
            </p:spPr>
            <p:txBody>
              <a:bodyPr wrap="square" lIns="0" tIns="0" rIns="0" bIns="0" rtlCol="0"/>
              <a:lstStyle/>
              <a:p>
                <a:endParaRPr dirty="0"/>
              </a:p>
            </p:txBody>
          </p:sp>
        </p:grpSp>
        <p:sp>
          <p:nvSpPr>
            <p:cNvPr id="85" name="object 66">
              <a:extLst>
                <a:ext uri="{FF2B5EF4-FFF2-40B4-BE49-F238E27FC236}">
                  <a16:creationId xmlns:a16="http://schemas.microsoft.com/office/drawing/2014/main" id="{E8F54718-3697-401D-875E-42086E2D5306}"/>
                </a:ext>
              </a:extLst>
            </p:cNvPr>
            <p:cNvSpPr txBox="1"/>
            <p:nvPr/>
          </p:nvSpPr>
          <p:spPr>
            <a:xfrm>
              <a:off x="1737940" y="8124335"/>
              <a:ext cx="264795" cy="177800"/>
            </a:xfrm>
            <a:prstGeom prst="rect">
              <a:avLst/>
            </a:prstGeom>
          </p:spPr>
          <p:txBody>
            <a:bodyPr vert="horz" wrap="square" lIns="0" tIns="12700" rIns="0" bIns="0" rtlCol="0">
              <a:spAutoFit/>
            </a:bodyPr>
            <a:lstStyle/>
            <a:p>
              <a:pPr marL="12700">
                <a:lnSpc>
                  <a:spcPct val="100000"/>
                </a:lnSpc>
                <a:spcBef>
                  <a:spcPts val="100"/>
                </a:spcBef>
              </a:pPr>
              <a:r>
                <a:rPr sz="1000" b="1" spc="30" dirty="0">
                  <a:latin typeface="Arial"/>
                  <a:cs typeface="Arial"/>
                </a:rPr>
                <a:t>DIG</a:t>
              </a:r>
              <a:endParaRPr sz="1000" dirty="0">
                <a:latin typeface="Arial"/>
                <a:cs typeface="Arial"/>
              </a:endParaRPr>
            </a:p>
          </p:txBody>
        </p:sp>
        <p:sp>
          <p:nvSpPr>
            <p:cNvPr id="86" name="object 67">
              <a:extLst>
                <a:ext uri="{FF2B5EF4-FFF2-40B4-BE49-F238E27FC236}">
                  <a16:creationId xmlns:a16="http://schemas.microsoft.com/office/drawing/2014/main" id="{2B6705C1-4FD1-4B1A-BB6F-72CF5754D7AC}"/>
                </a:ext>
              </a:extLst>
            </p:cNvPr>
            <p:cNvSpPr txBox="1"/>
            <p:nvPr/>
          </p:nvSpPr>
          <p:spPr>
            <a:xfrm>
              <a:off x="2453681" y="8124335"/>
              <a:ext cx="959485" cy="177800"/>
            </a:xfrm>
            <a:prstGeom prst="rect">
              <a:avLst/>
            </a:prstGeom>
          </p:spPr>
          <p:txBody>
            <a:bodyPr vert="horz" wrap="square" lIns="0" tIns="12700" rIns="0" bIns="0" rtlCol="0">
              <a:spAutoFit/>
            </a:bodyPr>
            <a:lstStyle/>
            <a:p>
              <a:pPr marL="12700">
                <a:lnSpc>
                  <a:spcPct val="100000"/>
                </a:lnSpc>
                <a:spcBef>
                  <a:spcPts val="100"/>
                </a:spcBef>
              </a:pPr>
              <a:r>
                <a:rPr sz="1000" b="1" spc="35" dirty="0">
                  <a:latin typeface="Arial"/>
                  <a:cs typeface="Arial"/>
                </a:rPr>
                <a:t>LEVERANDØR</a:t>
              </a:r>
              <a:endParaRPr sz="1000" dirty="0">
                <a:latin typeface="Arial"/>
                <a:cs typeface="Arial"/>
              </a:endParaRPr>
            </a:p>
          </p:txBody>
        </p:sp>
      </p:grpSp>
      <p:grpSp>
        <p:nvGrpSpPr>
          <p:cNvPr id="30" name="Gruppe 29">
            <a:extLst>
              <a:ext uri="{FF2B5EF4-FFF2-40B4-BE49-F238E27FC236}">
                <a16:creationId xmlns:a16="http://schemas.microsoft.com/office/drawing/2014/main" id="{6B0944B8-FE31-409A-805E-115C37E29044}"/>
              </a:ext>
            </a:extLst>
          </p:cNvPr>
          <p:cNvGrpSpPr/>
          <p:nvPr/>
        </p:nvGrpSpPr>
        <p:grpSpPr>
          <a:xfrm>
            <a:off x="12628998" y="2331377"/>
            <a:ext cx="2678407" cy="2305480"/>
            <a:chOff x="12376329" y="3042759"/>
            <a:chExt cx="3193871" cy="5176681"/>
          </a:xfrm>
          <a:solidFill>
            <a:schemeClr val="bg1"/>
          </a:solidFill>
        </p:grpSpPr>
        <p:sp>
          <p:nvSpPr>
            <p:cNvPr id="93" name="object 47">
              <a:extLst>
                <a:ext uri="{FF2B5EF4-FFF2-40B4-BE49-F238E27FC236}">
                  <a16:creationId xmlns:a16="http://schemas.microsoft.com/office/drawing/2014/main" id="{F708858D-816B-48E2-B22C-A3F70EAD31EF}"/>
                </a:ext>
              </a:extLst>
            </p:cNvPr>
            <p:cNvSpPr/>
            <p:nvPr/>
          </p:nvSpPr>
          <p:spPr>
            <a:xfrm>
              <a:off x="12395200" y="3059491"/>
              <a:ext cx="3175000" cy="5159949"/>
            </a:xfrm>
            <a:custGeom>
              <a:avLst/>
              <a:gdLst/>
              <a:ahLst/>
              <a:cxnLst/>
              <a:rect l="l" t="t" r="r" b="b"/>
              <a:pathLst>
                <a:path w="3175000" h="2123440">
                  <a:moveTo>
                    <a:pt x="3175000" y="0"/>
                  </a:moveTo>
                  <a:lnTo>
                    <a:pt x="0" y="0"/>
                  </a:lnTo>
                  <a:lnTo>
                    <a:pt x="0" y="2123071"/>
                  </a:lnTo>
                  <a:lnTo>
                    <a:pt x="3175000" y="2123071"/>
                  </a:lnTo>
                  <a:lnTo>
                    <a:pt x="3175000" y="0"/>
                  </a:lnTo>
                  <a:close/>
                </a:path>
              </a:pathLst>
            </a:custGeom>
            <a:grpFill/>
          </p:spPr>
          <p:txBody>
            <a:bodyPr wrap="square" lIns="0" tIns="0" rIns="0" bIns="0" rtlCol="0"/>
            <a:lstStyle/>
            <a:p>
              <a:endParaRPr dirty="0"/>
            </a:p>
          </p:txBody>
        </p:sp>
        <p:sp>
          <p:nvSpPr>
            <p:cNvPr id="70" name="object 46">
              <a:extLst>
                <a:ext uri="{FF2B5EF4-FFF2-40B4-BE49-F238E27FC236}">
                  <a16:creationId xmlns:a16="http://schemas.microsoft.com/office/drawing/2014/main" id="{71FB2C79-5EAB-40FA-81A0-5E44E5963FD9}"/>
                </a:ext>
              </a:extLst>
            </p:cNvPr>
            <p:cNvSpPr/>
            <p:nvPr/>
          </p:nvSpPr>
          <p:spPr>
            <a:xfrm>
              <a:off x="12376329" y="3042759"/>
              <a:ext cx="3175000" cy="5159949"/>
            </a:xfrm>
            <a:custGeom>
              <a:avLst/>
              <a:gdLst/>
              <a:ahLst/>
              <a:cxnLst/>
              <a:rect l="l" t="t" r="r" b="b"/>
              <a:pathLst>
                <a:path w="3175000" h="2085975">
                  <a:moveTo>
                    <a:pt x="0" y="2085505"/>
                  </a:moveTo>
                  <a:lnTo>
                    <a:pt x="3175000" y="2085505"/>
                  </a:lnTo>
                  <a:lnTo>
                    <a:pt x="3175000" y="0"/>
                  </a:lnTo>
                  <a:lnTo>
                    <a:pt x="0" y="0"/>
                  </a:lnTo>
                  <a:lnTo>
                    <a:pt x="0" y="2085505"/>
                  </a:lnTo>
                  <a:close/>
                </a:path>
              </a:pathLst>
            </a:custGeom>
            <a:grpFill/>
            <a:ln w="38100">
              <a:solidFill>
                <a:srgbClr val="48564F"/>
              </a:solidFill>
            </a:ln>
          </p:spPr>
          <p:txBody>
            <a:bodyPr wrap="square" lIns="0" tIns="0" rIns="0" bIns="0" rtlCol="0"/>
            <a:lstStyle/>
            <a:p>
              <a:endParaRPr dirty="0"/>
            </a:p>
          </p:txBody>
        </p:sp>
      </p:grpSp>
      <p:grpSp>
        <p:nvGrpSpPr>
          <p:cNvPr id="29" name="Gruppe 28">
            <a:extLst>
              <a:ext uri="{FF2B5EF4-FFF2-40B4-BE49-F238E27FC236}">
                <a16:creationId xmlns:a16="http://schemas.microsoft.com/office/drawing/2014/main" id="{4E0B3255-BDA0-493B-AE56-4AEE18BC99BD}"/>
              </a:ext>
            </a:extLst>
          </p:cNvPr>
          <p:cNvGrpSpPr/>
          <p:nvPr/>
        </p:nvGrpSpPr>
        <p:grpSpPr>
          <a:xfrm>
            <a:off x="5909208" y="2357383"/>
            <a:ext cx="3084722" cy="1621828"/>
            <a:chOff x="5512656" y="2667000"/>
            <a:chExt cx="3184436" cy="1796596"/>
          </a:xfrm>
          <a:solidFill>
            <a:schemeClr val="bg1"/>
          </a:solidFill>
        </p:grpSpPr>
        <p:sp>
          <p:nvSpPr>
            <p:cNvPr id="95" name="object 47">
              <a:extLst>
                <a:ext uri="{FF2B5EF4-FFF2-40B4-BE49-F238E27FC236}">
                  <a16:creationId xmlns:a16="http://schemas.microsoft.com/office/drawing/2014/main" id="{865F94D4-2B44-4C76-8D48-CCB9B4B87A33}"/>
                </a:ext>
              </a:extLst>
            </p:cNvPr>
            <p:cNvSpPr/>
            <p:nvPr/>
          </p:nvSpPr>
          <p:spPr>
            <a:xfrm>
              <a:off x="5522092" y="2667000"/>
              <a:ext cx="3175000" cy="1796595"/>
            </a:xfrm>
            <a:custGeom>
              <a:avLst/>
              <a:gdLst/>
              <a:ahLst/>
              <a:cxnLst/>
              <a:rect l="l" t="t" r="r" b="b"/>
              <a:pathLst>
                <a:path w="3175000" h="2123440">
                  <a:moveTo>
                    <a:pt x="3175000" y="0"/>
                  </a:moveTo>
                  <a:lnTo>
                    <a:pt x="0" y="0"/>
                  </a:lnTo>
                  <a:lnTo>
                    <a:pt x="0" y="2123071"/>
                  </a:lnTo>
                  <a:lnTo>
                    <a:pt x="3175000" y="2123071"/>
                  </a:lnTo>
                  <a:lnTo>
                    <a:pt x="3175000" y="0"/>
                  </a:lnTo>
                  <a:close/>
                </a:path>
              </a:pathLst>
            </a:custGeom>
            <a:grpFill/>
          </p:spPr>
          <p:txBody>
            <a:bodyPr wrap="square" lIns="0" tIns="0" rIns="0" bIns="0" rtlCol="0"/>
            <a:lstStyle/>
            <a:p>
              <a:endParaRPr dirty="0"/>
            </a:p>
          </p:txBody>
        </p:sp>
        <p:sp>
          <p:nvSpPr>
            <p:cNvPr id="71" name="object 46">
              <a:extLst>
                <a:ext uri="{FF2B5EF4-FFF2-40B4-BE49-F238E27FC236}">
                  <a16:creationId xmlns:a16="http://schemas.microsoft.com/office/drawing/2014/main" id="{419D675E-6AB9-4C94-858B-D9F23736234E}"/>
                </a:ext>
              </a:extLst>
            </p:cNvPr>
            <p:cNvSpPr/>
            <p:nvPr/>
          </p:nvSpPr>
          <p:spPr>
            <a:xfrm>
              <a:off x="5512656" y="2673580"/>
              <a:ext cx="3175000" cy="1790016"/>
            </a:xfrm>
            <a:custGeom>
              <a:avLst/>
              <a:gdLst/>
              <a:ahLst/>
              <a:cxnLst/>
              <a:rect l="l" t="t" r="r" b="b"/>
              <a:pathLst>
                <a:path w="3175000" h="2085975">
                  <a:moveTo>
                    <a:pt x="0" y="2085505"/>
                  </a:moveTo>
                  <a:lnTo>
                    <a:pt x="3175000" y="2085505"/>
                  </a:lnTo>
                  <a:lnTo>
                    <a:pt x="3175000" y="0"/>
                  </a:lnTo>
                  <a:lnTo>
                    <a:pt x="0" y="0"/>
                  </a:lnTo>
                  <a:lnTo>
                    <a:pt x="0" y="2085505"/>
                  </a:lnTo>
                  <a:close/>
                </a:path>
              </a:pathLst>
            </a:custGeom>
            <a:grpFill/>
            <a:ln w="38100">
              <a:solidFill>
                <a:srgbClr val="48564F"/>
              </a:solidFill>
            </a:ln>
          </p:spPr>
          <p:txBody>
            <a:bodyPr wrap="square" lIns="0" tIns="0" rIns="0" bIns="0" rtlCol="0"/>
            <a:lstStyle/>
            <a:p>
              <a:endParaRPr dirty="0"/>
            </a:p>
          </p:txBody>
        </p:sp>
      </p:grpSp>
      <p:sp>
        <p:nvSpPr>
          <p:cNvPr id="53" name="object 53"/>
          <p:cNvSpPr txBox="1"/>
          <p:nvPr/>
        </p:nvSpPr>
        <p:spPr>
          <a:xfrm>
            <a:off x="5984133" y="2498700"/>
            <a:ext cx="2953929" cy="1310614"/>
          </a:xfrm>
          <a:prstGeom prst="rect">
            <a:avLst/>
          </a:prstGeom>
          <a:solidFill>
            <a:schemeClr val="bg1"/>
          </a:solidFill>
        </p:spPr>
        <p:txBody>
          <a:bodyPr vert="horz" wrap="square" lIns="0" tIns="27939" rIns="0" bIns="0" rtlCol="0">
            <a:spAutoFit/>
          </a:bodyPr>
          <a:lstStyle/>
          <a:p>
            <a:pPr marL="12700" marR="243204">
              <a:lnSpc>
                <a:spcPts val="1600"/>
              </a:lnSpc>
              <a:spcBef>
                <a:spcPts val="219"/>
              </a:spcBef>
            </a:pPr>
            <a:r>
              <a:rPr b="1" dirty="0">
                <a:latin typeface="Arial"/>
                <a:cs typeface="Arial"/>
              </a:rPr>
              <a:t>Ordrebekræftelse</a:t>
            </a:r>
            <a:endParaRPr lang="da-DK" sz="1400" spc="-20" dirty="0">
              <a:latin typeface="Arial"/>
              <a:cs typeface="Arial"/>
            </a:endParaRPr>
          </a:p>
          <a:p>
            <a:pPr>
              <a:spcAft>
                <a:spcPts val="1200"/>
              </a:spcAft>
              <a:tabLst>
                <a:tab pos="288290" algn="l"/>
              </a:tabLst>
            </a:pPr>
            <a:r>
              <a:rPr lang="da-DK"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CWT skal bekræfte alle bestillinger via e-mail. Bekræftelsen sendes enten til den, der har bestilt rejsen, eller til den, der skal benytte rejsen afhængigt af hvad der aftales. </a:t>
            </a:r>
          </a:p>
        </p:txBody>
      </p:sp>
      <p:grpSp>
        <p:nvGrpSpPr>
          <p:cNvPr id="62" name="Gruppe 61">
            <a:extLst>
              <a:ext uri="{FF2B5EF4-FFF2-40B4-BE49-F238E27FC236}">
                <a16:creationId xmlns:a16="http://schemas.microsoft.com/office/drawing/2014/main" id="{D9C567C8-24E8-453A-918D-6894D4566C63}"/>
              </a:ext>
            </a:extLst>
          </p:cNvPr>
          <p:cNvGrpSpPr/>
          <p:nvPr/>
        </p:nvGrpSpPr>
        <p:grpSpPr>
          <a:xfrm>
            <a:off x="8175547" y="2078722"/>
            <a:ext cx="609600" cy="609600"/>
            <a:chOff x="7839788" y="2382428"/>
            <a:chExt cx="609600" cy="609600"/>
          </a:xfrm>
        </p:grpSpPr>
        <p:sp>
          <p:nvSpPr>
            <p:cNvPr id="36" name="object 36"/>
            <p:cNvSpPr/>
            <p:nvPr/>
          </p:nvSpPr>
          <p:spPr>
            <a:xfrm>
              <a:off x="7839788" y="2382428"/>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800"/>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600"/>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800"/>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48564F"/>
            </a:solidFill>
          </p:spPr>
          <p:txBody>
            <a:bodyPr wrap="square" lIns="0" tIns="0" rIns="0" bIns="0" rtlCol="0"/>
            <a:lstStyle/>
            <a:p>
              <a:endParaRPr dirty="0"/>
            </a:p>
          </p:txBody>
        </p:sp>
        <p:sp>
          <p:nvSpPr>
            <p:cNvPr id="37" name="object 37"/>
            <p:cNvSpPr/>
            <p:nvPr/>
          </p:nvSpPr>
          <p:spPr>
            <a:xfrm>
              <a:off x="7954087" y="2562534"/>
              <a:ext cx="381000" cy="249554"/>
            </a:xfrm>
            <a:custGeom>
              <a:avLst/>
              <a:gdLst/>
              <a:ahLst/>
              <a:cxnLst/>
              <a:rect l="l" t="t" r="r" b="b"/>
              <a:pathLst>
                <a:path w="381000" h="249555">
                  <a:moveTo>
                    <a:pt x="381000" y="0"/>
                  </a:moveTo>
                  <a:lnTo>
                    <a:pt x="0" y="0"/>
                  </a:lnTo>
                  <a:lnTo>
                    <a:pt x="0" y="249377"/>
                  </a:lnTo>
                  <a:lnTo>
                    <a:pt x="381000" y="249377"/>
                  </a:lnTo>
                  <a:lnTo>
                    <a:pt x="381000" y="236677"/>
                  </a:lnTo>
                  <a:lnTo>
                    <a:pt x="12700" y="236677"/>
                  </a:lnTo>
                  <a:lnTo>
                    <a:pt x="12700" y="17881"/>
                  </a:lnTo>
                  <a:lnTo>
                    <a:pt x="36497" y="17881"/>
                  </a:lnTo>
                  <a:lnTo>
                    <a:pt x="28295" y="12699"/>
                  </a:lnTo>
                  <a:lnTo>
                    <a:pt x="381000" y="12699"/>
                  </a:lnTo>
                  <a:lnTo>
                    <a:pt x="381000" y="0"/>
                  </a:lnTo>
                  <a:close/>
                </a:path>
                <a:path w="381000" h="249555">
                  <a:moveTo>
                    <a:pt x="381000" y="18084"/>
                  </a:moveTo>
                  <a:lnTo>
                    <a:pt x="368300" y="18084"/>
                  </a:lnTo>
                  <a:lnTo>
                    <a:pt x="368300" y="198577"/>
                  </a:lnTo>
                  <a:lnTo>
                    <a:pt x="381000" y="198577"/>
                  </a:lnTo>
                  <a:lnTo>
                    <a:pt x="381000" y="18084"/>
                  </a:lnTo>
                  <a:close/>
                </a:path>
                <a:path w="381000" h="249555">
                  <a:moveTo>
                    <a:pt x="36497" y="17881"/>
                  </a:moveTo>
                  <a:lnTo>
                    <a:pt x="12700" y="17881"/>
                  </a:lnTo>
                  <a:lnTo>
                    <a:pt x="193738" y="132232"/>
                  </a:lnTo>
                  <a:lnTo>
                    <a:pt x="216811" y="117144"/>
                  </a:lnTo>
                  <a:lnTo>
                    <a:pt x="193611" y="117144"/>
                  </a:lnTo>
                  <a:lnTo>
                    <a:pt x="36497" y="17881"/>
                  </a:lnTo>
                  <a:close/>
                </a:path>
                <a:path w="381000" h="249555">
                  <a:moveTo>
                    <a:pt x="381000" y="12699"/>
                  </a:moveTo>
                  <a:lnTo>
                    <a:pt x="353339" y="12699"/>
                  </a:lnTo>
                  <a:lnTo>
                    <a:pt x="193611" y="117144"/>
                  </a:lnTo>
                  <a:lnTo>
                    <a:pt x="216811" y="117144"/>
                  </a:lnTo>
                  <a:lnTo>
                    <a:pt x="368300" y="18084"/>
                  </a:lnTo>
                  <a:lnTo>
                    <a:pt x="381000" y="18084"/>
                  </a:lnTo>
                  <a:lnTo>
                    <a:pt x="381000" y="12699"/>
                  </a:lnTo>
                  <a:close/>
                </a:path>
              </a:pathLst>
            </a:custGeom>
            <a:solidFill>
              <a:srgbClr val="FFFFFF"/>
            </a:solidFill>
          </p:spPr>
          <p:txBody>
            <a:bodyPr wrap="square" lIns="0" tIns="0" rIns="0" bIns="0" rtlCol="0"/>
            <a:lstStyle/>
            <a:p>
              <a:endParaRPr dirty="0"/>
            </a:p>
          </p:txBody>
        </p:sp>
      </p:grpSp>
      <p:grpSp>
        <p:nvGrpSpPr>
          <p:cNvPr id="66" name="Gruppe 65">
            <a:extLst>
              <a:ext uri="{FF2B5EF4-FFF2-40B4-BE49-F238E27FC236}">
                <a16:creationId xmlns:a16="http://schemas.microsoft.com/office/drawing/2014/main" id="{3E36DE81-BFA4-40AC-BC98-3E8CE18E9BEB}"/>
              </a:ext>
            </a:extLst>
          </p:cNvPr>
          <p:cNvGrpSpPr/>
          <p:nvPr/>
        </p:nvGrpSpPr>
        <p:grpSpPr>
          <a:xfrm>
            <a:off x="3969815" y="4880429"/>
            <a:ext cx="609600" cy="609600"/>
            <a:chOff x="4331874" y="4222203"/>
            <a:chExt cx="609600" cy="609600"/>
          </a:xfrm>
        </p:grpSpPr>
        <p:sp>
          <p:nvSpPr>
            <p:cNvPr id="24" name="object 24"/>
            <p:cNvSpPr/>
            <p:nvPr/>
          </p:nvSpPr>
          <p:spPr>
            <a:xfrm>
              <a:off x="4331874" y="4222203"/>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800"/>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600"/>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800"/>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C1466D"/>
            </a:solidFill>
          </p:spPr>
          <p:txBody>
            <a:bodyPr wrap="square" lIns="0" tIns="0" rIns="0" bIns="0" rtlCol="0"/>
            <a:lstStyle/>
            <a:p>
              <a:endParaRPr dirty="0"/>
            </a:p>
          </p:txBody>
        </p:sp>
        <p:sp>
          <p:nvSpPr>
            <p:cNvPr id="25" name="object 25"/>
            <p:cNvSpPr/>
            <p:nvPr/>
          </p:nvSpPr>
          <p:spPr>
            <a:xfrm>
              <a:off x="4497001" y="4387296"/>
              <a:ext cx="279400" cy="279400"/>
            </a:xfrm>
            <a:custGeom>
              <a:avLst/>
              <a:gdLst/>
              <a:ahLst/>
              <a:cxnLst/>
              <a:rect l="l" t="t" r="r" b="b"/>
              <a:pathLst>
                <a:path w="279400" h="279400">
                  <a:moveTo>
                    <a:pt x="279349" y="137261"/>
                  </a:moveTo>
                  <a:lnTo>
                    <a:pt x="272741" y="181541"/>
                  </a:lnTo>
                  <a:lnTo>
                    <a:pt x="252979" y="220236"/>
                  </a:lnTo>
                  <a:lnTo>
                    <a:pt x="222553" y="251005"/>
                  </a:lnTo>
                  <a:lnTo>
                    <a:pt x="183955" y="271507"/>
                  </a:lnTo>
                  <a:lnTo>
                    <a:pt x="139674" y="279399"/>
                  </a:lnTo>
                  <a:lnTo>
                    <a:pt x="95654" y="273042"/>
                  </a:lnTo>
                  <a:lnTo>
                    <a:pt x="57568" y="253875"/>
                  </a:lnTo>
                  <a:lnTo>
                    <a:pt x="27525" y="224160"/>
                  </a:lnTo>
                  <a:lnTo>
                    <a:pt x="7632" y="186156"/>
                  </a:lnTo>
                  <a:lnTo>
                    <a:pt x="0" y="142125"/>
                  </a:lnTo>
                  <a:lnTo>
                    <a:pt x="6603" y="97855"/>
                  </a:lnTo>
                  <a:lnTo>
                    <a:pt x="26367" y="59162"/>
                  </a:lnTo>
                  <a:lnTo>
                    <a:pt x="56797" y="28391"/>
                  </a:lnTo>
                  <a:lnTo>
                    <a:pt x="95397" y="7888"/>
                  </a:lnTo>
                  <a:lnTo>
                    <a:pt x="139674" y="0"/>
                  </a:lnTo>
                  <a:lnTo>
                    <a:pt x="183694" y="6354"/>
                  </a:lnTo>
                  <a:lnTo>
                    <a:pt x="221780" y="25521"/>
                  </a:lnTo>
                  <a:lnTo>
                    <a:pt x="251823" y="55238"/>
                  </a:lnTo>
                  <a:lnTo>
                    <a:pt x="271716" y="93240"/>
                  </a:lnTo>
                  <a:lnTo>
                    <a:pt x="279349" y="137261"/>
                  </a:lnTo>
                  <a:close/>
                </a:path>
                <a:path w="279400" h="279400">
                  <a:moveTo>
                    <a:pt x="139674" y="158724"/>
                  </a:moveTo>
                  <a:lnTo>
                    <a:pt x="139674" y="69824"/>
                  </a:lnTo>
                </a:path>
              </a:pathLst>
            </a:custGeom>
            <a:ln w="12700">
              <a:solidFill>
                <a:srgbClr val="FFFFFF"/>
              </a:solidFill>
            </a:ln>
          </p:spPr>
          <p:txBody>
            <a:bodyPr wrap="square" lIns="0" tIns="0" rIns="0" bIns="0" rtlCol="0"/>
            <a:lstStyle/>
            <a:p>
              <a:endParaRPr dirty="0"/>
            </a:p>
          </p:txBody>
        </p:sp>
        <p:sp>
          <p:nvSpPr>
            <p:cNvPr id="26" name="object 26"/>
            <p:cNvSpPr/>
            <p:nvPr/>
          </p:nvSpPr>
          <p:spPr>
            <a:xfrm>
              <a:off x="4630324" y="4584125"/>
              <a:ext cx="12700" cy="12700"/>
            </a:xfrm>
            <a:custGeom>
              <a:avLst/>
              <a:gdLst/>
              <a:ahLst/>
              <a:cxnLst/>
              <a:rect l="l" t="t" r="r" b="b"/>
              <a:pathLst>
                <a:path w="12700" h="12700">
                  <a:moveTo>
                    <a:pt x="12700" y="6350"/>
                  </a:moveTo>
                  <a:lnTo>
                    <a:pt x="12700" y="9855"/>
                  </a:lnTo>
                  <a:lnTo>
                    <a:pt x="9855" y="12700"/>
                  </a:lnTo>
                  <a:lnTo>
                    <a:pt x="6350" y="12700"/>
                  </a:lnTo>
                  <a:lnTo>
                    <a:pt x="2844" y="12700"/>
                  </a:lnTo>
                  <a:lnTo>
                    <a:pt x="0" y="9855"/>
                  </a:lnTo>
                  <a:lnTo>
                    <a:pt x="0" y="6350"/>
                  </a:lnTo>
                  <a:lnTo>
                    <a:pt x="0" y="2844"/>
                  </a:lnTo>
                  <a:lnTo>
                    <a:pt x="2844" y="0"/>
                  </a:lnTo>
                  <a:lnTo>
                    <a:pt x="6350" y="0"/>
                  </a:lnTo>
                  <a:lnTo>
                    <a:pt x="9855" y="0"/>
                  </a:lnTo>
                  <a:lnTo>
                    <a:pt x="12700" y="2844"/>
                  </a:lnTo>
                  <a:lnTo>
                    <a:pt x="12700" y="6350"/>
                  </a:lnTo>
                  <a:close/>
                </a:path>
              </a:pathLst>
            </a:custGeom>
            <a:ln w="12700">
              <a:solidFill>
                <a:srgbClr val="FFFFFF"/>
              </a:solidFill>
            </a:ln>
          </p:spPr>
          <p:txBody>
            <a:bodyPr wrap="square" lIns="0" tIns="0" rIns="0" bIns="0" rtlCol="0"/>
            <a:lstStyle/>
            <a:p>
              <a:endParaRPr dirty="0"/>
            </a:p>
          </p:txBody>
        </p:sp>
      </p:grpSp>
      <p:sp>
        <p:nvSpPr>
          <p:cNvPr id="33" name="object 54">
            <a:extLst>
              <a:ext uri="{FF2B5EF4-FFF2-40B4-BE49-F238E27FC236}">
                <a16:creationId xmlns:a16="http://schemas.microsoft.com/office/drawing/2014/main" id="{BB2D1CB3-DD31-4D17-2D5E-8DFEF89C7E2A}"/>
              </a:ext>
            </a:extLst>
          </p:cNvPr>
          <p:cNvSpPr txBox="1"/>
          <p:nvPr/>
        </p:nvSpPr>
        <p:spPr>
          <a:xfrm>
            <a:off x="4682034" y="5409054"/>
            <a:ext cx="3085926" cy="218008"/>
          </a:xfrm>
          <a:prstGeom prst="rect">
            <a:avLst/>
          </a:prstGeom>
        </p:spPr>
        <p:txBody>
          <a:bodyPr vert="horz" wrap="square" lIns="0" tIns="33020" rIns="0" bIns="0" rtlCol="0">
            <a:spAutoFit/>
          </a:bodyPr>
          <a:lstStyle/>
          <a:p>
            <a:pPr marL="241300" indent="-228600">
              <a:lnSpc>
                <a:spcPct val="100000"/>
              </a:lnSpc>
              <a:spcBef>
                <a:spcPts val="160"/>
              </a:spcBef>
              <a:buChar char="•"/>
              <a:tabLst>
                <a:tab pos="240665" algn="l"/>
                <a:tab pos="241300" algn="l"/>
              </a:tabLst>
            </a:pPr>
            <a:endParaRPr sz="1200" dirty="0">
              <a:latin typeface="Arial"/>
              <a:cs typeface="Arial"/>
            </a:endParaRPr>
          </a:p>
        </p:txBody>
      </p:sp>
      <p:sp>
        <p:nvSpPr>
          <p:cNvPr id="50" name="object 50"/>
          <p:cNvSpPr txBox="1"/>
          <p:nvPr/>
        </p:nvSpPr>
        <p:spPr>
          <a:xfrm>
            <a:off x="12724750" y="2528618"/>
            <a:ext cx="2494107" cy="1821011"/>
          </a:xfrm>
          <a:prstGeom prst="rect">
            <a:avLst/>
          </a:prstGeom>
          <a:solidFill>
            <a:schemeClr val="bg1"/>
          </a:solidFill>
        </p:spPr>
        <p:txBody>
          <a:bodyPr vert="horz" wrap="square" lIns="0" tIns="12700" rIns="0" bIns="0" rtlCol="0">
            <a:spAutoFit/>
          </a:bodyPr>
          <a:lstStyle/>
          <a:p>
            <a:pPr marL="12700">
              <a:lnSpc>
                <a:spcPts val="1639"/>
              </a:lnSpc>
              <a:spcBef>
                <a:spcPts val="100"/>
              </a:spcBef>
            </a:pPr>
            <a:r>
              <a:rPr b="1" dirty="0">
                <a:latin typeface="Arial"/>
                <a:cs typeface="Arial"/>
              </a:rPr>
              <a:t>Levering</a:t>
            </a:r>
            <a:r>
              <a:rPr b="1" spc="-30" dirty="0">
                <a:latin typeface="Arial"/>
                <a:cs typeface="Arial"/>
              </a:rPr>
              <a:t> </a:t>
            </a:r>
            <a:r>
              <a:rPr lang="da-DK" b="1" spc="-30" dirty="0">
                <a:latin typeface="Arial"/>
                <a:cs typeface="Arial"/>
              </a:rPr>
              <a:t>og leveringssted</a:t>
            </a:r>
            <a:endParaRPr dirty="0">
              <a:latin typeface="Arial"/>
              <a:cs typeface="Arial"/>
            </a:endParaRPr>
          </a:p>
          <a:p>
            <a:pPr>
              <a:spcAft>
                <a:spcPts val="1200"/>
              </a:spcAft>
              <a:tabLst>
                <a:tab pos="288290" algn="l"/>
              </a:tabLst>
            </a:pPr>
            <a:r>
              <a:rPr lang="da-DK"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Du vil få dine billetter fremsendt til din mailadresse eller rejsekonto umiddelbart efter bestillingen er gennemført, afhængigt af hvad der er aftalt.</a:t>
            </a:r>
            <a:endParaRPr lang="da-DK"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1300"/>
              </a:lnSpc>
              <a:spcAft>
                <a:spcPts val="1200"/>
              </a:spcAft>
              <a:tabLst>
                <a:tab pos="288290" algn="l"/>
              </a:tabLst>
            </a:pPr>
            <a:endParaRPr lang="da-DK"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4" name="object 50">
            <a:extLst>
              <a:ext uri="{FF2B5EF4-FFF2-40B4-BE49-F238E27FC236}">
                <a16:creationId xmlns:a16="http://schemas.microsoft.com/office/drawing/2014/main" id="{F15E7E21-3273-1EE4-37DF-8A72FBBB13DD}"/>
              </a:ext>
            </a:extLst>
          </p:cNvPr>
          <p:cNvSpPr txBox="1"/>
          <p:nvPr/>
        </p:nvSpPr>
        <p:spPr>
          <a:xfrm>
            <a:off x="11531266" y="5786719"/>
            <a:ext cx="3913300" cy="218008"/>
          </a:xfrm>
          <a:prstGeom prst="rect">
            <a:avLst/>
          </a:prstGeom>
        </p:spPr>
        <p:txBody>
          <a:bodyPr vert="horz" wrap="square" lIns="0" tIns="12700" rIns="0" bIns="0" rtlCol="0">
            <a:spAutoFit/>
          </a:bodyPr>
          <a:lstStyle/>
          <a:p>
            <a:pPr marL="12700">
              <a:lnSpc>
                <a:spcPts val="1639"/>
              </a:lnSpc>
              <a:spcBef>
                <a:spcPts val="100"/>
              </a:spcBef>
            </a:pPr>
            <a:r>
              <a:rPr lang="da-DK" sz="1400" dirty="0">
                <a:latin typeface="Arial"/>
                <a:cs typeface="Arial"/>
              </a:rPr>
              <a:t>.</a:t>
            </a:r>
            <a:endParaRPr sz="1400" dirty="0">
              <a:latin typeface="Arial"/>
              <a:cs typeface="Arial"/>
            </a:endParaRPr>
          </a:p>
        </p:txBody>
      </p:sp>
      <p:grpSp>
        <p:nvGrpSpPr>
          <p:cNvPr id="75" name="Gruppe 74">
            <a:extLst>
              <a:ext uri="{FF2B5EF4-FFF2-40B4-BE49-F238E27FC236}">
                <a16:creationId xmlns:a16="http://schemas.microsoft.com/office/drawing/2014/main" id="{C8E684F8-8050-301A-9971-78606A402CFE}"/>
              </a:ext>
            </a:extLst>
          </p:cNvPr>
          <p:cNvGrpSpPr/>
          <p:nvPr/>
        </p:nvGrpSpPr>
        <p:grpSpPr>
          <a:xfrm>
            <a:off x="4939472" y="4733469"/>
            <a:ext cx="4412984" cy="3359459"/>
            <a:chOff x="5512656" y="2667000"/>
            <a:chExt cx="3184436" cy="1796596"/>
          </a:xfrm>
          <a:solidFill>
            <a:schemeClr val="bg1"/>
          </a:solidFill>
        </p:grpSpPr>
        <p:sp>
          <p:nvSpPr>
            <p:cNvPr id="76" name="object 47">
              <a:extLst>
                <a:ext uri="{FF2B5EF4-FFF2-40B4-BE49-F238E27FC236}">
                  <a16:creationId xmlns:a16="http://schemas.microsoft.com/office/drawing/2014/main" id="{A336EEAE-8B4F-76A2-65CA-76EFB3A248B4}"/>
                </a:ext>
              </a:extLst>
            </p:cNvPr>
            <p:cNvSpPr/>
            <p:nvPr/>
          </p:nvSpPr>
          <p:spPr>
            <a:xfrm>
              <a:off x="5522092" y="2667000"/>
              <a:ext cx="3175000" cy="1796595"/>
            </a:xfrm>
            <a:custGeom>
              <a:avLst/>
              <a:gdLst/>
              <a:ahLst/>
              <a:cxnLst/>
              <a:rect l="l" t="t" r="r" b="b"/>
              <a:pathLst>
                <a:path w="3175000" h="2123440">
                  <a:moveTo>
                    <a:pt x="3175000" y="0"/>
                  </a:moveTo>
                  <a:lnTo>
                    <a:pt x="0" y="0"/>
                  </a:lnTo>
                  <a:lnTo>
                    <a:pt x="0" y="2123071"/>
                  </a:lnTo>
                  <a:lnTo>
                    <a:pt x="3175000" y="2123071"/>
                  </a:lnTo>
                  <a:lnTo>
                    <a:pt x="3175000" y="0"/>
                  </a:lnTo>
                  <a:close/>
                </a:path>
              </a:pathLst>
            </a:custGeom>
            <a:grpFill/>
            <a:ln>
              <a:solidFill>
                <a:srgbClr val="802E48"/>
              </a:solidFill>
            </a:ln>
          </p:spPr>
          <p:txBody>
            <a:bodyPr wrap="square" lIns="0" tIns="0" rIns="0" bIns="0" rtlCol="0"/>
            <a:lstStyle/>
            <a:p>
              <a:endParaRPr dirty="0"/>
            </a:p>
          </p:txBody>
        </p:sp>
        <p:sp>
          <p:nvSpPr>
            <p:cNvPr id="77" name="object 46">
              <a:extLst>
                <a:ext uri="{FF2B5EF4-FFF2-40B4-BE49-F238E27FC236}">
                  <a16:creationId xmlns:a16="http://schemas.microsoft.com/office/drawing/2014/main" id="{F5684502-BC3F-3D15-61E8-F656E6B0ABBC}"/>
                </a:ext>
              </a:extLst>
            </p:cNvPr>
            <p:cNvSpPr/>
            <p:nvPr/>
          </p:nvSpPr>
          <p:spPr>
            <a:xfrm>
              <a:off x="5512656" y="2673580"/>
              <a:ext cx="3175000" cy="1790016"/>
            </a:xfrm>
            <a:custGeom>
              <a:avLst/>
              <a:gdLst/>
              <a:ahLst/>
              <a:cxnLst/>
              <a:rect l="l" t="t" r="r" b="b"/>
              <a:pathLst>
                <a:path w="3175000" h="2085975">
                  <a:moveTo>
                    <a:pt x="0" y="2085505"/>
                  </a:moveTo>
                  <a:lnTo>
                    <a:pt x="3175000" y="2085505"/>
                  </a:lnTo>
                  <a:lnTo>
                    <a:pt x="3175000" y="0"/>
                  </a:lnTo>
                  <a:lnTo>
                    <a:pt x="0" y="0"/>
                  </a:lnTo>
                  <a:lnTo>
                    <a:pt x="0" y="2085505"/>
                  </a:lnTo>
                  <a:close/>
                </a:path>
              </a:pathLst>
            </a:custGeom>
            <a:grpFill/>
            <a:ln w="38100">
              <a:solidFill>
                <a:srgbClr val="802E48"/>
              </a:solidFill>
            </a:ln>
          </p:spPr>
          <p:txBody>
            <a:bodyPr wrap="square" lIns="0" tIns="0" rIns="0" bIns="0" rtlCol="0"/>
            <a:lstStyle/>
            <a:p>
              <a:endParaRPr dirty="0"/>
            </a:p>
          </p:txBody>
        </p:sp>
      </p:grpSp>
      <p:sp>
        <p:nvSpPr>
          <p:cNvPr id="34" name="object 55">
            <a:extLst>
              <a:ext uri="{FF2B5EF4-FFF2-40B4-BE49-F238E27FC236}">
                <a16:creationId xmlns:a16="http://schemas.microsoft.com/office/drawing/2014/main" id="{7304C3BC-DCA7-9DB1-C700-BA042002E248}"/>
              </a:ext>
            </a:extLst>
          </p:cNvPr>
          <p:cNvSpPr txBox="1"/>
          <p:nvPr/>
        </p:nvSpPr>
        <p:spPr>
          <a:xfrm>
            <a:off x="5031007" y="4841824"/>
            <a:ext cx="4196890" cy="2882840"/>
          </a:xfrm>
          <a:prstGeom prst="rect">
            <a:avLst/>
          </a:prstGeom>
          <a:solidFill>
            <a:schemeClr val="bg1"/>
          </a:solidFill>
        </p:spPr>
        <p:txBody>
          <a:bodyPr vert="horz" wrap="square" lIns="0" tIns="12700" rIns="0" bIns="0" rtlCol="0">
            <a:spAutoFit/>
          </a:bodyPr>
          <a:lstStyle/>
          <a:p>
            <a:pPr marL="12700">
              <a:lnSpc>
                <a:spcPct val="100000"/>
              </a:lnSpc>
              <a:spcBef>
                <a:spcPts val="100"/>
              </a:spcBef>
            </a:pPr>
            <a:r>
              <a:rPr lang="da-DK" sz="1600" b="1" spc="35" dirty="0">
                <a:latin typeface="Arial"/>
                <a:cs typeface="Arial"/>
              </a:rPr>
              <a:t>Hvornår kan du bestille billetter</a:t>
            </a:r>
          </a:p>
          <a:p>
            <a:pPr marL="12700">
              <a:spcBef>
                <a:spcPts val="100"/>
              </a:spcBef>
            </a:pPr>
            <a:r>
              <a:rPr lang="da-DK" sz="1400" dirty="0">
                <a:solidFill>
                  <a:srgbClr val="000000"/>
                </a:solidFill>
                <a:latin typeface="Arial" panose="020B0604020202020204" pitchFamily="34" charset="0"/>
                <a:ea typeface="Arial" panose="020B0604020202020204" pitchFamily="34" charset="0"/>
              </a:rPr>
              <a:t>Du kan b</a:t>
            </a:r>
            <a:r>
              <a:rPr lang="da-DK" sz="1400" dirty="0">
                <a:solidFill>
                  <a:srgbClr val="000000"/>
                </a:solidFill>
                <a:effectLst/>
                <a:latin typeface="Arial" panose="020B0604020202020204" pitchFamily="34" charset="0"/>
                <a:ea typeface="Arial" panose="020B0604020202020204" pitchFamily="34" charset="0"/>
              </a:rPr>
              <a:t>estille, ændre og annullere billetter i onlinebookingsystemet hele døgnet.</a:t>
            </a:r>
            <a:endParaRPr lang="da-DK" sz="1400" spc="35" dirty="0">
              <a:solidFill>
                <a:srgbClr val="000000"/>
              </a:solidFill>
              <a:latin typeface="Arial"/>
              <a:ea typeface="Arial" panose="020B0604020202020204" pitchFamily="34" charset="0"/>
              <a:cs typeface="Arial"/>
            </a:endParaRPr>
          </a:p>
          <a:p>
            <a:pPr marL="12700">
              <a:spcBef>
                <a:spcPts val="100"/>
              </a:spcBef>
            </a:pPr>
            <a:r>
              <a:rPr lang="da-DK" sz="1400" spc="35" dirty="0">
                <a:solidFill>
                  <a:srgbClr val="000000"/>
                </a:solidFill>
                <a:latin typeface="Arial"/>
                <a:ea typeface="Arial" panose="020B0604020202020204" pitchFamily="34" charset="0"/>
                <a:cs typeface="Arial"/>
              </a:rPr>
              <a:t>På </a:t>
            </a:r>
            <a:r>
              <a:rPr lang="da-DK" sz="1400" dirty="0">
                <a:solidFill>
                  <a:srgbClr val="000000"/>
                </a:solidFill>
                <a:effectLst/>
                <a:latin typeface="Arial" panose="020B0604020202020204" pitchFamily="34" charset="0"/>
                <a:ea typeface="Arial" panose="020B0604020202020204" pitchFamily="34" charset="0"/>
              </a:rPr>
              <a:t>hverdage mellem kl. 08.30 og 16.30 kan du bestille, ændre eller annullere billetter via jeres rejseafregningssystem, pr telefon og pr e-mail.</a:t>
            </a:r>
          </a:p>
          <a:p>
            <a:pPr marL="12700">
              <a:spcBef>
                <a:spcPts val="100"/>
              </a:spcBef>
            </a:pPr>
            <a:r>
              <a:rPr lang="da-DK" sz="1400" dirty="0">
                <a:solidFill>
                  <a:srgbClr val="000000"/>
                </a:solidFill>
                <a:effectLst/>
                <a:latin typeface="Arial" panose="020B0604020202020204" pitchFamily="34" charset="0"/>
                <a:ea typeface="Arial" panose="020B0604020202020204" pitchFamily="34" charset="0"/>
              </a:rPr>
              <a:t>Og uden for normal åbningstid kan du benytte CWT’s 24 timers service, med undtagelse af søgnehelligdage, juleaftensdag, nytårsaftensdag og grundlovsdag. </a:t>
            </a:r>
          </a:p>
          <a:p>
            <a:pPr>
              <a:spcAft>
                <a:spcPts val="1200"/>
              </a:spcAft>
              <a:tabLst>
                <a:tab pos="288290" algn="l"/>
              </a:tabLst>
            </a:pPr>
            <a:r>
              <a:rPr lang="da-DK"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Ønsker du at kontakte CWT’s 24-timers service, skal det ske via det dertil oplyste telefonnummer. Se priser for 24-timer service i Bilag C.</a:t>
            </a:r>
          </a:p>
        </p:txBody>
      </p:sp>
      <p:grpSp>
        <p:nvGrpSpPr>
          <p:cNvPr id="11" name="Gruppe 10">
            <a:extLst>
              <a:ext uri="{FF2B5EF4-FFF2-40B4-BE49-F238E27FC236}">
                <a16:creationId xmlns:a16="http://schemas.microsoft.com/office/drawing/2014/main" id="{A9B3C77A-2A60-A45C-BBBE-1320F23D3E26}"/>
              </a:ext>
            </a:extLst>
          </p:cNvPr>
          <p:cNvGrpSpPr/>
          <p:nvPr/>
        </p:nvGrpSpPr>
        <p:grpSpPr>
          <a:xfrm>
            <a:off x="9584613" y="4641852"/>
            <a:ext cx="2674999" cy="3660279"/>
            <a:chOff x="777875" y="2987992"/>
            <a:chExt cx="3175000" cy="1713230"/>
          </a:xfrm>
          <a:solidFill>
            <a:schemeClr val="bg1"/>
          </a:solidFill>
        </p:grpSpPr>
        <p:sp>
          <p:nvSpPr>
            <p:cNvPr id="31" name="object 40">
              <a:extLst>
                <a:ext uri="{FF2B5EF4-FFF2-40B4-BE49-F238E27FC236}">
                  <a16:creationId xmlns:a16="http://schemas.microsoft.com/office/drawing/2014/main" id="{D73F7C34-60C3-8805-0006-040E72CD5FF6}"/>
                </a:ext>
              </a:extLst>
            </p:cNvPr>
            <p:cNvSpPr/>
            <p:nvPr/>
          </p:nvSpPr>
          <p:spPr>
            <a:xfrm>
              <a:off x="1822019" y="2987992"/>
              <a:ext cx="2130856" cy="1713230"/>
            </a:xfrm>
            <a:custGeom>
              <a:avLst/>
              <a:gdLst/>
              <a:ahLst/>
              <a:cxnLst/>
              <a:rect l="l" t="t" r="r" b="b"/>
              <a:pathLst>
                <a:path w="3175000" h="1713229">
                  <a:moveTo>
                    <a:pt x="3175000" y="0"/>
                  </a:moveTo>
                  <a:lnTo>
                    <a:pt x="0" y="0"/>
                  </a:lnTo>
                  <a:lnTo>
                    <a:pt x="0" y="1712899"/>
                  </a:lnTo>
                  <a:lnTo>
                    <a:pt x="3175000" y="1712899"/>
                  </a:lnTo>
                  <a:lnTo>
                    <a:pt x="3175000" y="0"/>
                  </a:lnTo>
                  <a:close/>
                </a:path>
              </a:pathLst>
            </a:custGeom>
            <a:grpFill/>
          </p:spPr>
          <p:txBody>
            <a:bodyPr wrap="square" lIns="0" tIns="0" rIns="0" bIns="0" rtlCol="0"/>
            <a:lstStyle/>
            <a:p>
              <a:endParaRPr dirty="0"/>
            </a:p>
          </p:txBody>
        </p:sp>
        <p:sp>
          <p:nvSpPr>
            <p:cNvPr id="32" name="object 41">
              <a:extLst>
                <a:ext uri="{FF2B5EF4-FFF2-40B4-BE49-F238E27FC236}">
                  <a16:creationId xmlns:a16="http://schemas.microsoft.com/office/drawing/2014/main" id="{A1A4A0D5-FB2F-761B-BFA3-B984D018B33D}"/>
                </a:ext>
              </a:extLst>
            </p:cNvPr>
            <p:cNvSpPr/>
            <p:nvPr/>
          </p:nvSpPr>
          <p:spPr>
            <a:xfrm>
              <a:off x="777875" y="2987992"/>
              <a:ext cx="3175000" cy="1713230"/>
            </a:xfrm>
            <a:custGeom>
              <a:avLst/>
              <a:gdLst/>
              <a:ahLst/>
              <a:cxnLst/>
              <a:rect l="l" t="t" r="r" b="b"/>
              <a:pathLst>
                <a:path w="3175000" h="1713229">
                  <a:moveTo>
                    <a:pt x="0" y="1712899"/>
                  </a:moveTo>
                  <a:lnTo>
                    <a:pt x="3175000" y="1712899"/>
                  </a:lnTo>
                  <a:lnTo>
                    <a:pt x="3175000" y="0"/>
                  </a:lnTo>
                  <a:lnTo>
                    <a:pt x="0" y="0"/>
                  </a:lnTo>
                  <a:lnTo>
                    <a:pt x="0" y="1712899"/>
                  </a:lnTo>
                  <a:close/>
                </a:path>
              </a:pathLst>
            </a:custGeom>
            <a:grpFill/>
            <a:ln w="38100">
              <a:solidFill>
                <a:srgbClr val="802E48"/>
              </a:solidFill>
            </a:ln>
          </p:spPr>
          <p:txBody>
            <a:bodyPr wrap="square" lIns="0" tIns="0" rIns="0" bIns="0" rtlCol="0"/>
            <a:lstStyle/>
            <a:p>
              <a:endParaRPr dirty="0"/>
            </a:p>
          </p:txBody>
        </p:sp>
      </p:grpSp>
      <p:sp>
        <p:nvSpPr>
          <p:cNvPr id="35" name="object 58">
            <a:extLst>
              <a:ext uri="{FF2B5EF4-FFF2-40B4-BE49-F238E27FC236}">
                <a16:creationId xmlns:a16="http://schemas.microsoft.com/office/drawing/2014/main" id="{197D3CA2-BF39-A791-0FB6-24D4F741F3B4}"/>
              </a:ext>
            </a:extLst>
          </p:cNvPr>
          <p:cNvSpPr txBox="1"/>
          <p:nvPr/>
        </p:nvSpPr>
        <p:spPr>
          <a:xfrm>
            <a:off x="8577931" y="5102812"/>
            <a:ext cx="2283597" cy="218008"/>
          </a:xfrm>
          <a:prstGeom prst="rect">
            <a:avLst/>
          </a:prstGeom>
        </p:spPr>
        <p:txBody>
          <a:bodyPr vert="horz" wrap="square" lIns="0" tIns="12700" rIns="0" bIns="0" rtlCol="0">
            <a:spAutoFit/>
          </a:bodyPr>
          <a:lstStyle/>
          <a:p>
            <a:pPr marL="12700" marR="5080">
              <a:lnSpc>
                <a:spcPts val="1600"/>
              </a:lnSpc>
              <a:spcBef>
                <a:spcPts val="80"/>
              </a:spcBef>
            </a:pPr>
            <a:endParaRPr lang="da-DK" sz="1400" dirty="0">
              <a:latin typeface="Arial"/>
              <a:cs typeface="Arial"/>
            </a:endParaRPr>
          </a:p>
        </p:txBody>
      </p:sp>
      <p:sp>
        <p:nvSpPr>
          <p:cNvPr id="51" name="object 28">
            <a:extLst>
              <a:ext uri="{FF2B5EF4-FFF2-40B4-BE49-F238E27FC236}">
                <a16:creationId xmlns:a16="http://schemas.microsoft.com/office/drawing/2014/main" id="{9AEF723D-32FB-4C4F-06D4-DF2A5C10A73B}"/>
              </a:ext>
            </a:extLst>
          </p:cNvPr>
          <p:cNvSpPr txBox="1"/>
          <p:nvPr/>
        </p:nvSpPr>
        <p:spPr>
          <a:xfrm>
            <a:off x="11846410" y="2989689"/>
            <a:ext cx="772928" cy="166392"/>
          </a:xfrm>
          <a:prstGeom prst="rect">
            <a:avLst/>
          </a:prstGeom>
        </p:spPr>
        <p:txBody>
          <a:bodyPr vert="horz" wrap="square" lIns="0" tIns="4763" rIns="0" bIns="0" rtlCol="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4769">
              <a:spcBef>
                <a:spcPts val="38"/>
              </a:spcBef>
            </a:pPr>
            <a:r>
              <a:rPr sz="1050" b="1" spc="-4" dirty="0">
                <a:solidFill>
                  <a:schemeClr val="bg1"/>
                </a:solidFill>
                <a:highlight>
                  <a:srgbClr val="000000"/>
                </a:highlight>
                <a:latin typeface="Arial"/>
                <a:cs typeface="Arial"/>
              </a:rPr>
              <a:t>JA</a:t>
            </a:r>
            <a:endParaRPr sz="1050" dirty="0">
              <a:solidFill>
                <a:schemeClr val="bg1"/>
              </a:solidFill>
              <a:highlight>
                <a:srgbClr val="000000"/>
              </a:highlight>
              <a:latin typeface="Arial"/>
              <a:cs typeface="Arial"/>
            </a:endParaRPr>
          </a:p>
        </p:txBody>
      </p:sp>
      <p:sp>
        <p:nvSpPr>
          <p:cNvPr id="96" name="Tekstfelt 95">
            <a:extLst>
              <a:ext uri="{FF2B5EF4-FFF2-40B4-BE49-F238E27FC236}">
                <a16:creationId xmlns:a16="http://schemas.microsoft.com/office/drawing/2014/main" id="{03A02254-56A1-6777-F1A2-6FD3A515F1CF}"/>
              </a:ext>
            </a:extLst>
          </p:cNvPr>
          <p:cNvSpPr txBox="1"/>
          <p:nvPr/>
        </p:nvSpPr>
        <p:spPr>
          <a:xfrm>
            <a:off x="9619862" y="4769576"/>
            <a:ext cx="2551921" cy="3429144"/>
          </a:xfrm>
          <a:prstGeom prst="rect">
            <a:avLst/>
          </a:prstGeom>
          <a:solidFill>
            <a:schemeClr val="bg1"/>
          </a:solidFill>
        </p:spPr>
        <p:txBody>
          <a:bodyPr wrap="square">
            <a:spAutoFit/>
          </a:bodyPr>
          <a:lstStyle/>
          <a:p>
            <a:pPr>
              <a:lnSpc>
                <a:spcPts val="1300"/>
              </a:lnSpc>
              <a:spcAft>
                <a:spcPts val="1200"/>
              </a:spcAft>
              <a:tabLst>
                <a:tab pos="288290" algn="l"/>
              </a:tabLst>
            </a:pPr>
            <a:r>
              <a:rPr lang="da-DK"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Fejl i din bestilling</a:t>
            </a:r>
          </a:p>
          <a:p>
            <a:pPr>
              <a:spcAft>
                <a:spcPts val="1200"/>
              </a:spcAft>
              <a:tabLst>
                <a:tab pos="288290" algn="l"/>
              </a:tabLst>
            </a:pPr>
            <a:r>
              <a:rPr lang="da-DK"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Såfremt du i forbindelse med en bestilling har afgivet forkerte oplysninger vedrørende rejsedato, destination eller lignende, har du mod vederlag ret til at korrigere bestillingen indtil 1 arbejdsdag før afrejse (i rela-tion til fly-, tog- og færge-billetter, dog kun i det omfang vilkårene for henholdsvis fly-, tog- og færgebilletter muliggør annullering og/eller korrigering af bestillingen).</a:t>
            </a:r>
          </a:p>
        </p:txBody>
      </p:sp>
      <p:sp>
        <p:nvSpPr>
          <p:cNvPr id="18" name="object 4">
            <a:extLst>
              <a:ext uri="{FF2B5EF4-FFF2-40B4-BE49-F238E27FC236}">
                <a16:creationId xmlns:a16="http://schemas.microsoft.com/office/drawing/2014/main" id="{9F18AA30-B8F8-09CE-3E24-64110027848B}"/>
              </a:ext>
            </a:extLst>
          </p:cNvPr>
          <p:cNvSpPr/>
          <p:nvPr/>
        </p:nvSpPr>
        <p:spPr>
          <a:xfrm rot="5400000">
            <a:off x="13524365" y="5075432"/>
            <a:ext cx="535305" cy="0"/>
          </a:xfrm>
          <a:custGeom>
            <a:avLst/>
            <a:gdLst/>
            <a:ahLst/>
            <a:cxnLst/>
            <a:rect l="l" t="t" r="r" b="b"/>
            <a:pathLst>
              <a:path w="535304">
                <a:moveTo>
                  <a:pt x="0" y="0"/>
                </a:moveTo>
                <a:lnTo>
                  <a:pt x="535012" y="0"/>
                </a:lnTo>
              </a:path>
            </a:pathLst>
          </a:custGeom>
          <a:ln w="25400">
            <a:solidFill>
              <a:srgbClr val="000000"/>
            </a:solidFill>
          </a:ln>
        </p:spPr>
        <p:txBody>
          <a:bodyPr wrap="square" lIns="0" tIns="0" rIns="0" bIns="0" rtlCol="0"/>
          <a:lstStyle/>
          <a:p>
            <a:endParaRPr dirty="0"/>
          </a:p>
        </p:txBody>
      </p:sp>
      <p:sp>
        <p:nvSpPr>
          <p:cNvPr id="19" name="object 7">
            <a:extLst>
              <a:ext uri="{FF2B5EF4-FFF2-40B4-BE49-F238E27FC236}">
                <a16:creationId xmlns:a16="http://schemas.microsoft.com/office/drawing/2014/main" id="{45CE0932-40F3-3E21-FAA7-F572473B38F2}"/>
              </a:ext>
            </a:extLst>
          </p:cNvPr>
          <p:cNvSpPr/>
          <p:nvPr/>
        </p:nvSpPr>
        <p:spPr>
          <a:xfrm rot="10800000">
            <a:off x="13714229" y="5338233"/>
            <a:ext cx="155575" cy="213360"/>
          </a:xfrm>
          <a:custGeom>
            <a:avLst/>
            <a:gdLst/>
            <a:ahLst/>
            <a:cxnLst/>
            <a:rect l="l" t="t" r="r" b="b"/>
            <a:pathLst>
              <a:path w="155575" h="213360">
                <a:moveTo>
                  <a:pt x="77520" y="0"/>
                </a:moveTo>
                <a:lnTo>
                  <a:pt x="0" y="213017"/>
                </a:lnTo>
                <a:lnTo>
                  <a:pt x="155041" y="213017"/>
                </a:lnTo>
                <a:lnTo>
                  <a:pt x="77520" y="0"/>
                </a:lnTo>
                <a:close/>
              </a:path>
            </a:pathLst>
          </a:custGeom>
          <a:solidFill>
            <a:srgbClr val="000000"/>
          </a:solidFill>
        </p:spPr>
        <p:txBody>
          <a:bodyPr wrap="square" lIns="0" tIns="0" rIns="0" bIns="0" rtlCol="0"/>
          <a:lstStyle/>
          <a:p>
            <a:endParaRPr dirty="0"/>
          </a:p>
        </p:txBody>
      </p:sp>
      <p:grpSp>
        <p:nvGrpSpPr>
          <p:cNvPr id="63" name="Gruppe 62">
            <a:extLst>
              <a:ext uri="{FF2B5EF4-FFF2-40B4-BE49-F238E27FC236}">
                <a16:creationId xmlns:a16="http://schemas.microsoft.com/office/drawing/2014/main" id="{F2F6CC73-FABA-496A-B789-1965DA9A13CC}"/>
              </a:ext>
            </a:extLst>
          </p:cNvPr>
          <p:cNvGrpSpPr/>
          <p:nvPr/>
        </p:nvGrpSpPr>
        <p:grpSpPr>
          <a:xfrm>
            <a:off x="14581362" y="2008554"/>
            <a:ext cx="609600" cy="609600"/>
            <a:chOff x="12532300" y="2743200"/>
            <a:chExt cx="609600" cy="609600"/>
          </a:xfrm>
        </p:grpSpPr>
        <p:sp>
          <p:nvSpPr>
            <p:cNvPr id="38" name="object 38"/>
            <p:cNvSpPr/>
            <p:nvPr/>
          </p:nvSpPr>
          <p:spPr>
            <a:xfrm>
              <a:off x="12532300" y="2743200"/>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800"/>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600"/>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800"/>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48564F"/>
            </a:solidFill>
          </p:spPr>
          <p:txBody>
            <a:bodyPr wrap="square" lIns="0" tIns="0" rIns="0" bIns="0" rtlCol="0"/>
            <a:lstStyle/>
            <a:p>
              <a:endParaRPr dirty="0"/>
            </a:p>
          </p:txBody>
        </p:sp>
        <p:sp>
          <p:nvSpPr>
            <p:cNvPr id="39" name="object 39"/>
            <p:cNvSpPr/>
            <p:nvPr/>
          </p:nvSpPr>
          <p:spPr>
            <a:xfrm>
              <a:off x="12646101" y="2859861"/>
              <a:ext cx="382270" cy="377190"/>
            </a:xfrm>
            <a:custGeom>
              <a:avLst/>
              <a:gdLst/>
              <a:ahLst/>
              <a:cxnLst/>
              <a:rect l="l" t="t" r="r" b="b"/>
              <a:pathLst>
                <a:path w="382269" h="377189">
                  <a:moveTo>
                    <a:pt x="132003" y="0"/>
                  </a:moveTo>
                  <a:lnTo>
                    <a:pt x="119316" y="0"/>
                  </a:lnTo>
                  <a:lnTo>
                    <a:pt x="119316" y="12700"/>
                  </a:lnTo>
                  <a:lnTo>
                    <a:pt x="119316" y="42621"/>
                  </a:lnTo>
                  <a:lnTo>
                    <a:pt x="103517" y="42621"/>
                  </a:lnTo>
                  <a:lnTo>
                    <a:pt x="103517" y="55333"/>
                  </a:lnTo>
                  <a:lnTo>
                    <a:pt x="103378" y="100977"/>
                  </a:lnTo>
                  <a:lnTo>
                    <a:pt x="70548" y="160693"/>
                  </a:lnTo>
                  <a:lnTo>
                    <a:pt x="66535" y="162217"/>
                  </a:lnTo>
                  <a:lnTo>
                    <a:pt x="65087" y="161988"/>
                  </a:lnTo>
                  <a:lnTo>
                    <a:pt x="61709" y="159867"/>
                  </a:lnTo>
                  <a:lnTo>
                    <a:pt x="60782" y="157162"/>
                  </a:lnTo>
                  <a:lnTo>
                    <a:pt x="78917" y="108331"/>
                  </a:lnTo>
                  <a:lnTo>
                    <a:pt x="67017" y="103911"/>
                  </a:lnTo>
                  <a:lnTo>
                    <a:pt x="49834" y="150164"/>
                  </a:lnTo>
                  <a:lnTo>
                    <a:pt x="43307" y="165417"/>
                  </a:lnTo>
                  <a:lnTo>
                    <a:pt x="42608" y="168884"/>
                  </a:lnTo>
                  <a:lnTo>
                    <a:pt x="42532" y="188696"/>
                  </a:lnTo>
                  <a:lnTo>
                    <a:pt x="42176" y="267881"/>
                  </a:lnTo>
                  <a:lnTo>
                    <a:pt x="42189" y="270776"/>
                  </a:lnTo>
                  <a:lnTo>
                    <a:pt x="39928" y="273240"/>
                  </a:lnTo>
                  <a:lnTo>
                    <a:pt x="34264" y="273735"/>
                  </a:lnTo>
                  <a:lnTo>
                    <a:pt x="31597" y="271741"/>
                  </a:lnTo>
                  <a:lnTo>
                    <a:pt x="12814" y="168363"/>
                  </a:lnTo>
                  <a:lnTo>
                    <a:pt x="12903" y="165417"/>
                  </a:lnTo>
                  <a:lnTo>
                    <a:pt x="13081" y="162217"/>
                  </a:lnTo>
                  <a:lnTo>
                    <a:pt x="13144" y="161886"/>
                  </a:lnTo>
                  <a:lnTo>
                    <a:pt x="44983" y="55333"/>
                  </a:lnTo>
                  <a:lnTo>
                    <a:pt x="103517" y="55333"/>
                  </a:lnTo>
                  <a:lnTo>
                    <a:pt x="103517" y="42621"/>
                  </a:lnTo>
                  <a:lnTo>
                    <a:pt x="27901" y="42621"/>
                  </a:lnTo>
                  <a:lnTo>
                    <a:pt x="27901" y="12700"/>
                  </a:lnTo>
                  <a:lnTo>
                    <a:pt x="119316" y="12700"/>
                  </a:lnTo>
                  <a:lnTo>
                    <a:pt x="119316" y="0"/>
                  </a:lnTo>
                  <a:lnTo>
                    <a:pt x="15201" y="0"/>
                  </a:lnTo>
                  <a:lnTo>
                    <a:pt x="15201" y="55333"/>
                  </a:lnTo>
                  <a:lnTo>
                    <a:pt x="31737" y="55333"/>
                  </a:lnTo>
                  <a:lnTo>
                    <a:pt x="342" y="160375"/>
                  </a:lnTo>
                  <a:lnTo>
                    <a:pt x="63" y="165417"/>
                  </a:lnTo>
                  <a:lnTo>
                    <a:pt x="0" y="168884"/>
                  </a:lnTo>
                  <a:lnTo>
                    <a:pt x="20193" y="279971"/>
                  </a:lnTo>
                  <a:lnTo>
                    <a:pt x="27762" y="286194"/>
                  </a:lnTo>
                  <a:lnTo>
                    <a:pt x="37566" y="286181"/>
                  </a:lnTo>
                  <a:lnTo>
                    <a:pt x="47510" y="285356"/>
                  </a:lnTo>
                  <a:lnTo>
                    <a:pt x="54889" y="277329"/>
                  </a:lnTo>
                  <a:lnTo>
                    <a:pt x="54889" y="273735"/>
                  </a:lnTo>
                  <a:lnTo>
                    <a:pt x="54876" y="267881"/>
                  </a:lnTo>
                  <a:lnTo>
                    <a:pt x="55308" y="188696"/>
                  </a:lnTo>
                  <a:lnTo>
                    <a:pt x="55422" y="171170"/>
                  </a:lnTo>
                  <a:lnTo>
                    <a:pt x="55473" y="170738"/>
                  </a:lnTo>
                  <a:lnTo>
                    <a:pt x="56019" y="171170"/>
                  </a:lnTo>
                  <a:lnTo>
                    <a:pt x="56540" y="171615"/>
                  </a:lnTo>
                  <a:lnTo>
                    <a:pt x="60045" y="173812"/>
                  </a:lnTo>
                  <a:lnTo>
                    <a:pt x="63334" y="174739"/>
                  </a:lnTo>
                  <a:lnTo>
                    <a:pt x="68072" y="174739"/>
                  </a:lnTo>
                  <a:lnTo>
                    <a:pt x="112826" y="115824"/>
                  </a:lnTo>
                  <a:lnTo>
                    <a:pt x="116205" y="55333"/>
                  </a:lnTo>
                  <a:lnTo>
                    <a:pt x="132003" y="55333"/>
                  </a:lnTo>
                  <a:lnTo>
                    <a:pt x="132003" y="42621"/>
                  </a:lnTo>
                  <a:lnTo>
                    <a:pt x="132003" y="12700"/>
                  </a:lnTo>
                  <a:lnTo>
                    <a:pt x="132003" y="0"/>
                  </a:lnTo>
                  <a:close/>
                </a:path>
                <a:path w="382269" h="377189">
                  <a:moveTo>
                    <a:pt x="314350" y="195033"/>
                  </a:moveTo>
                  <a:lnTo>
                    <a:pt x="211328" y="195033"/>
                  </a:lnTo>
                  <a:lnTo>
                    <a:pt x="211328" y="207733"/>
                  </a:lnTo>
                  <a:lnTo>
                    <a:pt x="211328" y="248373"/>
                  </a:lnTo>
                  <a:lnTo>
                    <a:pt x="170649" y="248373"/>
                  </a:lnTo>
                  <a:lnTo>
                    <a:pt x="170649" y="207733"/>
                  </a:lnTo>
                  <a:lnTo>
                    <a:pt x="211328" y="207733"/>
                  </a:lnTo>
                  <a:lnTo>
                    <a:pt x="211328" y="195033"/>
                  </a:lnTo>
                  <a:lnTo>
                    <a:pt x="67627" y="195033"/>
                  </a:lnTo>
                  <a:lnTo>
                    <a:pt x="67627" y="207733"/>
                  </a:lnTo>
                  <a:lnTo>
                    <a:pt x="67627" y="363943"/>
                  </a:lnTo>
                  <a:lnTo>
                    <a:pt x="67627" y="376643"/>
                  </a:lnTo>
                  <a:lnTo>
                    <a:pt x="263550" y="376643"/>
                  </a:lnTo>
                  <a:lnTo>
                    <a:pt x="263550" y="363943"/>
                  </a:lnTo>
                  <a:lnTo>
                    <a:pt x="80327" y="363943"/>
                  </a:lnTo>
                  <a:lnTo>
                    <a:pt x="80327" y="207733"/>
                  </a:lnTo>
                  <a:lnTo>
                    <a:pt x="157949" y="207733"/>
                  </a:lnTo>
                  <a:lnTo>
                    <a:pt x="157949" y="248373"/>
                  </a:lnTo>
                  <a:lnTo>
                    <a:pt x="157949" y="261073"/>
                  </a:lnTo>
                  <a:lnTo>
                    <a:pt x="224028" y="261073"/>
                  </a:lnTo>
                  <a:lnTo>
                    <a:pt x="224028" y="248399"/>
                  </a:lnTo>
                  <a:lnTo>
                    <a:pt x="224028" y="207733"/>
                  </a:lnTo>
                  <a:lnTo>
                    <a:pt x="301650" y="207733"/>
                  </a:lnTo>
                  <a:lnTo>
                    <a:pt x="301650" y="376275"/>
                  </a:lnTo>
                  <a:lnTo>
                    <a:pt x="314350" y="376275"/>
                  </a:lnTo>
                  <a:lnTo>
                    <a:pt x="314350" y="207733"/>
                  </a:lnTo>
                  <a:lnTo>
                    <a:pt x="314350" y="195033"/>
                  </a:lnTo>
                  <a:close/>
                </a:path>
                <a:path w="382269" h="377189">
                  <a:moveTo>
                    <a:pt x="381990" y="168871"/>
                  </a:moveTo>
                  <a:lnTo>
                    <a:pt x="381914" y="165417"/>
                  </a:lnTo>
                  <a:lnTo>
                    <a:pt x="381647" y="160362"/>
                  </a:lnTo>
                  <a:lnTo>
                    <a:pt x="369176" y="118643"/>
                  </a:lnTo>
                  <a:lnTo>
                    <a:pt x="369176" y="168363"/>
                  </a:lnTo>
                  <a:lnTo>
                    <a:pt x="350393" y="271729"/>
                  </a:lnTo>
                  <a:lnTo>
                    <a:pt x="347827" y="273723"/>
                  </a:lnTo>
                  <a:lnTo>
                    <a:pt x="342061" y="273227"/>
                  </a:lnTo>
                  <a:lnTo>
                    <a:pt x="339801" y="270776"/>
                  </a:lnTo>
                  <a:lnTo>
                    <a:pt x="339801" y="267830"/>
                  </a:lnTo>
                  <a:lnTo>
                    <a:pt x="339382" y="188683"/>
                  </a:lnTo>
                  <a:lnTo>
                    <a:pt x="339382" y="170738"/>
                  </a:lnTo>
                  <a:lnTo>
                    <a:pt x="339280" y="168363"/>
                  </a:lnTo>
                  <a:lnTo>
                    <a:pt x="338670" y="165417"/>
                  </a:lnTo>
                  <a:lnTo>
                    <a:pt x="337299" y="162217"/>
                  </a:lnTo>
                  <a:lnTo>
                    <a:pt x="332155" y="150177"/>
                  </a:lnTo>
                  <a:lnTo>
                    <a:pt x="314972" y="103898"/>
                  </a:lnTo>
                  <a:lnTo>
                    <a:pt x="303060" y="108318"/>
                  </a:lnTo>
                  <a:lnTo>
                    <a:pt x="321195" y="157162"/>
                  </a:lnTo>
                  <a:lnTo>
                    <a:pt x="320281" y="159867"/>
                  </a:lnTo>
                  <a:lnTo>
                    <a:pt x="281000" y="110858"/>
                  </a:lnTo>
                  <a:lnTo>
                    <a:pt x="278472" y="55321"/>
                  </a:lnTo>
                  <a:lnTo>
                    <a:pt x="336994" y="55321"/>
                  </a:lnTo>
                  <a:lnTo>
                    <a:pt x="368871" y="161975"/>
                  </a:lnTo>
                  <a:lnTo>
                    <a:pt x="368922" y="162217"/>
                  </a:lnTo>
                  <a:lnTo>
                    <a:pt x="369100" y="165417"/>
                  </a:lnTo>
                  <a:lnTo>
                    <a:pt x="369176" y="168363"/>
                  </a:lnTo>
                  <a:lnTo>
                    <a:pt x="369176" y="118643"/>
                  </a:lnTo>
                  <a:lnTo>
                    <a:pt x="350253" y="55321"/>
                  </a:lnTo>
                  <a:lnTo>
                    <a:pt x="366788" y="55321"/>
                  </a:lnTo>
                  <a:lnTo>
                    <a:pt x="366788" y="42621"/>
                  </a:lnTo>
                  <a:lnTo>
                    <a:pt x="366788" y="12700"/>
                  </a:lnTo>
                  <a:lnTo>
                    <a:pt x="366788" y="0"/>
                  </a:lnTo>
                  <a:lnTo>
                    <a:pt x="354088" y="0"/>
                  </a:lnTo>
                  <a:lnTo>
                    <a:pt x="354088" y="12700"/>
                  </a:lnTo>
                  <a:lnTo>
                    <a:pt x="354088" y="42621"/>
                  </a:lnTo>
                  <a:lnTo>
                    <a:pt x="262674" y="42621"/>
                  </a:lnTo>
                  <a:lnTo>
                    <a:pt x="262674" y="12700"/>
                  </a:lnTo>
                  <a:lnTo>
                    <a:pt x="354088" y="12700"/>
                  </a:lnTo>
                  <a:lnTo>
                    <a:pt x="354088" y="0"/>
                  </a:lnTo>
                  <a:lnTo>
                    <a:pt x="249974" y="0"/>
                  </a:lnTo>
                  <a:lnTo>
                    <a:pt x="249974" y="55321"/>
                  </a:lnTo>
                  <a:lnTo>
                    <a:pt x="265772" y="55321"/>
                  </a:lnTo>
                  <a:lnTo>
                    <a:pt x="265899" y="100965"/>
                  </a:lnTo>
                  <a:lnTo>
                    <a:pt x="299834" y="166077"/>
                  </a:lnTo>
                  <a:lnTo>
                    <a:pt x="313918" y="174739"/>
                  </a:lnTo>
                  <a:lnTo>
                    <a:pt x="318655" y="174739"/>
                  </a:lnTo>
                  <a:lnTo>
                    <a:pt x="321932" y="173799"/>
                  </a:lnTo>
                  <a:lnTo>
                    <a:pt x="325437" y="171615"/>
                  </a:lnTo>
                  <a:lnTo>
                    <a:pt x="325970" y="171157"/>
                  </a:lnTo>
                  <a:lnTo>
                    <a:pt x="326504" y="170738"/>
                  </a:lnTo>
                  <a:lnTo>
                    <a:pt x="326644" y="171615"/>
                  </a:lnTo>
                  <a:lnTo>
                    <a:pt x="326758" y="188683"/>
                  </a:lnTo>
                  <a:lnTo>
                    <a:pt x="327101" y="267830"/>
                  </a:lnTo>
                  <a:lnTo>
                    <a:pt x="327088" y="277317"/>
                  </a:lnTo>
                  <a:lnTo>
                    <a:pt x="334467" y="285343"/>
                  </a:lnTo>
                  <a:lnTo>
                    <a:pt x="344424" y="286169"/>
                  </a:lnTo>
                  <a:lnTo>
                    <a:pt x="344932" y="286194"/>
                  </a:lnTo>
                  <a:lnTo>
                    <a:pt x="354215" y="286194"/>
                  </a:lnTo>
                  <a:lnTo>
                    <a:pt x="361797" y="279958"/>
                  </a:lnTo>
                  <a:lnTo>
                    <a:pt x="362940" y="273723"/>
                  </a:lnTo>
                  <a:lnTo>
                    <a:pt x="381990" y="168871"/>
                  </a:lnTo>
                  <a:close/>
                </a:path>
              </a:pathLst>
            </a:custGeom>
            <a:solidFill>
              <a:srgbClr val="FFFFFF"/>
            </a:solidFill>
          </p:spPr>
          <p:txBody>
            <a:bodyPr wrap="square" lIns="0" tIns="0" rIns="0" bIns="0" rtlCol="0"/>
            <a:lstStyle/>
            <a:p>
              <a:endParaRPr dirty="0"/>
            </a:p>
          </p:txBody>
        </p:sp>
      </p:grpSp>
      <p:grpSp>
        <p:nvGrpSpPr>
          <p:cNvPr id="67" name="Gruppe 66">
            <a:extLst>
              <a:ext uri="{FF2B5EF4-FFF2-40B4-BE49-F238E27FC236}">
                <a16:creationId xmlns:a16="http://schemas.microsoft.com/office/drawing/2014/main" id="{D24BBE71-78A1-BFCE-7759-59152C8AC2C8}"/>
              </a:ext>
            </a:extLst>
          </p:cNvPr>
          <p:cNvGrpSpPr/>
          <p:nvPr/>
        </p:nvGrpSpPr>
        <p:grpSpPr>
          <a:xfrm>
            <a:off x="12619669" y="5641379"/>
            <a:ext cx="2608174" cy="1890054"/>
            <a:chOff x="11222975" y="2877498"/>
            <a:chExt cx="3588476" cy="5159949"/>
          </a:xfrm>
          <a:solidFill>
            <a:schemeClr val="bg1"/>
          </a:solidFill>
        </p:grpSpPr>
        <p:sp>
          <p:nvSpPr>
            <p:cNvPr id="73" name="object 46">
              <a:extLst>
                <a:ext uri="{FF2B5EF4-FFF2-40B4-BE49-F238E27FC236}">
                  <a16:creationId xmlns:a16="http://schemas.microsoft.com/office/drawing/2014/main" id="{7170B3FF-F5DD-B460-C405-A82402C8FE9E}"/>
                </a:ext>
              </a:extLst>
            </p:cNvPr>
            <p:cNvSpPr/>
            <p:nvPr/>
          </p:nvSpPr>
          <p:spPr>
            <a:xfrm>
              <a:off x="11222975" y="2877498"/>
              <a:ext cx="3588476" cy="5159949"/>
            </a:xfrm>
            <a:custGeom>
              <a:avLst/>
              <a:gdLst/>
              <a:ahLst/>
              <a:cxnLst/>
              <a:rect l="l" t="t" r="r" b="b"/>
              <a:pathLst>
                <a:path w="3175000" h="2085975">
                  <a:moveTo>
                    <a:pt x="0" y="2085505"/>
                  </a:moveTo>
                  <a:lnTo>
                    <a:pt x="3175000" y="2085505"/>
                  </a:lnTo>
                  <a:lnTo>
                    <a:pt x="3175000" y="0"/>
                  </a:lnTo>
                  <a:lnTo>
                    <a:pt x="0" y="0"/>
                  </a:lnTo>
                  <a:lnTo>
                    <a:pt x="0" y="2085505"/>
                  </a:lnTo>
                  <a:close/>
                </a:path>
              </a:pathLst>
            </a:custGeom>
            <a:grpFill/>
            <a:ln w="38100">
              <a:solidFill>
                <a:srgbClr val="48564F"/>
              </a:solidFill>
            </a:ln>
          </p:spPr>
          <p:txBody>
            <a:bodyPr wrap="square" lIns="0" tIns="0" rIns="0" bIns="0" rtlCol="0"/>
            <a:lstStyle/>
            <a:p>
              <a:endParaRPr dirty="0"/>
            </a:p>
          </p:txBody>
        </p:sp>
        <p:sp>
          <p:nvSpPr>
            <p:cNvPr id="72" name="object 47">
              <a:extLst>
                <a:ext uri="{FF2B5EF4-FFF2-40B4-BE49-F238E27FC236}">
                  <a16:creationId xmlns:a16="http://schemas.microsoft.com/office/drawing/2014/main" id="{A29FC195-DE50-4711-2B6A-59FF81CA024E}"/>
                </a:ext>
              </a:extLst>
            </p:cNvPr>
            <p:cNvSpPr/>
            <p:nvPr/>
          </p:nvSpPr>
          <p:spPr>
            <a:xfrm>
              <a:off x="11310905" y="3261835"/>
              <a:ext cx="3449802" cy="4463706"/>
            </a:xfrm>
            <a:custGeom>
              <a:avLst/>
              <a:gdLst/>
              <a:ahLst/>
              <a:cxnLst/>
              <a:rect l="l" t="t" r="r" b="b"/>
              <a:pathLst>
                <a:path w="3175000" h="2123440">
                  <a:moveTo>
                    <a:pt x="3175000" y="0"/>
                  </a:moveTo>
                  <a:lnTo>
                    <a:pt x="0" y="0"/>
                  </a:lnTo>
                  <a:lnTo>
                    <a:pt x="0" y="2123071"/>
                  </a:lnTo>
                  <a:lnTo>
                    <a:pt x="3175000" y="2123071"/>
                  </a:lnTo>
                  <a:lnTo>
                    <a:pt x="3175000" y="0"/>
                  </a:lnTo>
                  <a:close/>
                </a:path>
              </a:pathLst>
            </a:custGeom>
            <a:grpFill/>
          </p:spPr>
          <p:txBody>
            <a:bodyPr wrap="square" lIns="0" tIns="0" rIns="0" bIns="0" rtlCol="0"/>
            <a:lstStyle/>
            <a:p>
              <a:r>
                <a:rPr lang="da-DK" b="1" dirty="0">
                  <a:effectLst/>
                  <a:latin typeface="Arial" panose="020B0604020202020204" pitchFamily="34" charset="0"/>
                  <a:ea typeface="Times New Roman" panose="02020603050405020304" pitchFamily="18" charset="0"/>
                  <a:cs typeface="Times New Roman" panose="02020603050405020304" pitchFamily="18" charset="0"/>
                </a:rPr>
                <a:t>Rejsedokumenter</a:t>
              </a:r>
            </a:p>
            <a:p>
              <a:r>
                <a:rPr lang="da-DK" sz="1400" dirty="0">
                  <a:effectLst/>
                  <a:latin typeface="Arial" panose="020B0604020202020204" pitchFamily="34" charset="0"/>
                  <a:ea typeface="Times New Roman" panose="02020603050405020304" pitchFamily="18" charset="0"/>
                  <a:cs typeface="Times New Roman" panose="02020603050405020304" pitchFamily="18" charset="0"/>
                </a:rPr>
                <a:t>CWT skal sikre, at alle billetter og andre nødvendige rejsedokumenter udstedes rettidigt og ikke tidligere end de gældende billetregler foreskriver.</a:t>
              </a:r>
              <a:endParaRPr lang="da-DK" sz="1400" dirty="0">
                <a:latin typeface="Arial"/>
                <a:cs typeface="Arial"/>
              </a:endParaRPr>
            </a:p>
            <a:p>
              <a:endParaRPr dirty="0"/>
            </a:p>
          </p:txBody>
        </p:sp>
      </p:grpSp>
      <p:grpSp>
        <p:nvGrpSpPr>
          <p:cNvPr id="27" name="Gruppe 26">
            <a:extLst>
              <a:ext uri="{FF2B5EF4-FFF2-40B4-BE49-F238E27FC236}">
                <a16:creationId xmlns:a16="http://schemas.microsoft.com/office/drawing/2014/main" id="{B7DF241A-5D89-0FB4-9825-793A2490B821}"/>
              </a:ext>
            </a:extLst>
          </p:cNvPr>
          <p:cNvGrpSpPr/>
          <p:nvPr/>
        </p:nvGrpSpPr>
        <p:grpSpPr>
          <a:xfrm>
            <a:off x="14390363" y="7206589"/>
            <a:ext cx="609600" cy="609600"/>
            <a:chOff x="7839788" y="2382428"/>
            <a:chExt cx="609600" cy="609600"/>
          </a:xfrm>
        </p:grpSpPr>
        <p:sp>
          <p:nvSpPr>
            <p:cNvPr id="47" name="object 36">
              <a:extLst>
                <a:ext uri="{FF2B5EF4-FFF2-40B4-BE49-F238E27FC236}">
                  <a16:creationId xmlns:a16="http://schemas.microsoft.com/office/drawing/2014/main" id="{798A8C74-986D-A6C5-4978-BA68A0DBDFAA}"/>
                </a:ext>
              </a:extLst>
            </p:cNvPr>
            <p:cNvSpPr/>
            <p:nvPr/>
          </p:nvSpPr>
          <p:spPr>
            <a:xfrm>
              <a:off x="7839788" y="2382428"/>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800"/>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600"/>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800"/>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48564F"/>
            </a:solidFill>
          </p:spPr>
          <p:txBody>
            <a:bodyPr wrap="square" lIns="0" tIns="0" rIns="0" bIns="0" rtlCol="0"/>
            <a:lstStyle/>
            <a:p>
              <a:endParaRPr dirty="0"/>
            </a:p>
          </p:txBody>
        </p:sp>
        <p:sp>
          <p:nvSpPr>
            <p:cNvPr id="48" name="object 37">
              <a:extLst>
                <a:ext uri="{FF2B5EF4-FFF2-40B4-BE49-F238E27FC236}">
                  <a16:creationId xmlns:a16="http://schemas.microsoft.com/office/drawing/2014/main" id="{FFBFC86E-B8AE-A481-48A6-9D8B825212D1}"/>
                </a:ext>
              </a:extLst>
            </p:cNvPr>
            <p:cNvSpPr/>
            <p:nvPr/>
          </p:nvSpPr>
          <p:spPr>
            <a:xfrm>
              <a:off x="7954087" y="2562534"/>
              <a:ext cx="381000" cy="249554"/>
            </a:xfrm>
            <a:custGeom>
              <a:avLst/>
              <a:gdLst/>
              <a:ahLst/>
              <a:cxnLst/>
              <a:rect l="l" t="t" r="r" b="b"/>
              <a:pathLst>
                <a:path w="381000" h="249555">
                  <a:moveTo>
                    <a:pt x="381000" y="0"/>
                  </a:moveTo>
                  <a:lnTo>
                    <a:pt x="0" y="0"/>
                  </a:lnTo>
                  <a:lnTo>
                    <a:pt x="0" y="249377"/>
                  </a:lnTo>
                  <a:lnTo>
                    <a:pt x="381000" y="249377"/>
                  </a:lnTo>
                  <a:lnTo>
                    <a:pt x="381000" y="236677"/>
                  </a:lnTo>
                  <a:lnTo>
                    <a:pt x="12700" y="236677"/>
                  </a:lnTo>
                  <a:lnTo>
                    <a:pt x="12700" y="17881"/>
                  </a:lnTo>
                  <a:lnTo>
                    <a:pt x="36497" y="17881"/>
                  </a:lnTo>
                  <a:lnTo>
                    <a:pt x="28295" y="12699"/>
                  </a:lnTo>
                  <a:lnTo>
                    <a:pt x="381000" y="12699"/>
                  </a:lnTo>
                  <a:lnTo>
                    <a:pt x="381000" y="0"/>
                  </a:lnTo>
                  <a:close/>
                </a:path>
                <a:path w="381000" h="249555">
                  <a:moveTo>
                    <a:pt x="381000" y="18084"/>
                  </a:moveTo>
                  <a:lnTo>
                    <a:pt x="368300" y="18084"/>
                  </a:lnTo>
                  <a:lnTo>
                    <a:pt x="368300" y="198577"/>
                  </a:lnTo>
                  <a:lnTo>
                    <a:pt x="381000" y="198577"/>
                  </a:lnTo>
                  <a:lnTo>
                    <a:pt x="381000" y="18084"/>
                  </a:lnTo>
                  <a:close/>
                </a:path>
                <a:path w="381000" h="249555">
                  <a:moveTo>
                    <a:pt x="36497" y="17881"/>
                  </a:moveTo>
                  <a:lnTo>
                    <a:pt x="12700" y="17881"/>
                  </a:lnTo>
                  <a:lnTo>
                    <a:pt x="193738" y="132232"/>
                  </a:lnTo>
                  <a:lnTo>
                    <a:pt x="216811" y="117144"/>
                  </a:lnTo>
                  <a:lnTo>
                    <a:pt x="193611" y="117144"/>
                  </a:lnTo>
                  <a:lnTo>
                    <a:pt x="36497" y="17881"/>
                  </a:lnTo>
                  <a:close/>
                </a:path>
                <a:path w="381000" h="249555">
                  <a:moveTo>
                    <a:pt x="381000" y="12699"/>
                  </a:moveTo>
                  <a:lnTo>
                    <a:pt x="353339" y="12699"/>
                  </a:lnTo>
                  <a:lnTo>
                    <a:pt x="193611" y="117144"/>
                  </a:lnTo>
                  <a:lnTo>
                    <a:pt x="216811" y="117144"/>
                  </a:lnTo>
                  <a:lnTo>
                    <a:pt x="368300" y="18084"/>
                  </a:lnTo>
                  <a:lnTo>
                    <a:pt x="381000" y="18084"/>
                  </a:lnTo>
                  <a:lnTo>
                    <a:pt x="381000" y="12699"/>
                  </a:lnTo>
                  <a:close/>
                </a:path>
              </a:pathLst>
            </a:custGeom>
            <a:solidFill>
              <a:srgbClr val="FFFFFF"/>
            </a:solidFill>
          </p:spPr>
          <p:txBody>
            <a:bodyPr wrap="square" lIns="0" tIns="0" rIns="0" bIns="0" rtlCol="0"/>
            <a:lstStyle/>
            <a:p>
              <a:endParaRPr dirty="0"/>
            </a:p>
          </p:txBody>
        </p:sp>
      </p:grpSp>
    </p:spTree>
    <p:extLst>
      <p:ext uri="{BB962C8B-B14F-4D97-AF65-F5344CB8AC3E}">
        <p14:creationId xmlns:p14="http://schemas.microsoft.com/office/powerpoint/2010/main" val="1988487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 name="object 41">
            <a:extLst>
              <a:ext uri="{FF2B5EF4-FFF2-40B4-BE49-F238E27FC236}">
                <a16:creationId xmlns:a16="http://schemas.microsoft.com/office/drawing/2014/main" id="{1EBA08DD-AB46-BDA9-0A9B-F1C3C39DFCE6}"/>
              </a:ext>
            </a:extLst>
          </p:cNvPr>
          <p:cNvSpPr/>
          <p:nvPr/>
        </p:nvSpPr>
        <p:spPr>
          <a:xfrm>
            <a:off x="4806301" y="4472901"/>
            <a:ext cx="3345240" cy="2205561"/>
          </a:xfrm>
          <a:custGeom>
            <a:avLst/>
            <a:gdLst/>
            <a:ahLst/>
            <a:cxnLst/>
            <a:rect l="l" t="t" r="r" b="b"/>
            <a:pathLst>
              <a:path w="3175000" h="1713229">
                <a:moveTo>
                  <a:pt x="0" y="1712899"/>
                </a:moveTo>
                <a:lnTo>
                  <a:pt x="3175000" y="1712899"/>
                </a:lnTo>
                <a:lnTo>
                  <a:pt x="3175000" y="0"/>
                </a:lnTo>
                <a:lnTo>
                  <a:pt x="0" y="0"/>
                </a:lnTo>
                <a:lnTo>
                  <a:pt x="0" y="1712899"/>
                </a:lnTo>
                <a:close/>
              </a:path>
            </a:pathLst>
          </a:custGeom>
          <a:solidFill>
            <a:schemeClr val="bg1"/>
          </a:solidFill>
          <a:ln w="38100">
            <a:solidFill>
              <a:srgbClr val="802E48"/>
            </a:solidFill>
          </a:ln>
        </p:spPr>
        <p:txBody>
          <a:bodyPr wrap="square" lIns="0" tIns="0" rIns="0" bIns="0" rtlCol="0"/>
          <a:lstStyle/>
          <a:p>
            <a:endParaRPr lang="da-DK" sz="1400" dirty="0">
              <a:latin typeface="Arial" panose="020B0604020202020204" pitchFamily="34" charset="0"/>
              <a:cs typeface="Arial" panose="020B0604020202020204" pitchFamily="34" charset="0"/>
            </a:endParaRPr>
          </a:p>
        </p:txBody>
      </p:sp>
      <p:grpSp>
        <p:nvGrpSpPr>
          <p:cNvPr id="2" name="object 2"/>
          <p:cNvGrpSpPr/>
          <p:nvPr/>
        </p:nvGrpSpPr>
        <p:grpSpPr>
          <a:xfrm>
            <a:off x="386662" y="351469"/>
            <a:ext cx="15272656" cy="8242863"/>
            <a:chOff x="269798" y="496587"/>
            <a:chExt cx="15272656" cy="8242863"/>
          </a:xfrm>
        </p:grpSpPr>
        <p:sp>
          <p:nvSpPr>
            <p:cNvPr id="3" name="object 3"/>
            <p:cNvSpPr/>
            <p:nvPr/>
          </p:nvSpPr>
          <p:spPr>
            <a:xfrm>
              <a:off x="302454" y="1563950"/>
              <a:ext cx="15240000" cy="7175500"/>
            </a:xfrm>
            <a:custGeom>
              <a:avLst/>
              <a:gdLst/>
              <a:ahLst/>
              <a:cxnLst/>
              <a:rect l="l" t="t" r="r" b="b"/>
              <a:pathLst>
                <a:path w="15240000" h="7175500">
                  <a:moveTo>
                    <a:pt x="15240000" y="0"/>
                  </a:moveTo>
                  <a:lnTo>
                    <a:pt x="0" y="0"/>
                  </a:lnTo>
                  <a:lnTo>
                    <a:pt x="0" y="350748"/>
                  </a:lnTo>
                  <a:lnTo>
                    <a:pt x="0" y="7175500"/>
                  </a:lnTo>
                  <a:lnTo>
                    <a:pt x="15240000" y="7175500"/>
                  </a:lnTo>
                  <a:lnTo>
                    <a:pt x="15240000" y="350748"/>
                  </a:lnTo>
                  <a:lnTo>
                    <a:pt x="15240000" y="0"/>
                  </a:lnTo>
                  <a:close/>
                </a:path>
              </a:pathLst>
            </a:custGeom>
            <a:solidFill>
              <a:srgbClr val="EFF4F1"/>
            </a:solidFill>
          </p:spPr>
          <p:txBody>
            <a:bodyPr wrap="square" lIns="0" tIns="0" rIns="0" bIns="0" rtlCol="0"/>
            <a:lstStyle/>
            <a:p>
              <a:endParaRPr dirty="0"/>
            </a:p>
          </p:txBody>
        </p:sp>
        <p:sp>
          <p:nvSpPr>
            <p:cNvPr id="4" name="object 4"/>
            <p:cNvSpPr/>
            <p:nvPr/>
          </p:nvSpPr>
          <p:spPr>
            <a:xfrm>
              <a:off x="6483082" y="3136488"/>
              <a:ext cx="535305" cy="0"/>
            </a:xfrm>
            <a:custGeom>
              <a:avLst/>
              <a:gdLst/>
              <a:ahLst/>
              <a:cxnLst/>
              <a:rect l="l" t="t" r="r" b="b"/>
              <a:pathLst>
                <a:path w="535304">
                  <a:moveTo>
                    <a:pt x="0" y="0"/>
                  </a:moveTo>
                  <a:lnTo>
                    <a:pt x="535012" y="0"/>
                  </a:lnTo>
                </a:path>
              </a:pathLst>
            </a:custGeom>
            <a:ln w="25400">
              <a:solidFill>
                <a:srgbClr val="000000"/>
              </a:solidFill>
            </a:ln>
          </p:spPr>
          <p:txBody>
            <a:bodyPr wrap="square" lIns="0" tIns="0" rIns="0" bIns="0" rtlCol="0"/>
            <a:lstStyle/>
            <a:p>
              <a:endParaRPr dirty="0"/>
            </a:p>
          </p:txBody>
        </p:sp>
        <p:sp>
          <p:nvSpPr>
            <p:cNvPr id="5" name="object 5"/>
            <p:cNvSpPr/>
            <p:nvPr/>
          </p:nvSpPr>
          <p:spPr>
            <a:xfrm>
              <a:off x="6989105" y="3043292"/>
              <a:ext cx="213360" cy="155575"/>
            </a:xfrm>
            <a:custGeom>
              <a:avLst/>
              <a:gdLst/>
              <a:ahLst/>
              <a:cxnLst/>
              <a:rect l="l" t="t" r="r" b="b"/>
              <a:pathLst>
                <a:path w="213359" h="155575">
                  <a:moveTo>
                    <a:pt x="0" y="0"/>
                  </a:moveTo>
                  <a:lnTo>
                    <a:pt x="0" y="155041"/>
                  </a:lnTo>
                  <a:lnTo>
                    <a:pt x="213017" y="77520"/>
                  </a:lnTo>
                  <a:lnTo>
                    <a:pt x="0" y="0"/>
                  </a:lnTo>
                  <a:close/>
                </a:path>
              </a:pathLst>
            </a:custGeom>
            <a:solidFill>
              <a:srgbClr val="000000"/>
            </a:solidFill>
          </p:spPr>
          <p:txBody>
            <a:bodyPr wrap="square" lIns="0" tIns="0" rIns="0" bIns="0" rtlCol="0"/>
            <a:lstStyle/>
            <a:p>
              <a:endParaRPr dirty="0"/>
            </a:p>
          </p:txBody>
        </p:sp>
        <p:sp>
          <p:nvSpPr>
            <p:cNvPr id="8" name="object 8"/>
            <p:cNvSpPr/>
            <p:nvPr/>
          </p:nvSpPr>
          <p:spPr>
            <a:xfrm>
              <a:off x="269798" y="496587"/>
              <a:ext cx="12103100" cy="1270000"/>
            </a:xfrm>
            <a:custGeom>
              <a:avLst/>
              <a:gdLst/>
              <a:ahLst/>
              <a:cxnLst/>
              <a:rect l="l" t="t" r="r" b="b"/>
              <a:pathLst>
                <a:path w="12103100" h="1270000">
                  <a:moveTo>
                    <a:pt x="12103100" y="0"/>
                  </a:moveTo>
                  <a:lnTo>
                    <a:pt x="0" y="0"/>
                  </a:lnTo>
                  <a:lnTo>
                    <a:pt x="0" y="1270000"/>
                  </a:lnTo>
                  <a:lnTo>
                    <a:pt x="12103100" y="1270000"/>
                  </a:lnTo>
                  <a:lnTo>
                    <a:pt x="12103100" y="0"/>
                  </a:lnTo>
                  <a:close/>
                </a:path>
              </a:pathLst>
            </a:custGeom>
            <a:solidFill>
              <a:srgbClr val="6E718B"/>
            </a:solidFill>
          </p:spPr>
          <p:txBody>
            <a:bodyPr wrap="square" lIns="0" tIns="0" rIns="0" bIns="0" rtlCol="0"/>
            <a:lstStyle/>
            <a:p>
              <a:endParaRPr dirty="0"/>
            </a:p>
          </p:txBody>
        </p:sp>
      </p:grpSp>
      <p:pic>
        <p:nvPicPr>
          <p:cNvPr id="9" name="object 9"/>
          <p:cNvPicPr/>
          <p:nvPr/>
        </p:nvPicPr>
        <p:blipFill>
          <a:blip r:embed="rId2" cstate="print"/>
          <a:stretch>
            <a:fillRect/>
          </a:stretch>
        </p:blipFill>
        <p:spPr>
          <a:xfrm>
            <a:off x="13951235" y="508000"/>
            <a:ext cx="1759223" cy="758342"/>
          </a:xfrm>
          <a:prstGeom prst="rect">
            <a:avLst/>
          </a:prstGeom>
        </p:spPr>
      </p:pic>
      <p:sp>
        <p:nvSpPr>
          <p:cNvPr id="10" name="object 10"/>
          <p:cNvSpPr txBox="1">
            <a:spLocks noGrp="1"/>
          </p:cNvSpPr>
          <p:nvPr>
            <p:ph type="title"/>
          </p:nvPr>
        </p:nvSpPr>
        <p:spPr>
          <a:xfrm>
            <a:off x="939800" y="815454"/>
            <a:ext cx="4648835" cy="574040"/>
          </a:xfrm>
          <a:prstGeom prst="rect">
            <a:avLst/>
          </a:prstGeom>
        </p:spPr>
        <p:txBody>
          <a:bodyPr vert="horz" wrap="square" lIns="0" tIns="12700" rIns="0" bIns="0" rtlCol="0">
            <a:spAutoFit/>
          </a:bodyPr>
          <a:lstStyle/>
          <a:p>
            <a:pPr marL="12700">
              <a:lnSpc>
                <a:spcPct val="100000"/>
              </a:lnSpc>
              <a:spcBef>
                <a:spcPts val="100"/>
              </a:spcBef>
            </a:pPr>
            <a:r>
              <a:rPr lang="da-DK" dirty="0"/>
              <a:t>Fakturering og bod</a:t>
            </a:r>
            <a:endParaRPr dirty="0"/>
          </a:p>
        </p:txBody>
      </p:sp>
      <p:sp>
        <p:nvSpPr>
          <p:cNvPr id="14" name="object 14"/>
          <p:cNvSpPr/>
          <p:nvPr/>
        </p:nvSpPr>
        <p:spPr>
          <a:xfrm>
            <a:off x="4068390" y="2970423"/>
            <a:ext cx="464376" cy="77787"/>
          </a:xfrm>
          <a:custGeom>
            <a:avLst/>
            <a:gdLst/>
            <a:ahLst/>
            <a:cxnLst/>
            <a:rect l="l" t="t" r="r" b="b"/>
            <a:pathLst>
              <a:path w="854710">
                <a:moveTo>
                  <a:pt x="0" y="0"/>
                </a:moveTo>
                <a:lnTo>
                  <a:pt x="854417" y="0"/>
                </a:lnTo>
              </a:path>
            </a:pathLst>
          </a:custGeom>
          <a:ln w="25400">
            <a:solidFill>
              <a:srgbClr val="000000"/>
            </a:solidFill>
          </a:ln>
        </p:spPr>
        <p:txBody>
          <a:bodyPr wrap="square" lIns="0" tIns="0" rIns="0" bIns="0" rtlCol="0"/>
          <a:lstStyle/>
          <a:p>
            <a:endParaRPr dirty="0"/>
          </a:p>
        </p:txBody>
      </p:sp>
      <p:sp>
        <p:nvSpPr>
          <p:cNvPr id="19" name="object 19"/>
          <p:cNvSpPr/>
          <p:nvPr/>
        </p:nvSpPr>
        <p:spPr>
          <a:xfrm rot="10800000">
            <a:off x="11027564" y="3904724"/>
            <a:ext cx="213360" cy="155575"/>
          </a:xfrm>
          <a:custGeom>
            <a:avLst/>
            <a:gdLst/>
            <a:ahLst/>
            <a:cxnLst/>
            <a:rect l="l" t="t" r="r" b="b"/>
            <a:pathLst>
              <a:path w="213359" h="155575">
                <a:moveTo>
                  <a:pt x="213017" y="0"/>
                </a:moveTo>
                <a:lnTo>
                  <a:pt x="0" y="77520"/>
                </a:lnTo>
                <a:lnTo>
                  <a:pt x="213017" y="155041"/>
                </a:lnTo>
                <a:lnTo>
                  <a:pt x="213017" y="0"/>
                </a:lnTo>
                <a:close/>
              </a:path>
            </a:pathLst>
          </a:custGeom>
          <a:solidFill>
            <a:srgbClr val="000000"/>
          </a:solidFill>
        </p:spPr>
        <p:txBody>
          <a:bodyPr wrap="square" lIns="0" tIns="0" rIns="0" bIns="0" rtlCol="0"/>
          <a:lstStyle/>
          <a:p>
            <a:endParaRPr dirty="0"/>
          </a:p>
        </p:txBody>
      </p:sp>
      <p:grpSp>
        <p:nvGrpSpPr>
          <p:cNvPr id="21" name="Gruppe 20">
            <a:extLst>
              <a:ext uri="{FF2B5EF4-FFF2-40B4-BE49-F238E27FC236}">
                <a16:creationId xmlns:a16="http://schemas.microsoft.com/office/drawing/2014/main" id="{7C661581-3FBA-4E5F-BD66-A0902B659958}"/>
              </a:ext>
            </a:extLst>
          </p:cNvPr>
          <p:cNvGrpSpPr/>
          <p:nvPr/>
        </p:nvGrpSpPr>
        <p:grpSpPr>
          <a:xfrm>
            <a:off x="924204" y="4344314"/>
            <a:ext cx="13495174" cy="3367178"/>
            <a:chOff x="1702879" y="4471076"/>
            <a:chExt cx="12794699" cy="4011881"/>
          </a:xfrm>
        </p:grpSpPr>
        <p:sp>
          <p:nvSpPr>
            <p:cNvPr id="22" name="object 22"/>
            <p:cNvSpPr/>
            <p:nvPr/>
          </p:nvSpPr>
          <p:spPr>
            <a:xfrm>
              <a:off x="1702879" y="4471076"/>
              <a:ext cx="2957811" cy="2416161"/>
            </a:xfrm>
            <a:custGeom>
              <a:avLst/>
              <a:gdLst/>
              <a:ahLst/>
              <a:cxnLst/>
              <a:rect l="l" t="t" r="r" b="b"/>
              <a:pathLst>
                <a:path w="3635375" h="2005329">
                  <a:moveTo>
                    <a:pt x="3635006" y="0"/>
                  </a:moveTo>
                  <a:lnTo>
                    <a:pt x="0" y="0"/>
                  </a:lnTo>
                  <a:lnTo>
                    <a:pt x="0" y="162547"/>
                  </a:lnTo>
                  <a:lnTo>
                    <a:pt x="0" y="2004707"/>
                  </a:lnTo>
                  <a:lnTo>
                    <a:pt x="3635006" y="2004707"/>
                  </a:lnTo>
                  <a:lnTo>
                    <a:pt x="3635006" y="162547"/>
                  </a:lnTo>
                  <a:lnTo>
                    <a:pt x="3635006" y="0"/>
                  </a:lnTo>
                  <a:close/>
                </a:path>
              </a:pathLst>
            </a:custGeom>
            <a:solidFill>
              <a:srgbClr val="FFFFFF"/>
            </a:solidFill>
          </p:spPr>
          <p:txBody>
            <a:bodyPr wrap="square" lIns="0" tIns="0" rIns="0" bIns="0" rtlCol="0"/>
            <a:lstStyle/>
            <a:p>
              <a:r>
                <a:rPr lang="da-DK"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Betalingsfrist</a:t>
              </a:r>
            </a:p>
            <a:p>
              <a:r>
                <a:rPr lang="da-DK"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Betalingsfristen </a:t>
              </a:r>
              <a:r>
                <a:rPr lang="da-DK"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er 30 dage fra afsendelse af faktura, forudsat du har modtaget din ydelse. Hvis CWT sender fakturaen inden modtagelse af din ydelse, gælder fristen fra det tidspunkt, CWT har leveret ydelserne</a:t>
              </a:r>
              <a:r>
                <a:rPr lang="da-DK"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p>
            <a:p>
              <a:endParaRPr dirty="0"/>
            </a:p>
          </p:txBody>
        </p:sp>
        <p:sp>
          <p:nvSpPr>
            <p:cNvPr id="23" name="object 23"/>
            <p:cNvSpPr/>
            <p:nvPr/>
          </p:nvSpPr>
          <p:spPr>
            <a:xfrm>
              <a:off x="11529555" y="6899377"/>
              <a:ext cx="2968023" cy="1583580"/>
            </a:xfrm>
            <a:custGeom>
              <a:avLst/>
              <a:gdLst/>
              <a:ahLst/>
              <a:cxnLst/>
              <a:rect l="l" t="t" r="r" b="b"/>
              <a:pathLst>
                <a:path w="3635375" h="2005329">
                  <a:moveTo>
                    <a:pt x="0" y="2004707"/>
                  </a:moveTo>
                  <a:lnTo>
                    <a:pt x="3635006" y="2004707"/>
                  </a:lnTo>
                  <a:lnTo>
                    <a:pt x="3635006" y="0"/>
                  </a:lnTo>
                  <a:lnTo>
                    <a:pt x="0" y="0"/>
                  </a:lnTo>
                  <a:lnTo>
                    <a:pt x="0" y="2004707"/>
                  </a:lnTo>
                  <a:close/>
                </a:path>
              </a:pathLst>
            </a:custGeom>
            <a:solidFill>
              <a:schemeClr val="bg1"/>
            </a:solidFill>
            <a:ln w="38100">
              <a:solidFill>
                <a:srgbClr val="C1466D"/>
              </a:solidFill>
            </a:ln>
          </p:spPr>
          <p:txBody>
            <a:bodyPr wrap="square" lIns="0" tIns="0" rIns="0" bIns="0" rtlCol="0"/>
            <a:lstStyle/>
            <a:p>
              <a:endParaRPr dirty="0"/>
            </a:p>
          </p:txBody>
        </p:sp>
      </p:grpSp>
      <p:sp>
        <p:nvSpPr>
          <p:cNvPr id="60" name="object 60"/>
          <p:cNvSpPr txBox="1">
            <a:spLocks noGrp="1"/>
          </p:cNvSpPr>
          <p:nvPr>
            <p:ph type="ftr" sz="quarter" idx="5"/>
          </p:nvPr>
        </p:nvSpPr>
        <p:spPr>
          <a:xfrm>
            <a:off x="504230" y="8740287"/>
            <a:ext cx="28002034" cy="179536"/>
          </a:xfrm>
          <a:prstGeom prst="rect">
            <a:avLst/>
          </a:prstGeom>
        </p:spPr>
        <p:txBody>
          <a:bodyPr vert="horz" wrap="square" lIns="0" tIns="0" rIns="0" bIns="0" rtlCol="0">
            <a:spAutoFit/>
          </a:bodyPr>
          <a:lstStyle/>
          <a:p>
            <a:pPr marL="12700">
              <a:lnSpc>
                <a:spcPts val="1425"/>
              </a:lnSpc>
            </a:pPr>
            <a:r>
              <a:rPr lang="da-DK" spc="-10" dirty="0"/>
              <a:t>For yderligere informationer se Bilag E leveringskontrakten og Særligbilag 2 Implementering. Visualiseringen </a:t>
            </a:r>
            <a:r>
              <a:rPr lang="da-DK" spc="-5" dirty="0"/>
              <a:t>uddybes desuden </a:t>
            </a:r>
            <a:r>
              <a:rPr lang="da-DK" dirty="0"/>
              <a:t>i</a:t>
            </a:r>
            <a:r>
              <a:rPr lang="da-DK" spc="-5" dirty="0"/>
              <a:t> </a:t>
            </a:r>
            <a:r>
              <a:rPr lang="da-DK" dirty="0"/>
              <a:t>vejledning</a:t>
            </a:r>
            <a:r>
              <a:rPr lang="da-DK" spc="-5" dirty="0"/>
              <a:t> </a:t>
            </a:r>
            <a:r>
              <a:rPr lang="da-DK" dirty="0"/>
              <a:t>til </a:t>
            </a:r>
            <a:r>
              <a:rPr lang="da-DK" spc="-5" dirty="0"/>
              <a:t>brug af</a:t>
            </a:r>
            <a:r>
              <a:rPr lang="da-DK" spc="-10" dirty="0"/>
              <a:t> </a:t>
            </a:r>
            <a:r>
              <a:rPr lang="da-DK" spc="-5" dirty="0"/>
              <a:t>aftalen på </a:t>
            </a:r>
            <a:r>
              <a:rPr lang="da-DK" dirty="0"/>
              <a:t>ski.dk. </a:t>
            </a:r>
          </a:p>
        </p:txBody>
      </p:sp>
      <p:sp>
        <p:nvSpPr>
          <p:cNvPr id="61" name="object 61"/>
          <p:cNvSpPr txBox="1">
            <a:spLocks noGrp="1"/>
          </p:cNvSpPr>
          <p:nvPr>
            <p:ph type="dt" sz="half" idx="6"/>
          </p:nvPr>
        </p:nvSpPr>
        <p:spPr>
          <a:xfrm>
            <a:off x="15537532" y="8762786"/>
            <a:ext cx="223519" cy="205184"/>
          </a:xfrm>
          <a:prstGeom prst="rect">
            <a:avLst/>
          </a:prstGeom>
        </p:spPr>
        <p:txBody>
          <a:bodyPr vert="horz" wrap="square" lIns="0" tIns="0" rIns="0" bIns="0" rtlCol="0">
            <a:spAutoFit/>
          </a:bodyPr>
          <a:lstStyle/>
          <a:p>
            <a:pPr marL="12700">
              <a:lnSpc>
                <a:spcPts val="1645"/>
              </a:lnSpc>
            </a:pPr>
            <a:r>
              <a:rPr lang="da-DK" spc="-5" dirty="0"/>
              <a:t>02</a:t>
            </a:r>
            <a:endParaRPr spc="-5" dirty="0"/>
          </a:p>
        </p:txBody>
      </p:sp>
      <p:sp>
        <p:nvSpPr>
          <p:cNvPr id="57" name="object 57"/>
          <p:cNvSpPr txBox="1"/>
          <p:nvPr/>
        </p:nvSpPr>
        <p:spPr>
          <a:xfrm>
            <a:off x="12808520" y="1524000"/>
            <a:ext cx="2832643" cy="166712"/>
          </a:xfrm>
          <a:prstGeom prst="rect">
            <a:avLst/>
          </a:prstGeom>
        </p:spPr>
        <p:txBody>
          <a:bodyPr vert="horz" wrap="square" lIns="0" tIns="12700" rIns="0" bIns="0" rtlCol="0">
            <a:spAutoFit/>
          </a:bodyPr>
          <a:lstStyle/>
          <a:p>
            <a:pPr marL="12700">
              <a:lnSpc>
                <a:spcPct val="100000"/>
              </a:lnSpc>
              <a:spcBef>
                <a:spcPts val="100"/>
              </a:spcBef>
            </a:pPr>
            <a:r>
              <a:rPr sz="1000" b="1" spc="15" dirty="0">
                <a:latin typeface="Arial"/>
                <a:cs typeface="Arial"/>
              </a:rPr>
              <a:t>SKI-AFTALE </a:t>
            </a:r>
            <a:r>
              <a:rPr lang="da-DK" sz="1000" b="1" spc="15" dirty="0">
                <a:latin typeface="Arial"/>
                <a:cs typeface="Arial"/>
              </a:rPr>
              <a:t>16.05 Rejsebureauydelser</a:t>
            </a:r>
            <a:endParaRPr sz="1000" dirty="0">
              <a:latin typeface="Arial"/>
              <a:cs typeface="Arial"/>
            </a:endParaRPr>
          </a:p>
        </p:txBody>
      </p:sp>
      <p:grpSp>
        <p:nvGrpSpPr>
          <p:cNvPr id="69" name="Gruppe 68">
            <a:extLst>
              <a:ext uri="{FF2B5EF4-FFF2-40B4-BE49-F238E27FC236}">
                <a16:creationId xmlns:a16="http://schemas.microsoft.com/office/drawing/2014/main" id="{0484C63F-50B7-4813-AEA2-302E48408500}"/>
              </a:ext>
            </a:extLst>
          </p:cNvPr>
          <p:cNvGrpSpPr/>
          <p:nvPr/>
        </p:nvGrpSpPr>
        <p:grpSpPr>
          <a:xfrm>
            <a:off x="1556500" y="7417184"/>
            <a:ext cx="1856666" cy="884951"/>
            <a:chOff x="1556500" y="7417184"/>
            <a:chExt cx="1856666" cy="884951"/>
          </a:xfrm>
        </p:grpSpPr>
        <p:grpSp>
          <p:nvGrpSpPr>
            <p:cNvPr id="83" name="object 27">
              <a:extLst>
                <a:ext uri="{FF2B5EF4-FFF2-40B4-BE49-F238E27FC236}">
                  <a16:creationId xmlns:a16="http://schemas.microsoft.com/office/drawing/2014/main" id="{D2CAB423-6D3F-40B0-91ED-F393ADDB1B6C}"/>
                </a:ext>
              </a:extLst>
            </p:cNvPr>
            <p:cNvGrpSpPr/>
            <p:nvPr/>
          </p:nvGrpSpPr>
          <p:grpSpPr>
            <a:xfrm>
              <a:off x="1556500" y="7417184"/>
              <a:ext cx="609600" cy="609600"/>
              <a:chOff x="1556500" y="7417184"/>
              <a:chExt cx="609600" cy="609600"/>
            </a:xfrm>
          </p:grpSpPr>
          <p:sp>
            <p:nvSpPr>
              <p:cNvPr id="90" name="object 28">
                <a:extLst>
                  <a:ext uri="{FF2B5EF4-FFF2-40B4-BE49-F238E27FC236}">
                    <a16:creationId xmlns:a16="http://schemas.microsoft.com/office/drawing/2014/main" id="{0E2D36D2-5C9F-4825-B3BF-0E8AA1484BF2}"/>
                  </a:ext>
                </a:extLst>
              </p:cNvPr>
              <p:cNvSpPr/>
              <p:nvPr/>
            </p:nvSpPr>
            <p:spPr>
              <a:xfrm>
                <a:off x="1556500" y="7417184"/>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799"/>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599"/>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799"/>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802E48"/>
              </a:solidFill>
            </p:spPr>
            <p:txBody>
              <a:bodyPr wrap="square" lIns="0" tIns="0" rIns="0" bIns="0" rtlCol="0"/>
              <a:lstStyle/>
              <a:p>
                <a:endParaRPr dirty="0"/>
              </a:p>
            </p:txBody>
          </p:sp>
          <p:pic>
            <p:nvPicPr>
              <p:cNvPr id="91" name="object 29">
                <a:extLst>
                  <a:ext uri="{FF2B5EF4-FFF2-40B4-BE49-F238E27FC236}">
                    <a16:creationId xmlns:a16="http://schemas.microsoft.com/office/drawing/2014/main" id="{6CF836D6-01D4-4553-82F1-FB1E32E5566D}"/>
                  </a:ext>
                </a:extLst>
              </p:cNvPr>
              <p:cNvPicPr/>
              <p:nvPr/>
            </p:nvPicPr>
            <p:blipFill>
              <a:blip r:embed="rId3" cstate="print"/>
              <a:stretch>
                <a:fillRect/>
              </a:stretch>
            </p:blipFill>
            <p:spPr>
              <a:xfrm>
                <a:off x="1771859" y="7531433"/>
                <a:ext cx="180060" cy="180060"/>
              </a:xfrm>
              <a:prstGeom prst="rect">
                <a:avLst/>
              </a:prstGeom>
            </p:spPr>
          </p:pic>
          <p:sp>
            <p:nvSpPr>
              <p:cNvPr id="92" name="object 30">
                <a:extLst>
                  <a:ext uri="{FF2B5EF4-FFF2-40B4-BE49-F238E27FC236}">
                    <a16:creationId xmlns:a16="http://schemas.microsoft.com/office/drawing/2014/main" id="{8B797AC7-0B11-477A-9592-962E36C8DD5C}"/>
                  </a:ext>
                </a:extLst>
              </p:cNvPr>
              <p:cNvSpPr/>
              <p:nvPr/>
            </p:nvSpPr>
            <p:spPr>
              <a:xfrm>
                <a:off x="1704179" y="7741915"/>
                <a:ext cx="314325" cy="170815"/>
              </a:xfrm>
              <a:custGeom>
                <a:avLst/>
                <a:gdLst/>
                <a:ahLst/>
                <a:cxnLst/>
                <a:rect l="l" t="t" r="r" b="b"/>
                <a:pathLst>
                  <a:path w="314325" h="170815">
                    <a:moveTo>
                      <a:pt x="157708" y="0"/>
                    </a:moveTo>
                    <a:lnTo>
                      <a:pt x="108151" y="8183"/>
                    </a:lnTo>
                    <a:lnTo>
                      <a:pt x="69263" y="29821"/>
                    </a:lnTo>
                    <a:lnTo>
                      <a:pt x="40062" y="60542"/>
                    </a:lnTo>
                    <a:lnTo>
                      <a:pt x="19564" y="95976"/>
                    </a:lnTo>
                    <a:lnTo>
                      <a:pt x="749" y="163499"/>
                    </a:lnTo>
                    <a:lnTo>
                      <a:pt x="0" y="170510"/>
                    </a:lnTo>
                    <a:lnTo>
                      <a:pt x="231178" y="170510"/>
                    </a:lnTo>
                    <a:lnTo>
                      <a:pt x="231178" y="157810"/>
                    </a:lnTo>
                    <a:lnTo>
                      <a:pt x="14274" y="157810"/>
                    </a:lnTo>
                    <a:lnTo>
                      <a:pt x="22947" y="122002"/>
                    </a:lnTo>
                    <a:lnTo>
                      <a:pt x="40268" y="83425"/>
                    </a:lnTo>
                    <a:lnTo>
                      <a:pt x="67597" y="48241"/>
                    </a:lnTo>
                    <a:lnTo>
                      <a:pt x="106291" y="22612"/>
                    </a:lnTo>
                    <a:lnTo>
                      <a:pt x="157708" y="12700"/>
                    </a:lnTo>
                    <a:lnTo>
                      <a:pt x="194266" y="17787"/>
                    </a:lnTo>
                    <a:lnTo>
                      <a:pt x="232275" y="34024"/>
                    </a:lnTo>
                    <a:lnTo>
                      <a:pt x="266378" y="62875"/>
                    </a:lnTo>
                    <a:lnTo>
                      <a:pt x="291217" y="105804"/>
                    </a:lnTo>
                    <a:lnTo>
                      <a:pt x="301434" y="164274"/>
                    </a:lnTo>
                    <a:lnTo>
                      <a:pt x="301536" y="170624"/>
                    </a:lnTo>
                    <a:lnTo>
                      <a:pt x="314236" y="170408"/>
                    </a:lnTo>
                    <a:lnTo>
                      <a:pt x="309951" y="129879"/>
                    </a:lnTo>
                    <a:lnTo>
                      <a:pt x="297983" y="93330"/>
                    </a:lnTo>
                    <a:lnTo>
                      <a:pt x="277502" y="58240"/>
                    </a:lnTo>
                    <a:lnTo>
                      <a:pt x="247782" y="28436"/>
                    </a:lnTo>
                    <a:lnTo>
                      <a:pt x="208093" y="7747"/>
                    </a:lnTo>
                    <a:lnTo>
                      <a:pt x="157708" y="0"/>
                    </a:lnTo>
                    <a:close/>
                  </a:path>
                </a:pathLst>
              </a:custGeom>
              <a:solidFill>
                <a:srgbClr val="FFFFFF"/>
              </a:solidFill>
            </p:spPr>
            <p:txBody>
              <a:bodyPr wrap="square" lIns="0" tIns="0" rIns="0" bIns="0" rtlCol="0"/>
              <a:lstStyle/>
              <a:p>
                <a:endParaRPr dirty="0"/>
              </a:p>
            </p:txBody>
          </p:sp>
        </p:grpSp>
        <p:grpSp>
          <p:nvGrpSpPr>
            <p:cNvPr id="84" name="object 31">
              <a:extLst>
                <a:ext uri="{FF2B5EF4-FFF2-40B4-BE49-F238E27FC236}">
                  <a16:creationId xmlns:a16="http://schemas.microsoft.com/office/drawing/2014/main" id="{601D96C1-F432-4003-B883-26427EBD8FC2}"/>
                </a:ext>
              </a:extLst>
            </p:cNvPr>
            <p:cNvGrpSpPr/>
            <p:nvPr/>
          </p:nvGrpSpPr>
          <p:grpSpPr>
            <a:xfrm>
              <a:off x="2618665" y="7417184"/>
              <a:ext cx="609600" cy="609600"/>
              <a:chOff x="2618665" y="7417184"/>
              <a:chExt cx="609600" cy="609600"/>
            </a:xfrm>
          </p:grpSpPr>
          <p:sp>
            <p:nvSpPr>
              <p:cNvPr id="87" name="object 32">
                <a:extLst>
                  <a:ext uri="{FF2B5EF4-FFF2-40B4-BE49-F238E27FC236}">
                    <a16:creationId xmlns:a16="http://schemas.microsoft.com/office/drawing/2014/main" id="{229BE403-7566-4D43-9741-89028622FF9E}"/>
                  </a:ext>
                </a:extLst>
              </p:cNvPr>
              <p:cNvSpPr/>
              <p:nvPr/>
            </p:nvSpPr>
            <p:spPr>
              <a:xfrm>
                <a:off x="2618665" y="7417184"/>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799"/>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599"/>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799"/>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48564F"/>
              </a:solidFill>
            </p:spPr>
            <p:txBody>
              <a:bodyPr wrap="square" lIns="0" tIns="0" rIns="0" bIns="0" rtlCol="0"/>
              <a:lstStyle/>
              <a:p>
                <a:endParaRPr dirty="0"/>
              </a:p>
            </p:txBody>
          </p:sp>
          <p:pic>
            <p:nvPicPr>
              <p:cNvPr id="88" name="object 33">
                <a:extLst>
                  <a:ext uri="{FF2B5EF4-FFF2-40B4-BE49-F238E27FC236}">
                    <a16:creationId xmlns:a16="http://schemas.microsoft.com/office/drawing/2014/main" id="{D34ED303-73FD-4B58-A562-426C29A642A8}"/>
                  </a:ext>
                </a:extLst>
              </p:cNvPr>
              <p:cNvPicPr/>
              <p:nvPr/>
            </p:nvPicPr>
            <p:blipFill>
              <a:blip r:embed="rId3" cstate="print"/>
              <a:stretch>
                <a:fillRect/>
              </a:stretch>
            </p:blipFill>
            <p:spPr>
              <a:xfrm>
                <a:off x="2834024" y="7531433"/>
                <a:ext cx="180060" cy="180060"/>
              </a:xfrm>
              <a:prstGeom prst="rect">
                <a:avLst/>
              </a:prstGeom>
            </p:spPr>
          </p:pic>
          <p:sp>
            <p:nvSpPr>
              <p:cNvPr id="89" name="object 34">
                <a:extLst>
                  <a:ext uri="{FF2B5EF4-FFF2-40B4-BE49-F238E27FC236}">
                    <a16:creationId xmlns:a16="http://schemas.microsoft.com/office/drawing/2014/main" id="{4412337D-7206-47A5-9E17-B155A014FAC4}"/>
                  </a:ext>
                </a:extLst>
              </p:cNvPr>
              <p:cNvSpPr/>
              <p:nvPr/>
            </p:nvSpPr>
            <p:spPr>
              <a:xfrm>
                <a:off x="2766344" y="7741915"/>
                <a:ext cx="314325" cy="170815"/>
              </a:xfrm>
              <a:custGeom>
                <a:avLst/>
                <a:gdLst/>
                <a:ahLst/>
                <a:cxnLst/>
                <a:rect l="l" t="t" r="r" b="b"/>
                <a:pathLst>
                  <a:path w="314325" h="170815">
                    <a:moveTo>
                      <a:pt x="157708" y="0"/>
                    </a:moveTo>
                    <a:lnTo>
                      <a:pt x="108151" y="8183"/>
                    </a:lnTo>
                    <a:lnTo>
                      <a:pt x="69263" y="29821"/>
                    </a:lnTo>
                    <a:lnTo>
                      <a:pt x="40062" y="60542"/>
                    </a:lnTo>
                    <a:lnTo>
                      <a:pt x="19564" y="95976"/>
                    </a:lnTo>
                    <a:lnTo>
                      <a:pt x="749" y="163499"/>
                    </a:lnTo>
                    <a:lnTo>
                      <a:pt x="0" y="170510"/>
                    </a:lnTo>
                    <a:lnTo>
                      <a:pt x="231178" y="170510"/>
                    </a:lnTo>
                    <a:lnTo>
                      <a:pt x="231178" y="157810"/>
                    </a:lnTo>
                    <a:lnTo>
                      <a:pt x="14274" y="157810"/>
                    </a:lnTo>
                    <a:lnTo>
                      <a:pt x="22947" y="122002"/>
                    </a:lnTo>
                    <a:lnTo>
                      <a:pt x="40268" y="83425"/>
                    </a:lnTo>
                    <a:lnTo>
                      <a:pt x="67597" y="48241"/>
                    </a:lnTo>
                    <a:lnTo>
                      <a:pt x="106291" y="22612"/>
                    </a:lnTo>
                    <a:lnTo>
                      <a:pt x="157708" y="12700"/>
                    </a:lnTo>
                    <a:lnTo>
                      <a:pt x="194266" y="17787"/>
                    </a:lnTo>
                    <a:lnTo>
                      <a:pt x="232275" y="34024"/>
                    </a:lnTo>
                    <a:lnTo>
                      <a:pt x="266378" y="62875"/>
                    </a:lnTo>
                    <a:lnTo>
                      <a:pt x="291217" y="105804"/>
                    </a:lnTo>
                    <a:lnTo>
                      <a:pt x="301434" y="164274"/>
                    </a:lnTo>
                    <a:lnTo>
                      <a:pt x="301536" y="170624"/>
                    </a:lnTo>
                    <a:lnTo>
                      <a:pt x="314236" y="170408"/>
                    </a:lnTo>
                    <a:lnTo>
                      <a:pt x="309951" y="129879"/>
                    </a:lnTo>
                    <a:lnTo>
                      <a:pt x="297983" y="93330"/>
                    </a:lnTo>
                    <a:lnTo>
                      <a:pt x="277502" y="58240"/>
                    </a:lnTo>
                    <a:lnTo>
                      <a:pt x="247782" y="28436"/>
                    </a:lnTo>
                    <a:lnTo>
                      <a:pt x="208093" y="7747"/>
                    </a:lnTo>
                    <a:lnTo>
                      <a:pt x="157708" y="0"/>
                    </a:lnTo>
                    <a:close/>
                  </a:path>
                </a:pathLst>
              </a:custGeom>
              <a:solidFill>
                <a:srgbClr val="FFFFFF"/>
              </a:solidFill>
            </p:spPr>
            <p:txBody>
              <a:bodyPr wrap="square" lIns="0" tIns="0" rIns="0" bIns="0" rtlCol="0"/>
              <a:lstStyle/>
              <a:p>
                <a:endParaRPr dirty="0"/>
              </a:p>
            </p:txBody>
          </p:sp>
        </p:grpSp>
        <p:sp>
          <p:nvSpPr>
            <p:cNvPr id="85" name="object 66">
              <a:extLst>
                <a:ext uri="{FF2B5EF4-FFF2-40B4-BE49-F238E27FC236}">
                  <a16:creationId xmlns:a16="http://schemas.microsoft.com/office/drawing/2014/main" id="{E8F54718-3697-401D-875E-42086E2D5306}"/>
                </a:ext>
              </a:extLst>
            </p:cNvPr>
            <p:cNvSpPr txBox="1"/>
            <p:nvPr/>
          </p:nvSpPr>
          <p:spPr>
            <a:xfrm>
              <a:off x="1737940" y="8124335"/>
              <a:ext cx="264795" cy="177800"/>
            </a:xfrm>
            <a:prstGeom prst="rect">
              <a:avLst/>
            </a:prstGeom>
          </p:spPr>
          <p:txBody>
            <a:bodyPr vert="horz" wrap="square" lIns="0" tIns="12700" rIns="0" bIns="0" rtlCol="0">
              <a:spAutoFit/>
            </a:bodyPr>
            <a:lstStyle/>
            <a:p>
              <a:pPr marL="12700">
                <a:lnSpc>
                  <a:spcPct val="100000"/>
                </a:lnSpc>
                <a:spcBef>
                  <a:spcPts val="100"/>
                </a:spcBef>
              </a:pPr>
              <a:r>
                <a:rPr sz="1000" b="1" spc="30" dirty="0">
                  <a:latin typeface="Arial"/>
                  <a:cs typeface="Arial"/>
                </a:rPr>
                <a:t>DIG</a:t>
              </a:r>
              <a:endParaRPr sz="1000" dirty="0">
                <a:latin typeface="Arial"/>
                <a:cs typeface="Arial"/>
              </a:endParaRPr>
            </a:p>
          </p:txBody>
        </p:sp>
        <p:sp>
          <p:nvSpPr>
            <p:cNvPr id="86" name="object 67">
              <a:extLst>
                <a:ext uri="{FF2B5EF4-FFF2-40B4-BE49-F238E27FC236}">
                  <a16:creationId xmlns:a16="http://schemas.microsoft.com/office/drawing/2014/main" id="{2B6705C1-4FD1-4B1A-BB6F-72CF5754D7AC}"/>
                </a:ext>
              </a:extLst>
            </p:cNvPr>
            <p:cNvSpPr txBox="1"/>
            <p:nvPr/>
          </p:nvSpPr>
          <p:spPr>
            <a:xfrm>
              <a:off x="2453681" y="8124335"/>
              <a:ext cx="959485" cy="177800"/>
            </a:xfrm>
            <a:prstGeom prst="rect">
              <a:avLst/>
            </a:prstGeom>
          </p:spPr>
          <p:txBody>
            <a:bodyPr vert="horz" wrap="square" lIns="0" tIns="12700" rIns="0" bIns="0" rtlCol="0">
              <a:spAutoFit/>
            </a:bodyPr>
            <a:lstStyle/>
            <a:p>
              <a:pPr marL="12700">
                <a:lnSpc>
                  <a:spcPct val="100000"/>
                </a:lnSpc>
                <a:spcBef>
                  <a:spcPts val="100"/>
                </a:spcBef>
              </a:pPr>
              <a:r>
                <a:rPr sz="1000" b="1" spc="35" dirty="0">
                  <a:latin typeface="Arial"/>
                  <a:cs typeface="Arial"/>
                </a:rPr>
                <a:t>LEVERANDØR</a:t>
              </a:r>
              <a:endParaRPr sz="1000" dirty="0">
                <a:latin typeface="Arial"/>
                <a:cs typeface="Arial"/>
              </a:endParaRPr>
            </a:p>
          </p:txBody>
        </p:sp>
      </p:grpSp>
      <p:grpSp>
        <p:nvGrpSpPr>
          <p:cNvPr id="29" name="Gruppe 28">
            <a:extLst>
              <a:ext uri="{FF2B5EF4-FFF2-40B4-BE49-F238E27FC236}">
                <a16:creationId xmlns:a16="http://schemas.microsoft.com/office/drawing/2014/main" id="{4E0B3255-BDA0-493B-AE56-4AEE18BC99BD}"/>
              </a:ext>
            </a:extLst>
          </p:cNvPr>
          <p:cNvGrpSpPr/>
          <p:nvPr/>
        </p:nvGrpSpPr>
        <p:grpSpPr>
          <a:xfrm>
            <a:off x="869924" y="2178042"/>
            <a:ext cx="3075581" cy="1561453"/>
            <a:chOff x="5512656" y="2673580"/>
            <a:chExt cx="3175000" cy="1790016"/>
          </a:xfrm>
        </p:grpSpPr>
        <p:sp>
          <p:nvSpPr>
            <p:cNvPr id="95" name="object 47">
              <a:extLst>
                <a:ext uri="{FF2B5EF4-FFF2-40B4-BE49-F238E27FC236}">
                  <a16:creationId xmlns:a16="http://schemas.microsoft.com/office/drawing/2014/main" id="{865F94D4-2B44-4C76-8D48-CCB9B4B87A33}"/>
                </a:ext>
              </a:extLst>
            </p:cNvPr>
            <p:cNvSpPr/>
            <p:nvPr/>
          </p:nvSpPr>
          <p:spPr>
            <a:xfrm>
              <a:off x="5588573" y="2686634"/>
              <a:ext cx="3065869" cy="1738246"/>
            </a:xfrm>
            <a:custGeom>
              <a:avLst/>
              <a:gdLst/>
              <a:ahLst/>
              <a:cxnLst/>
              <a:rect l="l" t="t" r="r" b="b"/>
              <a:pathLst>
                <a:path w="3175000" h="2123440">
                  <a:moveTo>
                    <a:pt x="3175000" y="0"/>
                  </a:moveTo>
                  <a:lnTo>
                    <a:pt x="0" y="0"/>
                  </a:lnTo>
                  <a:lnTo>
                    <a:pt x="0" y="2123071"/>
                  </a:lnTo>
                  <a:lnTo>
                    <a:pt x="3175000" y="2123071"/>
                  </a:lnTo>
                  <a:lnTo>
                    <a:pt x="3175000" y="0"/>
                  </a:lnTo>
                  <a:close/>
                </a:path>
              </a:pathLst>
            </a:custGeom>
            <a:solidFill>
              <a:schemeClr val="bg1"/>
            </a:solidFill>
          </p:spPr>
          <p:txBody>
            <a:bodyPr wrap="square" lIns="0" tIns="0" rIns="0" bIns="0" rtlCol="0"/>
            <a:lstStyle/>
            <a:p>
              <a:r>
                <a:rPr lang="da-DK" b="1" dirty="0">
                  <a:latin typeface="Arial" panose="020B0604020202020204" pitchFamily="34" charset="0"/>
                  <a:cs typeface="Arial" panose="020B0604020202020204" pitchFamily="34" charset="0"/>
                </a:rPr>
                <a:t>Fakturering</a:t>
              </a:r>
            </a:p>
            <a:p>
              <a:r>
                <a:rPr lang="da-DK" sz="1400" dirty="0">
                  <a:latin typeface="Arial" panose="020B0604020202020204" pitchFamily="34" charset="0"/>
                  <a:cs typeface="Arial" panose="020B0604020202020204" pitchFamily="34" charset="0"/>
                </a:rPr>
                <a:t>Når du har bestilt billetter, fremsender CWT en elektronisk faktura, uden ekstra omkostninger. </a:t>
              </a:r>
            </a:p>
            <a:p>
              <a:r>
                <a:rPr lang="da-DK" sz="1400" dirty="0">
                  <a:latin typeface="Arial" panose="020B0604020202020204" pitchFamily="34" charset="0"/>
                  <a:cs typeface="Arial" panose="020B0604020202020204" pitchFamily="34" charset="0"/>
                </a:rPr>
                <a:t>Alle ordre skal faktureres enkeltvis</a:t>
              </a:r>
              <a:r>
                <a:rPr lang="da-DK" dirty="0">
                  <a:latin typeface="Arial" panose="020B0604020202020204" pitchFamily="34" charset="0"/>
                  <a:cs typeface="Arial" panose="020B0604020202020204" pitchFamily="34" charset="0"/>
                </a:rPr>
                <a:t>. </a:t>
              </a:r>
              <a:endParaRPr dirty="0">
                <a:latin typeface="Arial" panose="020B0604020202020204" pitchFamily="34" charset="0"/>
                <a:cs typeface="Arial" panose="020B0604020202020204" pitchFamily="34" charset="0"/>
              </a:endParaRPr>
            </a:p>
          </p:txBody>
        </p:sp>
        <p:sp>
          <p:nvSpPr>
            <p:cNvPr id="71" name="object 46">
              <a:extLst>
                <a:ext uri="{FF2B5EF4-FFF2-40B4-BE49-F238E27FC236}">
                  <a16:creationId xmlns:a16="http://schemas.microsoft.com/office/drawing/2014/main" id="{419D675E-6AB9-4C94-858B-D9F23736234E}"/>
                </a:ext>
              </a:extLst>
            </p:cNvPr>
            <p:cNvSpPr/>
            <p:nvPr/>
          </p:nvSpPr>
          <p:spPr>
            <a:xfrm>
              <a:off x="5512656" y="2673580"/>
              <a:ext cx="3175000" cy="1790016"/>
            </a:xfrm>
            <a:custGeom>
              <a:avLst/>
              <a:gdLst/>
              <a:ahLst/>
              <a:cxnLst/>
              <a:rect l="l" t="t" r="r" b="b"/>
              <a:pathLst>
                <a:path w="3175000" h="2085975">
                  <a:moveTo>
                    <a:pt x="0" y="2085505"/>
                  </a:moveTo>
                  <a:lnTo>
                    <a:pt x="3175000" y="2085505"/>
                  </a:lnTo>
                  <a:lnTo>
                    <a:pt x="3175000" y="0"/>
                  </a:lnTo>
                  <a:lnTo>
                    <a:pt x="0" y="0"/>
                  </a:lnTo>
                  <a:lnTo>
                    <a:pt x="0" y="2085505"/>
                  </a:lnTo>
                  <a:close/>
                </a:path>
              </a:pathLst>
            </a:custGeom>
            <a:ln w="38100">
              <a:solidFill>
                <a:srgbClr val="48564F"/>
              </a:solidFill>
            </a:ln>
          </p:spPr>
          <p:txBody>
            <a:bodyPr wrap="square" lIns="0" tIns="0" rIns="0" bIns="0" rtlCol="0"/>
            <a:lstStyle/>
            <a:p>
              <a:endParaRPr dirty="0"/>
            </a:p>
          </p:txBody>
        </p:sp>
      </p:grpSp>
      <p:grpSp>
        <p:nvGrpSpPr>
          <p:cNvPr id="62" name="Gruppe 61">
            <a:extLst>
              <a:ext uri="{FF2B5EF4-FFF2-40B4-BE49-F238E27FC236}">
                <a16:creationId xmlns:a16="http://schemas.microsoft.com/office/drawing/2014/main" id="{D9C567C8-24E8-453A-918D-6894D4566C63}"/>
              </a:ext>
            </a:extLst>
          </p:cNvPr>
          <p:cNvGrpSpPr/>
          <p:nvPr/>
        </p:nvGrpSpPr>
        <p:grpSpPr>
          <a:xfrm>
            <a:off x="3080669" y="1854627"/>
            <a:ext cx="609600" cy="609600"/>
            <a:chOff x="7839788" y="2382428"/>
            <a:chExt cx="609600" cy="609600"/>
          </a:xfrm>
        </p:grpSpPr>
        <p:sp>
          <p:nvSpPr>
            <p:cNvPr id="36" name="object 36"/>
            <p:cNvSpPr/>
            <p:nvPr/>
          </p:nvSpPr>
          <p:spPr>
            <a:xfrm>
              <a:off x="7839788" y="2382428"/>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800"/>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600"/>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800"/>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48564F"/>
            </a:solidFill>
          </p:spPr>
          <p:txBody>
            <a:bodyPr wrap="square" lIns="0" tIns="0" rIns="0" bIns="0" rtlCol="0"/>
            <a:lstStyle/>
            <a:p>
              <a:endParaRPr dirty="0"/>
            </a:p>
          </p:txBody>
        </p:sp>
        <p:sp>
          <p:nvSpPr>
            <p:cNvPr id="37" name="object 37"/>
            <p:cNvSpPr/>
            <p:nvPr/>
          </p:nvSpPr>
          <p:spPr>
            <a:xfrm>
              <a:off x="7954087" y="2562534"/>
              <a:ext cx="381000" cy="249554"/>
            </a:xfrm>
            <a:custGeom>
              <a:avLst/>
              <a:gdLst/>
              <a:ahLst/>
              <a:cxnLst/>
              <a:rect l="l" t="t" r="r" b="b"/>
              <a:pathLst>
                <a:path w="381000" h="249555">
                  <a:moveTo>
                    <a:pt x="381000" y="0"/>
                  </a:moveTo>
                  <a:lnTo>
                    <a:pt x="0" y="0"/>
                  </a:lnTo>
                  <a:lnTo>
                    <a:pt x="0" y="249377"/>
                  </a:lnTo>
                  <a:lnTo>
                    <a:pt x="381000" y="249377"/>
                  </a:lnTo>
                  <a:lnTo>
                    <a:pt x="381000" y="236677"/>
                  </a:lnTo>
                  <a:lnTo>
                    <a:pt x="12700" y="236677"/>
                  </a:lnTo>
                  <a:lnTo>
                    <a:pt x="12700" y="17881"/>
                  </a:lnTo>
                  <a:lnTo>
                    <a:pt x="36497" y="17881"/>
                  </a:lnTo>
                  <a:lnTo>
                    <a:pt x="28295" y="12699"/>
                  </a:lnTo>
                  <a:lnTo>
                    <a:pt x="381000" y="12699"/>
                  </a:lnTo>
                  <a:lnTo>
                    <a:pt x="381000" y="0"/>
                  </a:lnTo>
                  <a:close/>
                </a:path>
                <a:path w="381000" h="249555">
                  <a:moveTo>
                    <a:pt x="381000" y="18084"/>
                  </a:moveTo>
                  <a:lnTo>
                    <a:pt x="368300" y="18084"/>
                  </a:lnTo>
                  <a:lnTo>
                    <a:pt x="368300" y="198577"/>
                  </a:lnTo>
                  <a:lnTo>
                    <a:pt x="381000" y="198577"/>
                  </a:lnTo>
                  <a:lnTo>
                    <a:pt x="381000" y="18084"/>
                  </a:lnTo>
                  <a:close/>
                </a:path>
                <a:path w="381000" h="249555">
                  <a:moveTo>
                    <a:pt x="36497" y="17881"/>
                  </a:moveTo>
                  <a:lnTo>
                    <a:pt x="12700" y="17881"/>
                  </a:lnTo>
                  <a:lnTo>
                    <a:pt x="193738" y="132232"/>
                  </a:lnTo>
                  <a:lnTo>
                    <a:pt x="216811" y="117144"/>
                  </a:lnTo>
                  <a:lnTo>
                    <a:pt x="193611" y="117144"/>
                  </a:lnTo>
                  <a:lnTo>
                    <a:pt x="36497" y="17881"/>
                  </a:lnTo>
                  <a:close/>
                </a:path>
                <a:path w="381000" h="249555">
                  <a:moveTo>
                    <a:pt x="381000" y="12699"/>
                  </a:moveTo>
                  <a:lnTo>
                    <a:pt x="353339" y="12699"/>
                  </a:lnTo>
                  <a:lnTo>
                    <a:pt x="193611" y="117144"/>
                  </a:lnTo>
                  <a:lnTo>
                    <a:pt x="216811" y="117144"/>
                  </a:lnTo>
                  <a:lnTo>
                    <a:pt x="368300" y="18084"/>
                  </a:lnTo>
                  <a:lnTo>
                    <a:pt x="381000" y="18084"/>
                  </a:lnTo>
                  <a:lnTo>
                    <a:pt x="381000" y="12699"/>
                  </a:lnTo>
                  <a:close/>
                </a:path>
              </a:pathLst>
            </a:custGeom>
            <a:solidFill>
              <a:srgbClr val="FFFFFF"/>
            </a:solidFill>
          </p:spPr>
          <p:txBody>
            <a:bodyPr wrap="square" lIns="0" tIns="0" rIns="0" bIns="0" rtlCol="0"/>
            <a:lstStyle/>
            <a:p>
              <a:endParaRPr dirty="0"/>
            </a:p>
          </p:txBody>
        </p:sp>
      </p:grpSp>
      <p:sp>
        <p:nvSpPr>
          <p:cNvPr id="33" name="object 54">
            <a:extLst>
              <a:ext uri="{FF2B5EF4-FFF2-40B4-BE49-F238E27FC236}">
                <a16:creationId xmlns:a16="http://schemas.microsoft.com/office/drawing/2014/main" id="{BB2D1CB3-DD31-4D17-2D5E-8DFEF89C7E2A}"/>
              </a:ext>
            </a:extLst>
          </p:cNvPr>
          <p:cNvSpPr txBox="1"/>
          <p:nvPr/>
        </p:nvSpPr>
        <p:spPr>
          <a:xfrm>
            <a:off x="4682034" y="5409054"/>
            <a:ext cx="3085926" cy="218008"/>
          </a:xfrm>
          <a:prstGeom prst="rect">
            <a:avLst/>
          </a:prstGeom>
        </p:spPr>
        <p:txBody>
          <a:bodyPr vert="horz" wrap="square" lIns="0" tIns="33020" rIns="0" bIns="0" rtlCol="0">
            <a:spAutoFit/>
          </a:bodyPr>
          <a:lstStyle/>
          <a:p>
            <a:pPr marL="241300" indent="-228600">
              <a:lnSpc>
                <a:spcPct val="100000"/>
              </a:lnSpc>
              <a:spcBef>
                <a:spcPts val="160"/>
              </a:spcBef>
              <a:buChar char="•"/>
              <a:tabLst>
                <a:tab pos="240665" algn="l"/>
                <a:tab pos="241300" algn="l"/>
              </a:tabLst>
            </a:pPr>
            <a:endParaRPr sz="1200" dirty="0">
              <a:latin typeface="Arial"/>
              <a:cs typeface="Arial"/>
            </a:endParaRPr>
          </a:p>
        </p:txBody>
      </p:sp>
      <p:grpSp>
        <p:nvGrpSpPr>
          <p:cNvPr id="11" name="Gruppe 10">
            <a:extLst>
              <a:ext uri="{FF2B5EF4-FFF2-40B4-BE49-F238E27FC236}">
                <a16:creationId xmlns:a16="http://schemas.microsoft.com/office/drawing/2014/main" id="{A9B3C77A-2A60-A45C-BBBE-1320F23D3E26}"/>
              </a:ext>
            </a:extLst>
          </p:cNvPr>
          <p:cNvGrpSpPr/>
          <p:nvPr/>
        </p:nvGrpSpPr>
        <p:grpSpPr>
          <a:xfrm>
            <a:off x="7484422" y="2211522"/>
            <a:ext cx="3054233" cy="2385457"/>
            <a:chOff x="275267" y="1466142"/>
            <a:chExt cx="3175000" cy="1713230"/>
          </a:xfrm>
        </p:grpSpPr>
        <p:sp>
          <p:nvSpPr>
            <p:cNvPr id="32" name="object 41">
              <a:extLst>
                <a:ext uri="{FF2B5EF4-FFF2-40B4-BE49-F238E27FC236}">
                  <a16:creationId xmlns:a16="http://schemas.microsoft.com/office/drawing/2014/main" id="{A1A4A0D5-FB2F-761B-BFA3-B984D018B33D}"/>
                </a:ext>
              </a:extLst>
            </p:cNvPr>
            <p:cNvSpPr/>
            <p:nvPr/>
          </p:nvSpPr>
          <p:spPr>
            <a:xfrm>
              <a:off x="275267" y="1466142"/>
              <a:ext cx="3175000" cy="1713230"/>
            </a:xfrm>
            <a:custGeom>
              <a:avLst/>
              <a:gdLst/>
              <a:ahLst/>
              <a:cxnLst/>
              <a:rect l="l" t="t" r="r" b="b"/>
              <a:pathLst>
                <a:path w="3175000" h="1713229">
                  <a:moveTo>
                    <a:pt x="0" y="1712899"/>
                  </a:moveTo>
                  <a:lnTo>
                    <a:pt x="3175000" y="1712899"/>
                  </a:lnTo>
                  <a:lnTo>
                    <a:pt x="3175000" y="0"/>
                  </a:lnTo>
                  <a:lnTo>
                    <a:pt x="0" y="0"/>
                  </a:lnTo>
                  <a:lnTo>
                    <a:pt x="0" y="1712899"/>
                  </a:lnTo>
                  <a:close/>
                </a:path>
              </a:pathLst>
            </a:custGeom>
            <a:solidFill>
              <a:schemeClr val="bg1"/>
            </a:solidFill>
            <a:ln w="38100">
              <a:solidFill>
                <a:srgbClr val="802E48"/>
              </a:solidFill>
            </a:ln>
          </p:spPr>
          <p:txBody>
            <a:bodyPr wrap="square" lIns="0" tIns="0" rIns="0" bIns="0" rtlCol="0"/>
            <a:lstStyle/>
            <a:p>
              <a:endParaRPr dirty="0"/>
            </a:p>
          </p:txBody>
        </p:sp>
        <p:sp>
          <p:nvSpPr>
            <p:cNvPr id="31" name="object 40">
              <a:extLst>
                <a:ext uri="{FF2B5EF4-FFF2-40B4-BE49-F238E27FC236}">
                  <a16:creationId xmlns:a16="http://schemas.microsoft.com/office/drawing/2014/main" id="{D73F7C34-60C3-8805-0006-040E72CD5FF6}"/>
                </a:ext>
              </a:extLst>
            </p:cNvPr>
            <p:cNvSpPr/>
            <p:nvPr/>
          </p:nvSpPr>
          <p:spPr>
            <a:xfrm>
              <a:off x="353045" y="1519112"/>
              <a:ext cx="3020929" cy="1613373"/>
            </a:xfrm>
            <a:custGeom>
              <a:avLst/>
              <a:gdLst/>
              <a:ahLst/>
              <a:cxnLst/>
              <a:rect l="l" t="t" r="r" b="b"/>
              <a:pathLst>
                <a:path w="3175000" h="1713229">
                  <a:moveTo>
                    <a:pt x="3175000" y="0"/>
                  </a:moveTo>
                  <a:lnTo>
                    <a:pt x="0" y="0"/>
                  </a:lnTo>
                  <a:lnTo>
                    <a:pt x="0" y="1712899"/>
                  </a:lnTo>
                  <a:lnTo>
                    <a:pt x="3175000" y="1712899"/>
                  </a:lnTo>
                  <a:lnTo>
                    <a:pt x="3175000" y="0"/>
                  </a:lnTo>
                  <a:close/>
                </a:path>
              </a:pathLst>
            </a:custGeom>
            <a:solidFill>
              <a:schemeClr val="bg1"/>
            </a:solidFill>
          </p:spPr>
          <p:txBody>
            <a:bodyPr wrap="square" lIns="0" tIns="0" rIns="0" bIns="0" rtlCol="0"/>
            <a:lstStyle/>
            <a:p>
              <a:r>
                <a:rPr lang="da-DK" sz="1600" b="1" dirty="0">
                  <a:latin typeface="Arial" panose="020B0604020202020204" pitchFamily="34" charset="0"/>
                  <a:cs typeface="Arial" panose="020B0604020202020204" pitchFamily="34" charset="0"/>
                </a:rPr>
                <a:t>Fejl i faktura</a:t>
              </a:r>
            </a:p>
            <a:p>
              <a:r>
                <a:rPr lang="da-DK" sz="1400" b="0" i="0" u="none" strike="noStrike" baseline="0" dirty="0">
                  <a:solidFill>
                    <a:srgbClr val="000000"/>
                  </a:solidFill>
                  <a:latin typeface="Arial" panose="020B0604020202020204" pitchFamily="34" charset="0"/>
                </a:rPr>
                <a:t>Såfremt CWT ikke overholder kravene i forbindelse med elektronisk fakturering, kan du afvise betalingen. Dette forudsætter dog, at du hurtigst muligt efter modtagelse af den fejlbehæftede faktura underretter CWT om, at fakturaen ikke kan betales med angivelse af årsagen hertil. </a:t>
              </a:r>
              <a:endParaRPr sz="1400" dirty="0">
                <a:latin typeface="Arial" panose="020B0604020202020204" pitchFamily="34" charset="0"/>
                <a:cs typeface="Arial" panose="020B0604020202020204" pitchFamily="34" charset="0"/>
              </a:endParaRPr>
            </a:p>
          </p:txBody>
        </p:sp>
      </p:grpSp>
      <p:sp>
        <p:nvSpPr>
          <p:cNvPr id="47" name="object 5">
            <a:extLst>
              <a:ext uri="{FF2B5EF4-FFF2-40B4-BE49-F238E27FC236}">
                <a16:creationId xmlns:a16="http://schemas.microsoft.com/office/drawing/2014/main" id="{DC43C049-7EC1-4F0A-4908-81F431DA5640}"/>
              </a:ext>
            </a:extLst>
          </p:cNvPr>
          <p:cNvSpPr/>
          <p:nvPr/>
        </p:nvSpPr>
        <p:spPr>
          <a:xfrm>
            <a:off x="4521566" y="2892635"/>
            <a:ext cx="213360" cy="155575"/>
          </a:xfrm>
          <a:custGeom>
            <a:avLst/>
            <a:gdLst/>
            <a:ahLst/>
            <a:cxnLst/>
            <a:rect l="l" t="t" r="r" b="b"/>
            <a:pathLst>
              <a:path w="213359" h="155575">
                <a:moveTo>
                  <a:pt x="0" y="0"/>
                </a:moveTo>
                <a:lnTo>
                  <a:pt x="0" y="155041"/>
                </a:lnTo>
                <a:lnTo>
                  <a:pt x="213017" y="77520"/>
                </a:lnTo>
                <a:lnTo>
                  <a:pt x="0" y="0"/>
                </a:lnTo>
                <a:close/>
              </a:path>
            </a:pathLst>
          </a:custGeom>
          <a:solidFill>
            <a:srgbClr val="000000"/>
          </a:solidFill>
        </p:spPr>
        <p:txBody>
          <a:bodyPr wrap="square" lIns="0" tIns="0" rIns="0" bIns="0" rtlCol="0"/>
          <a:lstStyle/>
          <a:p>
            <a:endParaRPr dirty="0"/>
          </a:p>
        </p:txBody>
      </p:sp>
      <p:sp>
        <p:nvSpPr>
          <p:cNvPr id="79" name="object 4">
            <a:extLst>
              <a:ext uri="{FF2B5EF4-FFF2-40B4-BE49-F238E27FC236}">
                <a16:creationId xmlns:a16="http://schemas.microsoft.com/office/drawing/2014/main" id="{C3C9813A-8C33-600C-C1E9-80029DBDAA57}"/>
              </a:ext>
            </a:extLst>
          </p:cNvPr>
          <p:cNvSpPr/>
          <p:nvPr/>
        </p:nvSpPr>
        <p:spPr>
          <a:xfrm>
            <a:off x="10676960" y="3982512"/>
            <a:ext cx="352728" cy="58921"/>
          </a:xfrm>
          <a:custGeom>
            <a:avLst/>
            <a:gdLst/>
            <a:ahLst/>
            <a:cxnLst/>
            <a:rect l="l" t="t" r="r" b="b"/>
            <a:pathLst>
              <a:path w="535304">
                <a:moveTo>
                  <a:pt x="0" y="0"/>
                </a:moveTo>
                <a:lnTo>
                  <a:pt x="535012" y="0"/>
                </a:lnTo>
              </a:path>
            </a:pathLst>
          </a:custGeom>
          <a:ln w="25400">
            <a:solidFill>
              <a:srgbClr val="000000"/>
            </a:solidFill>
          </a:ln>
        </p:spPr>
        <p:txBody>
          <a:bodyPr wrap="square" lIns="0" tIns="0" rIns="0" bIns="0" rtlCol="0"/>
          <a:lstStyle/>
          <a:p>
            <a:endParaRPr dirty="0"/>
          </a:p>
        </p:txBody>
      </p:sp>
      <p:sp>
        <p:nvSpPr>
          <p:cNvPr id="82" name="object 40">
            <a:extLst>
              <a:ext uri="{FF2B5EF4-FFF2-40B4-BE49-F238E27FC236}">
                <a16:creationId xmlns:a16="http://schemas.microsoft.com/office/drawing/2014/main" id="{E2AFE349-FD21-F9D0-EB37-3C4EFFB14B34}"/>
              </a:ext>
            </a:extLst>
          </p:cNvPr>
          <p:cNvSpPr/>
          <p:nvPr/>
        </p:nvSpPr>
        <p:spPr>
          <a:xfrm>
            <a:off x="11444110" y="6512604"/>
            <a:ext cx="2876578" cy="932379"/>
          </a:xfrm>
          <a:custGeom>
            <a:avLst/>
            <a:gdLst/>
            <a:ahLst/>
            <a:cxnLst/>
            <a:rect l="l" t="t" r="r" b="b"/>
            <a:pathLst>
              <a:path w="3175000" h="1713229">
                <a:moveTo>
                  <a:pt x="3175000" y="0"/>
                </a:moveTo>
                <a:lnTo>
                  <a:pt x="0" y="0"/>
                </a:lnTo>
                <a:lnTo>
                  <a:pt x="0" y="1712899"/>
                </a:lnTo>
                <a:lnTo>
                  <a:pt x="3175000" y="1712899"/>
                </a:lnTo>
                <a:lnTo>
                  <a:pt x="3175000" y="0"/>
                </a:lnTo>
                <a:close/>
              </a:path>
            </a:pathLst>
          </a:custGeom>
          <a:solidFill>
            <a:schemeClr val="bg1"/>
          </a:solidFill>
        </p:spPr>
        <p:txBody>
          <a:bodyPr wrap="square" lIns="0" tIns="0" rIns="0" bIns="0" rtlCol="0"/>
          <a:lstStyle/>
          <a:p>
            <a:r>
              <a:rPr lang="da-DK" sz="1600" b="1" dirty="0">
                <a:latin typeface="Arial" panose="020B0604020202020204" pitchFamily="34" charset="0"/>
                <a:cs typeface="Arial" panose="020B0604020202020204" pitchFamily="34" charset="0"/>
              </a:rPr>
              <a:t>Prischeck</a:t>
            </a:r>
          </a:p>
          <a:p>
            <a:r>
              <a:rPr lang="da-DK" sz="1400" dirty="0">
                <a:latin typeface="Arial" panose="020B0604020202020204" pitchFamily="34" charset="0"/>
                <a:cs typeface="Arial" panose="020B0604020202020204" pitchFamily="34" charset="0"/>
              </a:rPr>
              <a:t>Jf Bilag B, skal CWT acceptere at du foretager prischeck for at kontrollere at de lever op til prisgarantien.</a:t>
            </a:r>
            <a:endParaRPr sz="1400" dirty="0">
              <a:latin typeface="Arial" panose="020B0604020202020204" pitchFamily="34" charset="0"/>
              <a:cs typeface="Arial" panose="020B0604020202020204" pitchFamily="34" charset="0"/>
            </a:endParaRPr>
          </a:p>
        </p:txBody>
      </p:sp>
      <p:sp>
        <p:nvSpPr>
          <p:cNvPr id="99" name="object 23">
            <a:extLst>
              <a:ext uri="{FF2B5EF4-FFF2-40B4-BE49-F238E27FC236}">
                <a16:creationId xmlns:a16="http://schemas.microsoft.com/office/drawing/2014/main" id="{8519D218-F37C-6515-C3E0-4974CE9DB5F3}"/>
              </a:ext>
            </a:extLst>
          </p:cNvPr>
          <p:cNvSpPr/>
          <p:nvPr/>
        </p:nvSpPr>
        <p:spPr>
          <a:xfrm>
            <a:off x="4633705" y="5736407"/>
            <a:ext cx="2709167" cy="2417465"/>
          </a:xfrm>
          <a:custGeom>
            <a:avLst/>
            <a:gdLst/>
            <a:ahLst/>
            <a:cxnLst/>
            <a:rect l="l" t="t" r="r" b="b"/>
            <a:pathLst>
              <a:path w="3635375" h="2005329">
                <a:moveTo>
                  <a:pt x="0" y="2004707"/>
                </a:moveTo>
                <a:lnTo>
                  <a:pt x="3635006" y="2004707"/>
                </a:lnTo>
                <a:lnTo>
                  <a:pt x="3635006" y="0"/>
                </a:lnTo>
                <a:lnTo>
                  <a:pt x="0" y="0"/>
                </a:lnTo>
                <a:lnTo>
                  <a:pt x="0" y="2004707"/>
                </a:lnTo>
                <a:close/>
              </a:path>
            </a:pathLst>
          </a:custGeom>
          <a:solidFill>
            <a:schemeClr val="bg1"/>
          </a:solidFill>
          <a:ln w="38100">
            <a:solidFill>
              <a:srgbClr val="C1466D"/>
            </a:solidFill>
          </a:ln>
        </p:spPr>
        <p:txBody>
          <a:bodyPr wrap="square" lIns="0" tIns="0" rIns="0" bIns="0" rtlCol="0"/>
          <a:lstStyle/>
          <a:p>
            <a:endParaRPr dirty="0"/>
          </a:p>
        </p:txBody>
      </p:sp>
      <p:sp>
        <p:nvSpPr>
          <p:cNvPr id="108" name="object 13">
            <a:extLst>
              <a:ext uri="{FF2B5EF4-FFF2-40B4-BE49-F238E27FC236}">
                <a16:creationId xmlns:a16="http://schemas.microsoft.com/office/drawing/2014/main" id="{8714A5DB-430F-0311-D55F-B1B6FC3E5DFA}"/>
              </a:ext>
            </a:extLst>
          </p:cNvPr>
          <p:cNvSpPr/>
          <p:nvPr/>
        </p:nvSpPr>
        <p:spPr>
          <a:xfrm>
            <a:off x="4879803" y="2267333"/>
            <a:ext cx="1721756" cy="1365349"/>
          </a:xfrm>
          <a:custGeom>
            <a:avLst/>
            <a:gdLst/>
            <a:ahLst/>
            <a:cxnLst/>
            <a:rect l="l" t="t" r="r" b="b"/>
            <a:pathLst>
              <a:path w="1467484" h="1109979">
                <a:moveTo>
                  <a:pt x="721969" y="0"/>
                </a:moveTo>
                <a:lnTo>
                  <a:pt x="0" y="559600"/>
                </a:lnTo>
                <a:lnTo>
                  <a:pt x="733615" y="1109941"/>
                </a:lnTo>
                <a:lnTo>
                  <a:pt x="1467218" y="559600"/>
                </a:lnTo>
                <a:lnTo>
                  <a:pt x="721969" y="0"/>
                </a:lnTo>
                <a:close/>
              </a:path>
            </a:pathLst>
          </a:custGeom>
          <a:solidFill>
            <a:srgbClr val="802E48"/>
          </a:solidFill>
        </p:spPr>
        <p:txBody>
          <a:bodyPr wrap="square" lIns="0" tIns="0" rIns="0" bIns="0" rtlCol="0"/>
          <a:lstStyle/>
          <a:p>
            <a:endParaRPr dirty="0"/>
          </a:p>
        </p:txBody>
      </p:sp>
      <p:sp>
        <p:nvSpPr>
          <p:cNvPr id="110" name="object 49">
            <a:extLst>
              <a:ext uri="{FF2B5EF4-FFF2-40B4-BE49-F238E27FC236}">
                <a16:creationId xmlns:a16="http://schemas.microsoft.com/office/drawing/2014/main" id="{4FC201EC-A55E-85FB-88F6-7E61B8350C65}"/>
              </a:ext>
            </a:extLst>
          </p:cNvPr>
          <p:cNvSpPr txBox="1"/>
          <p:nvPr/>
        </p:nvSpPr>
        <p:spPr>
          <a:xfrm>
            <a:off x="5278449" y="2771464"/>
            <a:ext cx="1085850" cy="357085"/>
          </a:xfrm>
          <a:prstGeom prst="rect">
            <a:avLst/>
          </a:prstGeom>
        </p:spPr>
        <p:txBody>
          <a:bodyPr vert="horz" wrap="square" lIns="0" tIns="12700" rIns="0" bIns="0" rtlCol="0">
            <a:spAutoFit/>
          </a:bodyPr>
          <a:lstStyle/>
          <a:p>
            <a:pPr marL="12700" marR="5080" indent="40640">
              <a:lnSpc>
                <a:spcPct val="116700"/>
              </a:lnSpc>
              <a:spcBef>
                <a:spcPts val="100"/>
              </a:spcBef>
            </a:pPr>
            <a:r>
              <a:rPr lang="da-DK" sz="1000" b="1" spc="20" dirty="0">
                <a:solidFill>
                  <a:srgbClr val="FFFFFF"/>
                </a:solidFill>
                <a:latin typeface="Arial"/>
                <a:cs typeface="Arial"/>
              </a:rPr>
              <a:t>       FEJL I FAKTURAEN</a:t>
            </a:r>
            <a:r>
              <a:rPr sz="1000" b="1" dirty="0">
                <a:solidFill>
                  <a:srgbClr val="FFFFFF"/>
                </a:solidFill>
                <a:latin typeface="Arial"/>
                <a:cs typeface="Arial"/>
              </a:rPr>
              <a:t>?</a:t>
            </a:r>
            <a:endParaRPr sz="1000" dirty="0">
              <a:latin typeface="Arial"/>
              <a:cs typeface="Arial"/>
            </a:endParaRPr>
          </a:p>
        </p:txBody>
      </p:sp>
      <p:sp>
        <p:nvSpPr>
          <p:cNvPr id="115" name="object 41">
            <a:extLst>
              <a:ext uri="{FF2B5EF4-FFF2-40B4-BE49-F238E27FC236}">
                <a16:creationId xmlns:a16="http://schemas.microsoft.com/office/drawing/2014/main" id="{C9C5CE67-6782-135D-540E-62E24483B419}"/>
              </a:ext>
            </a:extLst>
          </p:cNvPr>
          <p:cNvSpPr/>
          <p:nvPr/>
        </p:nvSpPr>
        <p:spPr>
          <a:xfrm>
            <a:off x="865448" y="4312808"/>
            <a:ext cx="3178499" cy="2059392"/>
          </a:xfrm>
          <a:custGeom>
            <a:avLst/>
            <a:gdLst/>
            <a:ahLst/>
            <a:cxnLst/>
            <a:rect l="l" t="t" r="r" b="b"/>
            <a:pathLst>
              <a:path w="3175000" h="1713229">
                <a:moveTo>
                  <a:pt x="0" y="1712899"/>
                </a:moveTo>
                <a:lnTo>
                  <a:pt x="3175000" y="1712899"/>
                </a:lnTo>
                <a:lnTo>
                  <a:pt x="3175000" y="0"/>
                </a:lnTo>
                <a:lnTo>
                  <a:pt x="0" y="0"/>
                </a:lnTo>
                <a:lnTo>
                  <a:pt x="0" y="1712899"/>
                </a:lnTo>
                <a:close/>
              </a:path>
            </a:pathLst>
          </a:custGeom>
          <a:ln w="38100">
            <a:solidFill>
              <a:srgbClr val="802E48"/>
            </a:solidFill>
          </a:ln>
        </p:spPr>
        <p:txBody>
          <a:bodyPr wrap="square" lIns="0" tIns="0" rIns="0" bIns="0" rtlCol="0"/>
          <a:lstStyle/>
          <a:p>
            <a:endParaRPr dirty="0"/>
          </a:p>
        </p:txBody>
      </p:sp>
      <p:sp>
        <p:nvSpPr>
          <p:cNvPr id="116" name="object 20">
            <a:extLst>
              <a:ext uri="{FF2B5EF4-FFF2-40B4-BE49-F238E27FC236}">
                <a16:creationId xmlns:a16="http://schemas.microsoft.com/office/drawing/2014/main" id="{D5E481C9-F518-FE53-1CDD-337197ABAA98}"/>
              </a:ext>
            </a:extLst>
          </p:cNvPr>
          <p:cNvSpPr/>
          <p:nvPr/>
        </p:nvSpPr>
        <p:spPr>
          <a:xfrm flipH="1">
            <a:off x="4325405" y="3785594"/>
            <a:ext cx="1426397" cy="1408679"/>
          </a:xfrm>
          <a:custGeom>
            <a:avLst/>
            <a:gdLst/>
            <a:ahLst/>
            <a:cxnLst/>
            <a:rect l="l" t="t" r="r" b="b"/>
            <a:pathLst>
              <a:path w="1157604" h="1703704">
                <a:moveTo>
                  <a:pt x="0" y="0"/>
                </a:moveTo>
                <a:lnTo>
                  <a:pt x="0" y="1703501"/>
                </a:lnTo>
                <a:lnTo>
                  <a:pt x="1157554" y="1703501"/>
                </a:lnTo>
              </a:path>
            </a:pathLst>
          </a:custGeom>
          <a:ln w="25400">
            <a:solidFill>
              <a:srgbClr val="000000"/>
            </a:solidFill>
          </a:ln>
        </p:spPr>
        <p:txBody>
          <a:bodyPr wrap="square" lIns="0" tIns="0" rIns="0" bIns="0" rtlCol="0"/>
          <a:lstStyle/>
          <a:p>
            <a:endParaRPr dirty="0"/>
          </a:p>
        </p:txBody>
      </p:sp>
      <p:sp>
        <p:nvSpPr>
          <p:cNvPr id="117" name="object 5">
            <a:extLst>
              <a:ext uri="{FF2B5EF4-FFF2-40B4-BE49-F238E27FC236}">
                <a16:creationId xmlns:a16="http://schemas.microsoft.com/office/drawing/2014/main" id="{11560CBD-D3D6-1866-B7F2-981E1C155CFC}"/>
              </a:ext>
            </a:extLst>
          </p:cNvPr>
          <p:cNvSpPr/>
          <p:nvPr/>
        </p:nvSpPr>
        <p:spPr>
          <a:xfrm rot="10800000">
            <a:off x="4233396" y="5109909"/>
            <a:ext cx="213360" cy="155575"/>
          </a:xfrm>
          <a:custGeom>
            <a:avLst/>
            <a:gdLst/>
            <a:ahLst/>
            <a:cxnLst/>
            <a:rect l="l" t="t" r="r" b="b"/>
            <a:pathLst>
              <a:path w="213359" h="155575">
                <a:moveTo>
                  <a:pt x="0" y="0"/>
                </a:moveTo>
                <a:lnTo>
                  <a:pt x="0" y="155041"/>
                </a:lnTo>
                <a:lnTo>
                  <a:pt x="213017" y="77520"/>
                </a:lnTo>
                <a:lnTo>
                  <a:pt x="0" y="0"/>
                </a:lnTo>
                <a:close/>
              </a:path>
            </a:pathLst>
          </a:custGeom>
          <a:solidFill>
            <a:srgbClr val="000000"/>
          </a:solidFill>
        </p:spPr>
        <p:txBody>
          <a:bodyPr wrap="square" lIns="0" tIns="0" rIns="0" bIns="0" rtlCol="0"/>
          <a:lstStyle/>
          <a:p>
            <a:endParaRPr dirty="0"/>
          </a:p>
        </p:txBody>
      </p:sp>
      <p:sp>
        <p:nvSpPr>
          <p:cNvPr id="118" name="object 20">
            <a:extLst>
              <a:ext uri="{FF2B5EF4-FFF2-40B4-BE49-F238E27FC236}">
                <a16:creationId xmlns:a16="http://schemas.microsoft.com/office/drawing/2014/main" id="{F23249CE-3ED9-C73F-E399-8F5811578789}"/>
              </a:ext>
            </a:extLst>
          </p:cNvPr>
          <p:cNvSpPr txBox="1"/>
          <p:nvPr/>
        </p:nvSpPr>
        <p:spPr>
          <a:xfrm>
            <a:off x="5623260" y="4307440"/>
            <a:ext cx="304165" cy="174625"/>
          </a:xfrm>
          <a:prstGeom prst="rect">
            <a:avLst/>
          </a:prstGeom>
          <a:solidFill>
            <a:srgbClr val="000000"/>
          </a:solidFill>
        </p:spPr>
        <p:txBody>
          <a:bodyPr vert="horz" wrap="square" lIns="0" tIns="6350" rIns="0" bIns="0" rtlCol="0">
            <a:spAutoFit/>
          </a:bodyPr>
          <a:lstStyle/>
          <a:p>
            <a:pPr marL="27940">
              <a:lnSpc>
                <a:spcPct val="100000"/>
              </a:lnSpc>
              <a:spcBef>
                <a:spcPts val="50"/>
              </a:spcBef>
            </a:pPr>
            <a:r>
              <a:rPr sz="1000" b="1" spc="-5" dirty="0">
                <a:solidFill>
                  <a:srgbClr val="FFFFFF"/>
                </a:solidFill>
                <a:latin typeface="Arial"/>
                <a:cs typeface="Arial"/>
              </a:rPr>
              <a:t>NEJ</a:t>
            </a:r>
            <a:endParaRPr sz="1000" dirty="0">
              <a:latin typeface="Arial"/>
              <a:cs typeface="Arial"/>
            </a:endParaRPr>
          </a:p>
        </p:txBody>
      </p:sp>
      <p:sp>
        <p:nvSpPr>
          <p:cNvPr id="119" name="object 28">
            <a:extLst>
              <a:ext uri="{FF2B5EF4-FFF2-40B4-BE49-F238E27FC236}">
                <a16:creationId xmlns:a16="http://schemas.microsoft.com/office/drawing/2014/main" id="{824BFCFB-29EE-7714-FC24-7D1482799262}"/>
              </a:ext>
            </a:extLst>
          </p:cNvPr>
          <p:cNvSpPr txBox="1"/>
          <p:nvPr/>
        </p:nvSpPr>
        <p:spPr>
          <a:xfrm>
            <a:off x="6728874" y="2881818"/>
            <a:ext cx="772928" cy="166392"/>
          </a:xfrm>
          <a:prstGeom prst="rect">
            <a:avLst/>
          </a:prstGeom>
        </p:spPr>
        <p:txBody>
          <a:bodyPr vert="horz" wrap="square" lIns="0" tIns="4763" rIns="0" bIns="0" rtlCol="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4769">
              <a:spcBef>
                <a:spcPts val="38"/>
              </a:spcBef>
            </a:pPr>
            <a:r>
              <a:rPr sz="1050" b="1" spc="-4" dirty="0">
                <a:solidFill>
                  <a:schemeClr val="bg1"/>
                </a:solidFill>
                <a:highlight>
                  <a:srgbClr val="000000"/>
                </a:highlight>
                <a:latin typeface="Arial"/>
                <a:cs typeface="Arial"/>
              </a:rPr>
              <a:t>JA</a:t>
            </a:r>
            <a:endParaRPr sz="1050" dirty="0">
              <a:solidFill>
                <a:schemeClr val="bg1"/>
              </a:solidFill>
              <a:highlight>
                <a:srgbClr val="000000"/>
              </a:highlight>
              <a:latin typeface="Arial"/>
              <a:cs typeface="Arial"/>
            </a:endParaRPr>
          </a:p>
        </p:txBody>
      </p:sp>
      <p:sp>
        <p:nvSpPr>
          <p:cNvPr id="65" name="object 47">
            <a:extLst>
              <a:ext uri="{FF2B5EF4-FFF2-40B4-BE49-F238E27FC236}">
                <a16:creationId xmlns:a16="http://schemas.microsoft.com/office/drawing/2014/main" id="{D6154D3C-9B1A-967A-75DE-79D4FFF5CAB6}"/>
              </a:ext>
            </a:extLst>
          </p:cNvPr>
          <p:cNvSpPr/>
          <p:nvPr/>
        </p:nvSpPr>
        <p:spPr>
          <a:xfrm>
            <a:off x="4733433" y="6068563"/>
            <a:ext cx="2556649" cy="1793114"/>
          </a:xfrm>
          <a:custGeom>
            <a:avLst/>
            <a:gdLst/>
            <a:ahLst/>
            <a:cxnLst/>
            <a:rect l="l" t="t" r="r" b="b"/>
            <a:pathLst>
              <a:path w="3175000" h="2123440">
                <a:moveTo>
                  <a:pt x="3175000" y="0"/>
                </a:moveTo>
                <a:lnTo>
                  <a:pt x="0" y="0"/>
                </a:lnTo>
                <a:lnTo>
                  <a:pt x="0" y="2123071"/>
                </a:lnTo>
                <a:lnTo>
                  <a:pt x="3175000" y="2123071"/>
                </a:lnTo>
                <a:lnTo>
                  <a:pt x="3175000" y="0"/>
                </a:lnTo>
                <a:close/>
              </a:path>
            </a:pathLst>
          </a:custGeom>
          <a:ln>
            <a:noFill/>
          </a:ln>
        </p:spPr>
        <p:style>
          <a:lnRef idx="2">
            <a:schemeClr val="accent2"/>
          </a:lnRef>
          <a:fillRef idx="1">
            <a:schemeClr val="lt1"/>
          </a:fillRef>
          <a:effectRef idx="0">
            <a:schemeClr val="accent2"/>
          </a:effectRef>
          <a:fontRef idx="minor">
            <a:schemeClr val="dk1"/>
          </a:fontRef>
        </p:style>
        <p:txBody>
          <a:bodyPr wrap="square" lIns="0" tIns="0" rIns="0" bIns="0" rtlCol="0"/>
          <a:lstStyle/>
          <a:p>
            <a:r>
              <a:rPr lang="da-DK" sz="1600" b="1" dirty="0">
                <a:latin typeface="Arial" panose="020B0604020202020204" pitchFamily="34" charset="0"/>
                <a:cs typeface="Arial" panose="020B0604020202020204" pitchFamily="34" charset="0"/>
              </a:rPr>
              <a:t>Prisgaranti på flybilletter</a:t>
            </a:r>
          </a:p>
          <a:p>
            <a:r>
              <a:rPr lang="da-DK" sz="1400" dirty="0">
                <a:latin typeface="Arial" panose="020B0604020202020204" pitchFamily="34" charset="0"/>
                <a:cs typeface="Arial" panose="020B0604020202020204" pitchFamily="34" charset="0"/>
              </a:rPr>
              <a:t>CWT </a:t>
            </a:r>
            <a:r>
              <a:rPr lang="da-DK" sz="1400" b="0" i="0" u="none" strike="noStrike" baseline="0" dirty="0">
                <a:solidFill>
                  <a:srgbClr val="000000"/>
                </a:solidFill>
                <a:latin typeface="Arial" panose="020B0604020202020204" pitchFamily="34" charset="0"/>
                <a:cs typeface="Arial" panose="020B0604020202020204" pitchFamily="34" charset="0"/>
              </a:rPr>
              <a:t>skal levere en prisgaranti, således du få refunderet det vederlag du har betalt for CWT’s </a:t>
            </a:r>
            <a:r>
              <a:rPr lang="da-DK" sz="1400" dirty="0">
                <a:solidFill>
                  <a:srgbClr val="000000"/>
                </a:solidFill>
                <a:latin typeface="Arial" panose="020B0604020202020204" pitchFamily="34" charset="0"/>
                <a:cs typeface="Arial" panose="020B0604020202020204" pitchFamily="34" charset="0"/>
              </a:rPr>
              <a:t>y</a:t>
            </a:r>
            <a:r>
              <a:rPr lang="da-DK" sz="1400" b="0" i="0" u="none" strike="noStrike" baseline="0" dirty="0">
                <a:solidFill>
                  <a:srgbClr val="000000"/>
                </a:solidFill>
                <a:latin typeface="Arial" panose="020B0604020202020204" pitchFamily="34" charset="0"/>
                <a:cs typeface="Arial" panose="020B0604020202020204" pitchFamily="34" charset="0"/>
              </a:rPr>
              <a:t>delse samt prisforskellen mellem </a:t>
            </a:r>
            <a:r>
              <a:rPr lang="da-DK" sz="1400" dirty="0">
                <a:solidFill>
                  <a:srgbClr val="000000"/>
                </a:solidFill>
                <a:latin typeface="Arial" panose="020B0604020202020204" pitchFamily="34" charset="0"/>
                <a:cs typeface="Arial" panose="020B0604020202020204" pitchFamily="34" charset="0"/>
              </a:rPr>
              <a:t>CWT’s </a:t>
            </a:r>
            <a:r>
              <a:rPr lang="da-DK" sz="1400" b="0" i="0" u="none" strike="noStrike" baseline="0" dirty="0">
                <a:solidFill>
                  <a:srgbClr val="000000"/>
                </a:solidFill>
                <a:latin typeface="Arial" panose="020B0604020202020204" pitchFamily="34" charset="0"/>
                <a:cs typeface="Arial" panose="020B0604020202020204" pitchFamily="34" charset="0"/>
              </a:rPr>
              <a:t>tilbudte pris og den lavere pris, som </a:t>
            </a:r>
            <a:r>
              <a:rPr lang="da-DK" sz="1400" dirty="0">
                <a:solidFill>
                  <a:srgbClr val="000000"/>
                </a:solidFill>
                <a:latin typeface="Arial" panose="020B0604020202020204" pitchFamily="34" charset="0"/>
                <a:cs typeface="Arial" panose="020B0604020202020204" pitchFamily="34" charset="0"/>
              </a:rPr>
              <a:t>du </a:t>
            </a:r>
            <a:r>
              <a:rPr lang="da-DK" sz="1400" b="0" i="0" u="none" strike="noStrike" baseline="0" dirty="0">
                <a:solidFill>
                  <a:srgbClr val="000000"/>
                </a:solidFill>
                <a:latin typeface="Arial" panose="020B0604020202020204" pitchFamily="34" charset="0"/>
                <a:cs typeface="Arial" panose="020B0604020202020204" pitchFamily="34" charset="0"/>
              </a:rPr>
              <a:t>selv har fundet på ydelser fra tredjepart. </a:t>
            </a:r>
            <a:endParaRPr sz="1400" dirty="0">
              <a:latin typeface="Arial" panose="020B0604020202020204" pitchFamily="34" charset="0"/>
              <a:cs typeface="Arial" panose="020B0604020202020204" pitchFamily="34" charset="0"/>
            </a:endParaRPr>
          </a:p>
        </p:txBody>
      </p:sp>
      <p:grpSp>
        <p:nvGrpSpPr>
          <p:cNvPr id="102" name="Gruppe 101">
            <a:extLst>
              <a:ext uri="{FF2B5EF4-FFF2-40B4-BE49-F238E27FC236}">
                <a16:creationId xmlns:a16="http://schemas.microsoft.com/office/drawing/2014/main" id="{920DCE86-C15F-A545-EFDB-E507D8585C41}"/>
              </a:ext>
            </a:extLst>
          </p:cNvPr>
          <p:cNvGrpSpPr/>
          <p:nvPr/>
        </p:nvGrpSpPr>
        <p:grpSpPr>
          <a:xfrm>
            <a:off x="4879803" y="5427318"/>
            <a:ext cx="609600" cy="609600"/>
            <a:chOff x="4331874" y="4222203"/>
            <a:chExt cx="609600" cy="609600"/>
          </a:xfrm>
        </p:grpSpPr>
        <p:sp>
          <p:nvSpPr>
            <p:cNvPr id="103" name="object 24">
              <a:extLst>
                <a:ext uri="{FF2B5EF4-FFF2-40B4-BE49-F238E27FC236}">
                  <a16:creationId xmlns:a16="http://schemas.microsoft.com/office/drawing/2014/main" id="{34601D5F-FD62-CCD8-9C11-15A1D3D4B947}"/>
                </a:ext>
              </a:extLst>
            </p:cNvPr>
            <p:cNvSpPr/>
            <p:nvPr/>
          </p:nvSpPr>
          <p:spPr>
            <a:xfrm>
              <a:off x="4331874" y="4222203"/>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800"/>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600"/>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800"/>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C1466D"/>
            </a:solidFill>
          </p:spPr>
          <p:txBody>
            <a:bodyPr wrap="square" lIns="0" tIns="0" rIns="0" bIns="0" rtlCol="0"/>
            <a:lstStyle/>
            <a:p>
              <a:endParaRPr dirty="0"/>
            </a:p>
          </p:txBody>
        </p:sp>
        <p:sp>
          <p:nvSpPr>
            <p:cNvPr id="104" name="object 25">
              <a:extLst>
                <a:ext uri="{FF2B5EF4-FFF2-40B4-BE49-F238E27FC236}">
                  <a16:creationId xmlns:a16="http://schemas.microsoft.com/office/drawing/2014/main" id="{F1848FFF-BCAC-F24A-CD89-C278E45BACCF}"/>
                </a:ext>
              </a:extLst>
            </p:cNvPr>
            <p:cNvSpPr/>
            <p:nvPr/>
          </p:nvSpPr>
          <p:spPr>
            <a:xfrm>
              <a:off x="4497001" y="4387296"/>
              <a:ext cx="279400" cy="279400"/>
            </a:xfrm>
            <a:custGeom>
              <a:avLst/>
              <a:gdLst/>
              <a:ahLst/>
              <a:cxnLst/>
              <a:rect l="l" t="t" r="r" b="b"/>
              <a:pathLst>
                <a:path w="279400" h="279400">
                  <a:moveTo>
                    <a:pt x="279349" y="137261"/>
                  </a:moveTo>
                  <a:lnTo>
                    <a:pt x="272741" y="181541"/>
                  </a:lnTo>
                  <a:lnTo>
                    <a:pt x="252979" y="220236"/>
                  </a:lnTo>
                  <a:lnTo>
                    <a:pt x="222553" y="251005"/>
                  </a:lnTo>
                  <a:lnTo>
                    <a:pt x="183955" y="271507"/>
                  </a:lnTo>
                  <a:lnTo>
                    <a:pt x="139674" y="279399"/>
                  </a:lnTo>
                  <a:lnTo>
                    <a:pt x="95654" y="273042"/>
                  </a:lnTo>
                  <a:lnTo>
                    <a:pt x="57568" y="253875"/>
                  </a:lnTo>
                  <a:lnTo>
                    <a:pt x="27525" y="224160"/>
                  </a:lnTo>
                  <a:lnTo>
                    <a:pt x="7632" y="186156"/>
                  </a:lnTo>
                  <a:lnTo>
                    <a:pt x="0" y="142125"/>
                  </a:lnTo>
                  <a:lnTo>
                    <a:pt x="6603" y="97855"/>
                  </a:lnTo>
                  <a:lnTo>
                    <a:pt x="26367" y="59162"/>
                  </a:lnTo>
                  <a:lnTo>
                    <a:pt x="56797" y="28391"/>
                  </a:lnTo>
                  <a:lnTo>
                    <a:pt x="95397" y="7888"/>
                  </a:lnTo>
                  <a:lnTo>
                    <a:pt x="139674" y="0"/>
                  </a:lnTo>
                  <a:lnTo>
                    <a:pt x="183694" y="6354"/>
                  </a:lnTo>
                  <a:lnTo>
                    <a:pt x="221780" y="25521"/>
                  </a:lnTo>
                  <a:lnTo>
                    <a:pt x="251823" y="55238"/>
                  </a:lnTo>
                  <a:lnTo>
                    <a:pt x="271716" y="93240"/>
                  </a:lnTo>
                  <a:lnTo>
                    <a:pt x="279349" y="137261"/>
                  </a:lnTo>
                  <a:close/>
                </a:path>
                <a:path w="279400" h="279400">
                  <a:moveTo>
                    <a:pt x="139674" y="158724"/>
                  </a:moveTo>
                  <a:lnTo>
                    <a:pt x="139674" y="69824"/>
                  </a:lnTo>
                </a:path>
              </a:pathLst>
            </a:custGeom>
            <a:ln w="12700">
              <a:solidFill>
                <a:srgbClr val="FFFFFF"/>
              </a:solidFill>
            </a:ln>
          </p:spPr>
          <p:txBody>
            <a:bodyPr wrap="square" lIns="0" tIns="0" rIns="0" bIns="0" rtlCol="0"/>
            <a:lstStyle/>
            <a:p>
              <a:endParaRPr dirty="0"/>
            </a:p>
          </p:txBody>
        </p:sp>
        <p:sp>
          <p:nvSpPr>
            <p:cNvPr id="105" name="object 26">
              <a:extLst>
                <a:ext uri="{FF2B5EF4-FFF2-40B4-BE49-F238E27FC236}">
                  <a16:creationId xmlns:a16="http://schemas.microsoft.com/office/drawing/2014/main" id="{67905BF8-A1D0-22F2-8E23-A2BAF8C7D48D}"/>
                </a:ext>
              </a:extLst>
            </p:cNvPr>
            <p:cNvSpPr/>
            <p:nvPr/>
          </p:nvSpPr>
          <p:spPr>
            <a:xfrm>
              <a:off x="4630324" y="4584125"/>
              <a:ext cx="12700" cy="12700"/>
            </a:xfrm>
            <a:custGeom>
              <a:avLst/>
              <a:gdLst/>
              <a:ahLst/>
              <a:cxnLst/>
              <a:rect l="l" t="t" r="r" b="b"/>
              <a:pathLst>
                <a:path w="12700" h="12700">
                  <a:moveTo>
                    <a:pt x="12700" y="6350"/>
                  </a:moveTo>
                  <a:lnTo>
                    <a:pt x="12700" y="9855"/>
                  </a:lnTo>
                  <a:lnTo>
                    <a:pt x="9855" y="12700"/>
                  </a:lnTo>
                  <a:lnTo>
                    <a:pt x="6350" y="12700"/>
                  </a:lnTo>
                  <a:lnTo>
                    <a:pt x="2844" y="12700"/>
                  </a:lnTo>
                  <a:lnTo>
                    <a:pt x="0" y="9855"/>
                  </a:lnTo>
                  <a:lnTo>
                    <a:pt x="0" y="6350"/>
                  </a:lnTo>
                  <a:lnTo>
                    <a:pt x="0" y="2844"/>
                  </a:lnTo>
                  <a:lnTo>
                    <a:pt x="2844" y="0"/>
                  </a:lnTo>
                  <a:lnTo>
                    <a:pt x="6350" y="0"/>
                  </a:lnTo>
                  <a:lnTo>
                    <a:pt x="9855" y="0"/>
                  </a:lnTo>
                  <a:lnTo>
                    <a:pt x="12700" y="2844"/>
                  </a:lnTo>
                  <a:lnTo>
                    <a:pt x="12700" y="6350"/>
                  </a:lnTo>
                  <a:close/>
                </a:path>
              </a:pathLst>
            </a:custGeom>
            <a:ln w="12700">
              <a:solidFill>
                <a:srgbClr val="FFFFFF"/>
              </a:solidFill>
            </a:ln>
          </p:spPr>
          <p:txBody>
            <a:bodyPr wrap="square" lIns="0" tIns="0" rIns="0" bIns="0" rtlCol="0"/>
            <a:lstStyle/>
            <a:p>
              <a:endParaRPr dirty="0"/>
            </a:p>
          </p:txBody>
        </p:sp>
      </p:grpSp>
      <p:grpSp>
        <p:nvGrpSpPr>
          <p:cNvPr id="120" name="Gruppe 119">
            <a:extLst>
              <a:ext uri="{FF2B5EF4-FFF2-40B4-BE49-F238E27FC236}">
                <a16:creationId xmlns:a16="http://schemas.microsoft.com/office/drawing/2014/main" id="{143719DB-A842-C860-231F-328C4F06ABE7}"/>
              </a:ext>
            </a:extLst>
          </p:cNvPr>
          <p:cNvGrpSpPr/>
          <p:nvPr/>
        </p:nvGrpSpPr>
        <p:grpSpPr>
          <a:xfrm>
            <a:off x="13554323" y="6064764"/>
            <a:ext cx="609600" cy="609600"/>
            <a:chOff x="4331874" y="4222203"/>
            <a:chExt cx="609600" cy="609600"/>
          </a:xfrm>
        </p:grpSpPr>
        <p:sp>
          <p:nvSpPr>
            <p:cNvPr id="121" name="object 24">
              <a:extLst>
                <a:ext uri="{FF2B5EF4-FFF2-40B4-BE49-F238E27FC236}">
                  <a16:creationId xmlns:a16="http://schemas.microsoft.com/office/drawing/2014/main" id="{2F0787E9-85B2-9159-82E8-DE29F8EAAF2B}"/>
                </a:ext>
              </a:extLst>
            </p:cNvPr>
            <p:cNvSpPr/>
            <p:nvPr/>
          </p:nvSpPr>
          <p:spPr>
            <a:xfrm>
              <a:off x="4331874" y="4222203"/>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800"/>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600"/>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800"/>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C1466D"/>
            </a:solidFill>
          </p:spPr>
          <p:txBody>
            <a:bodyPr wrap="square" lIns="0" tIns="0" rIns="0" bIns="0" rtlCol="0"/>
            <a:lstStyle/>
            <a:p>
              <a:endParaRPr dirty="0"/>
            </a:p>
          </p:txBody>
        </p:sp>
        <p:sp>
          <p:nvSpPr>
            <p:cNvPr id="122" name="object 25">
              <a:extLst>
                <a:ext uri="{FF2B5EF4-FFF2-40B4-BE49-F238E27FC236}">
                  <a16:creationId xmlns:a16="http://schemas.microsoft.com/office/drawing/2014/main" id="{9E55E238-4460-B9C0-EEBD-07DCE46975E2}"/>
                </a:ext>
              </a:extLst>
            </p:cNvPr>
            <p:cNvSpPr/>
            <p:nvPr/>
          </p:nvSpPr>
          <p:spPr>
            <a:xfrm>
              <a:off x="4497001" y="4387296"/>
              <a:ext cx="279400" cy="279400"/>
            </a:xfrm>
            <a:custGeom>
              <a:avLst/>
              <a:gdLst/>
              <a:ahLst/>
              <a:cxnLst/>
              <a:rect l="l" t="t" r="r" b="b"/>
              <a:pathLst>
                <a:path w="279400" h="279400">
                  <a:moveTo>
                    <a:pt x="279349" y="137261"/>
                  </a:moveTo>
                  <a:lnTo>
                    <a:pt x="272741" y="181541"/>
                  </a:lnTo>
                  <a:lnTo>
                    <a:pt x="252979" y="220236"/>
                  </a:lnTo>
                  <a:lnTo>
                    <a:pt x="222553" y="251005"/>
                  </a:lnTo>
                  <a:lnTo>
                    <a:pt x="183955" y="271507"/>
                  </a:lnTo>
                  <a:lnTo>
                    <a:pt x="139674" y="279399"/>
                  </a:lnTo>
                  <a:lnTo>
                    <a:pt x="95654" y="273042"/>
                  </a:lnTo>
                  <a:lnTo>
                    <a:pt x="57568" y="253875"/>
                  </a:lnTo>
                  <a:lnTo>
                    <a:pt x="27525" y="224160"/>
                  </a:lnTo>
                  <a:lnTo>
                    <a:pt x="7632" y="186156"/>
                  </a:lnTo>
                  <a:lnTo>
                    <a:pt x="0" y="142125"/>
                  </a:lnTo>
                  <a:lnTo>
                    <a:pt x="6603" y="97855"/>
                  </a:lnTo>
                  <a:lnTo>
                    <a:pt x="26367" y="59162"/>
                  </a:lnTo>
                  <a:lnTo>
                    <a:pt x="56797" y="28391"/>
                  </a:lnTo>
                  <a:lnTo>
                    <a:pt x="95397" y="7888"/>
                  </a:lnTo>
                  <a:lnTo>
                    <a:pt x="139674" y="0"/>
                  </a:lnTo>
                  <a:lnTo>
                    <a:pt x="183694" y="6354"/>
                  </a:lnTo>
                  <a:lnTo>
                    <a:pt x="221780" y="25521"/>
                  </a:lnTo>
                  <a:lnTo>
                    <a:pt x="251823" y="55238"/>
                  </a:lnTo>
                  <a:lnTo>
                    <a:pt x="271716" y="93240"/>
                  </a:lnTo>
                  <a:lnTo>
                    <a:pt x="279349" y="137261"/>
                  </a:lnTo>
                  <a:close/>
                </a:path>
                <a:path w="279400" h="279400">
                  <a:moveTo>
                    <a:pt x="139674" y="158724"/>
                  </a:moveTo>
                  <a:lnTo>
                    <a:pt x="139674" y="69824"/>
                  </a:lnTo>
                </a:path>
              </a:pathLst>
            </a:custGeom>
            <a:ln w="12700">
              <a:solidFill>
                <a:srgbClr val="FFFFFF"/>
              </a:solidFill>
            </a:ln>
          </p:spPr>
          <p:txBody>
            <a:bodyPr wrap="square" lIns="0" tIns="0" rIns="0" bIns="0" rtlCol="0"/>
            <a:lstStyle/>
            <a:p>
              <a:endParaRPr dirty="0"/>
            </a:p>
          </p:txBody>
        </p:sp>
        <p:sp>
          <p:nvSpPr>
            <p:cNvPr id="123" name="object 26">
              <a:extLst>
                <a:ext uri="{FF2B5EF4-FFF2-40B4-BE49-F238E27FC236}">
                  <a16:creationId xmlns:a16="http://schemas.microsoft.com/office/drawing/2014/main" id="{C1B2BEC2-2352-4EB5-3B3A-B972F70487F6}"/>
                </a:ext>
              </a:extLst>
            </p:cNvPr>
            <p:cNvSpPr/>
            <p:nvPr/>
          </p:nvSpPr>
          <p:spPr>
            <a:xfrm>
              <a:off x="4630324" y="4584125"/>
              <a:ext cx="12700" cy="12700"/>
            </a:xfrm>
            <a:custGeom>
              <a:avLst/>
              <a:gdLst/>
              <a:ahLst/>
              <a:cxnLst/>
              <a:rect l="l" t="t" r="r" b="b"/>
              <a:pathLst>
                <a:path w="12700" h="12700">
                  <a:moveTo>
                    <a:pt x="12700" y="6350"/>
                  </a:moveTo>
                  <a:lnTo>
                    <a:pt x="12700" y="9855"/>
                  </a:lnTo>
                  <a:lnTo>
                    <a:pt x="9855" y="12700"/>
                  </a:lnTo>
                  <a:lnTo>
                    <a:pt x="6350" y="12700"/>
                  </a:lnTo>
                  <a:lnTo>
                    <a:pt x="2844" y="12700"/>
                  </a:lnTo>
                  <a:lnTo>
                    <a:pt x="0" y="9855"/>
                  </a:lnTo>
                  <a:lnTo>
                    <a:pt x="0" y="6350"/>
                  </a:lnTo>
                  <a:lnTo>
                    <a:pt x="0" y="2844"/>
                  </a:lnTo>
                  <a:lnTo>
                    <a:pt x="2844" y="0"/>
                  </a:lnTo>
                  <a:lnTo>
                    <a:pt x="6350" y="0"/>
                  </a:lnTo>
                  <a:lnTo>
                    <a:pt x="9855" y="0"/>
                  </a:lnTo>
                  <a:lnTo>
                    <a:pt x="12700" y="2844"/>
                  </a:lnTo>
                  <a:lnTo>
                    <a:pt x="12700" y="6350"/>
                  </a:lnTo>
                  <a:close/>
                </a:path>
              </a:pathLst>
            </a:custGeom>
            <a:ln w="12700">
              <a:solidFill>
                <a:srgbClr val="FFFFFF"/>
              </a:solidFill>
            </a:ln>
          </p:spPr>
          <p:txBody>
            <a:bodyPr wrap="square" lIns="0" tIns="0" rIns="0" bIns="0" rtlCol="0"/>
            <a:lstStyle/>
            <a:p>
              <a:endParaRPr dirty="0"/>
            </a:p>
          </p:txBody>
        </p:sp>
      </p:grpSp>
      <p:sp>
        <p:nvSpPr>
          <p:cNvPr id="132" name="object 23">
            <a:extLst>
              <a:ext uri="{FF2B5EF4-FFF2-40B4-BE49-F238E27FC236}">
                <a16:creationId xmlns:a16="http://schemas.microsoft.com/office/drawing/2014/main" id="{642888B4-FAB3-B1F4-8475-21A2BA30C0A9}"/>
              </a:ext>
            </a:extLst>
          </p:cNvPr>
          <p:cNvSpPr/>
          <p:nvPr/>
        </p:nvSpPr>
        <p:spPr>
          <a:xfrm>
            <a:off x="8032384" y="5315377"/>
            <a:ext cx="2709168" cy="2174198"/>
          </a:xfrm>
          <a:custGeom>
            <a:avLst/>
            <a:gdLst/>
            <a:ahLst/>
            <a:cxnLst/>
            <a:rect l="l" t="t" r="r" b="b"/>
            <a:pathLst>
              <a:path w="3635375" h="2005329">
                <a:moveTo>
                  <a:pt x="0" y="2004707"/>
                </a:moveTo>
                <a:lnTo>
                  <a:pt x="3635006" y="2004707"/>
                </a:lnTo>
                <a:lnTo>
                  <a:pt x="3635006" y="0"/>
                </a:lnTo>
                <a:lnTo>
                  <a:pt x="0" y="0"/>
                </a:lnTo>
                <a:lnTo>
                  <a:pt x="0" y="2004707"/>
                </a:lnTo>
                <a:close/>
              </a:path>
            </a:pathLst>
          </a:custGeom>
          <a:solidFill>
            <a:schemeClr val="bg1"/>
          </a:solidFill>
          <a:ln w="38100">
            <a:solidFill>
              <a:srgbClr val="C1466D"/>
            </a:solidFill>
          </a:ln>
        </p:spPr>
        <p:txBody>
          <a:bodyPr wrap="square" lIns="0" tIns="0" rIns="0" bIns="0" rtlCol="0"/>
          <a:lstStyle/>
          <a:p>
            <a:endParaRPr lang="da-DK" dirty="0"/>
          </a:p>
        </p:txBody>
      </p:sp>
      <p:sp>
        <p:nvSpPr>
          <p:cNvPr id="97" name="object 47">
            <a:extLst>
              <a:ext uri="{FF2B5EF4-FFF2-40B4-BE49-F238E27FC236}">
                <a16:creationId xmlns:a16="http://schemas.microsoft.com/office/drawing/2014/main" id="{90E646B7-23F5-7A38-C28C-D29BF84ECEB8}"/>
              </a:ext>
            </a:extLst>
          </p:cNvPr>
          <p:cNvSpPr/>
          <p:nvPr/>
        </p:nvSpPr>
        <p:spPr>
          <a:xfrm>
            <a:off x="8089824" y="5427318"/>
            <a:ext cx="2560142" cy="1880986"/>
          </a:xfrm>
          <a:custGeom>
            <a:avLst/>
            <a:gdLst/>
            <a:ahLst/>
            <a:cxnLst/>
            <a:rect l="l" t="t" r="r" b="b"/>
            <a:pathLst>
              <a:path w="3175000" h="2123440">
                <a:moveTo>
                  <a:pt x="3175000" y="0"/>
                </a:moveTo>
                <a:lnTo>
                  <a:pt x="0" y="0"/>
                </a:lnTo>
                <a:lnTo>
                  <a:pt x="0" y="2123071"/>
                </a:lnTo>
                <a:lnTo>
                  <a:pt x="3175000" y="2123071"/>
                </a:lnTo>
                <a:lnTo>
                  <a:pt x="3175000" y="0"/>
                </a:lnTo>
                <a:close/>
              </a:path>
            </a:pathLst>
          </a:custGeom>
          <a:solidFill>
            <a:schemeClr val="bg1"/>
          </a:solidFill>
        </p:spPr>
        <p:txBody>
          <a:bodyPr wrap="square" lIns="0" tIns="0" rIns="0" bIns="0" rtlCol="0"/>
          <a:lstStyle/>
          <a:p>
            <a:r>
              <a:rPr lang="da-DK" sz="1600" b="1" dirty="0">
                <a:latin typeface="Arial" panose="020B0604020202020204" pitchFamily="34" charset="0"/>
                <a:cs typeface="Arial" panose="020B0604020202020204" pitchFamily="34" charset="0"/>
              </a:rPr>
              <a:t>Kreditnota og Modregning</a:t>
            </a:r>
          </a:p>
          <a:p>
            <a:r>
              <a:rPr lang="da-DK" sz="1400" dirty="0">
                <a:latin typeface="Arial" panose="020B0604020202020204" pitchFamily="34" charset="0"/>
                <a:cs typeface="Arial" panose="020B0604020202020204" pitchFamily="34" charset="0"/>
              </a:rPr>
              <a:t>Du kan kræve at CWT betaler dit tilgodehavende f.eks. ifm. Overfakturering eller bod ved at sende et skriftligt påkrav om betalingen, hvor du angiver dit tilgodehavende. </a:t>
            </a:r>
          </a:p>
          <a:p>
            <a:r>
              <a:rPr lang="da-DK" sz="1400" dirty="0">
                <a:latin typeface="Arial" panose="020B0604020202020204" pitchFamily="34" charset="0"/>
                <a:cs typeface="Arial" panose="020B0604020202020204" pitchFamily="34" charset="0"/>
              </a:rPr>
              <a:t>CWT’s frist for betaling er 30 dage</a:t>
            </a:r>
            <a:endParaRPr sz="1400" dirty="0">
              <a:latin typeface="Arial" panose="020B0604020202020204" pitchFamily="34" charset="0"/>
              <a:cs typeface="Arial" panose="020B0604020202020204" pitchFamily="34" charset="0"/>
            </a:endParaRPr>
          </a:p>
        </p:txBody>
      </p:sp>
      <p:grpSp>
        <p:nvGrpSpPr>
          <p:cNvPr id="137" name="Gruppe 136">
            <a:extLst>
              <a:ext uri="{FF2B5EF4-FFF2-40B4-BE49-F238E27FC236}">
                <a16:creationId xmlns:a16="http://schemas.microsoft.com/office/drawing/2014/main" id="{1DC40947-92D0-67CE-6417-6EFFFAB3225E}"/>
              </a:ext>
            </a:extLst>
          </p:cNvPr>
          <p:cNvGrpSpPr/>
          <p:nvPr/>
        </p:nvGrpSpPr>
        <p:grpSpPr>
          <a:xfrm>
            <a:off x="9935849" y="7214113"/>
            <a:ext cx="609600" cy="609600"/>
            <a:chOff x="4331874" y="4222203"/>
            <a:chExt cx="609600" cy="609600"/>
          </a:xfrm>
        </p:grpSpPr>
        <p:sp>
          <p:nvSpPr>
            <p:cNvPr id="138" name="object 24">
              <a:extLst>
                <a:ext uri="{FF2B5EF4-FFF2-40B4-BE49-F238E27FC236}">
                  <a16:creationId xmlns:a16="http://schemas.microsoft.com/office/drawing/2014/main" id="{6B93C996-8204-79B4-6D3F-FB83B9AEF609}"/>
                </a:ext>
              </a:extLst>
            </p:cNvPr>
            <p:cNvSpPr/>
            <p:nvPr/>
          </p:nvSpPr>
          <p:spPr>
            <a:xfrm>
              <a:off x="4331874" y="4222203"/>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800"/>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600"/>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800"/>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C1466D"/>
            </a:solidFill>
          </p:spPr>
          <p:txBody>
            <a:bodyPr wrap="square" lIns="0" tIns="0" rIns="0" bIns="0" rtlCol="0"/>
            <a:lstStyle/>
            <a:p>
              <a:endParaRPr dirty="0"/>
            </a:p>
          </p:txBody>
        </p:sp>
        <p:sp>
          <p:nvSpPr>
            <p:cNvPr id="139" name="object 25">
              <a:extLst>
                <a:ext uri="{FF2B5EF4-FFF2-40B4-BE49-F238E27FC236}">
                  <a16:creationId xmlns:a16="http://schemas.microsoft.com/office/drawing/2014/main" id="{F5D8797B-7974-9B16-0840-882FAEC19BD6}"/>
                </a:ext>
              </a:extLst>
            </p:cNvPr>
            <p:cNvSpPr/>
            <p:nvPr/>
          </p:nvSpPr>
          <p:spPr>
            <a:xfrm>
              <a:off x="4497001" y="4387296"/>
              <a:ext cx="279400" cy="279400"/>
            </a:xfrm>
            <a:custGeom>
              <a:avLst/>
              <a:gdLst/>
              <a:ahLst/>
              <a:cxnLst/>
              <a:rect l="l" t="t" r="r" b="b"/>
              <a:pathLst>
                <a:path w="279400" h="279400">
                  <a:moveTo>
                    <a:pt x="279349" y="137261"/>
                  </a:moveTo>
                  <a:lnTo>
                    <a:pt x="272741" y="181541"/>
                  </a:lnTo>
                  <a:lnTo>
                    <a:pt x="252979" y="220236"/>
                  </a:lnTo>
                  <a:lnTo>
                    <a:pt x="222553" y="251005"/>
                  </a:lnTo>
                  <a:lnTo>
                    <a:pt x="183955" y="271507"/>
                  </a:lnTo>
                  <a:lnTo>
                    <a:pt x="139674" y="279399"/>
                  </a:lnTo>
                  <a:lnTo>
                    <a:pt x="95654" y="273042"/>
                  </a:lnTo>
                  <a:lnTo>
                    <a:pt x="57568" y="253875"/>
                  </a:lnTo>
                  <a:lnTo>
                    <a:pt x="27525" y="224160"/>
                  </a:lnTo>
                  <a:lnTo>
                    <a:pt x="7632" y="186156"/>
                  </a:lnTo>
                  <a:lnTo>
                    <a:pt x="0" y="142125"/>
                  </a:lnTo>
                  <a:lnTo>
                    <a:pt x="6603" y="97855"/>
                  </a:lnTo>
                  <a:lnTo>
                    <a:pt x="26367" y="59162"/>
                  </a:lnTo>
                  <a:lnTo>
                    <a:pt x="56797" y="28391"/>
                  </a:lnTo>
                  <a:lnTo>
                    <a:pt x="95397" y="7888"/>
                  </a:lnTo>
                  <a:lnTo>
                    <a:pt x="139674" y="0"/>
                  </a:lnTo>
                  <a:lnTo>
                    <a:pt x="183694" y="6354"/>
                  </a:lnTo>
                  <a:lnTo>
                    <a:pt x="221780" y="25521"/>
                  </a:lnTo>
                  <a:lnTo>
                    <a:pt x="251823" y="55238"/>
                  </a:lnTo>
                  <a:lnTo>
                    <a:pt x="271716" y="93240"/>
                  </a:lnTo>
                  <a:lnTo>
                    <a:pt x="279349" y="137261"/>
                  </a:lnTo>
                  <a:close/>
                </a:path>
                <a:path w="279400" h="279400">
                  <a:moveTo>
                    <a:pt x="139674" y="158724"/>
                  </a:moveTo>
                  <a:lnTo>
                    <a:pt x="139674" y="69824"/>
                  </a:lnTo>
                </a:path>
              </a:pathLst>
            </a:custGeom>
            <a:ln w="12700">
              <a:solidFill>
                <a:srgbClr val="FFFFFF"/>
              </a:solidFill>
            </a:ln>
          </p:spPr>
          <p:txBody>
            <a:bodyPr wrap="square" lIns="0" tIns="0" rIns="0" bIns="0" rtlCol="0"/>
            <a:lstStyle/>
            <a:p>
              <a:endParaRPr dirty="0"/>
            </a:p>
          </p:txBody>
        </p:sp>
        <p:sp>
          <p:nvSpPr>
            <p:cNvPr id="140" name="object 26">
              <a:extLst>
                <a:ext uri="{FF2B5EF4-FFF2-40B4-BE49-F238E27FC236}">
                  <a16:creationId xmlns:a16="http://schemas.microsoft.com/office/drawing/2014/main" id="{DB4873E5-6F96-E6EC-9D9D-A73DE6642D70}"/>
                </a:ext>
              </a:extLst>
            </p:cNvPr>
            <p:cNvSpPr/>
            <p:nvPr/>
          </p:nvSpPr>
          <p:spPr>
            <a:xfrm>
              <a:off x="4630324" y="4584125"/>
              <a:ext cx="12700" cy="12700"/>
            </a:xfrm>
            <a:custGeom>
              <a:avLst/>
              <a:gdLst/>
              <a:ahLst/>
              <a:cxnLst/>
              <a:rect l="l" t="t" r="r" b="b"/>
              <a:pathLst>
                <a:path w="12700" h="12700">
                  <a:moveTo>
                    <a:pt x="12700" y="6350"/>
                  </a:moveTo>
                  <a:lnTo>
                    <a:pt x="12700" y="9855"/>
                  </a:lnTo>
                  <a:lnTo>
                    <a:pt x="9855" y="12700"/>
                  </a:lnTo>
                  <a:lnTo>
                    <a:pt x="6350" y="12700"/>
                  </a:lnTo>
                  <a:lnTo>
                    <a:pt x="2844" y="12700"/>
                  </a:lnTo>
                  <a:lnTo>
                    <a:pt x="0" y="9855"/>
                  </a:lnTo>
                  <a:lnTo>
                    <a:pt x="0" y="6350"/>
                  </a:lnTo>
                  <a:lnTo>
                    <a:pt x="0" y="2844"/>
                  </a:lnTo>
                  <a:lnTo>
                    <a:pt x="2844" y="0"/>
                  </a:lnTo>
                  <a:lnTo>
                    <a:pt x="6350" y="0"/>
                  </a:lnTo>
                  <a:lnTo>
                    <a:pt x="9855" y="0"/>
                  </a:lnTo>
                  <a:lnTo>
                    <a:pt x="12700" y="2844"/>
                  </a:lnTo>
                  <a:lnTo>
                    <a:pt x="12700" y="6350"/>
                  </a:lnTo>
                  <a:close/>
                </a:path>
              </a:pathLst>
            </a:custGeom>
            <a:ln w="12700">
              <a:solidFill>
                <a:srgbClr val="FFFFFF"/>
              </a:solidFill>
            </a:ln>
          </p:spPr>
          <p:txBody>
            <a:bodyPr wrap="square" lIns="0" tIns="0" rIns="0" bIns="0" rtlCol="0"/>
            <a:lstStyle/>
            <a:p>
              <a:endParaRPr dirty="0"/>
            </a:p>
          </p:txBody>
        </p:sp>
      </p:grpSp>
      <p:sp>
        <p:nvSpPr>
          <p:cNvPr id="147" name="object 46">
            <a:extLst>
              <a:ext uri="{FF2B5EF4-FFF2-40B4-BE49-F238E27FC236}">
                <a16:creationId xmlns:a16="http://schemas.microsoft.com/office/drawing/2014/main" id="{17960053-3EEB-0F98-09FD-2A5557195080}"/>
              </a:ext>
            </a:extLst>
          </p:cNvPr>
          <p:cNvSpPr/>
          <p:nvPr/>
        </p:nvSpPr>
        <p:spPr>
          <a:xfrm>
            <a:off x="11421518" y="2859736"/>
            <a:ext cx="3425854" cy="2284387"/>
          </a:xfrm>
          <a:custGeom>
            <a:avLst/>
            <a:gdLst/>
            <a:ahLst/>
            <a:cxnLst/>
            <a:rect l="l" t="t" r="r" b="b"/>
            <a:pathLst>
              <a:path w="3175000" h="2085975">
                <a:moveTo>
                  <a:pt x="0" y="2085505"/>
                </a:moveTo>
                <a:lnTo>
                  <a:pt x="3175000" y="2085505"/>
                </a:lnTo>
                <a:lnTo>
                  <a:pt x="3175000" y="0"/>
                </a:lnTo>
                <a:lnTo>
                  <a:pt x="0" y="0"/>
                </a:lnTo>
                <a:lnTo>
                  <a:pt x="0" y="2085505"/>
                </a:lnTo>
                <a:close/>
              </a:path>
            </a:pathLst>
          </a:custGeom>
          <a:solidFill>
            <a:schemeClr val="bg1"/>
          </a:solidFill>
          <a:ln w="38100">
            <a:solidFill>
              <a:srgbClr val="48564F"/>
            </a:solidFill>
          </a:ln>
        </p:spPr>
        <p:txBody>
          <a:bodyPr wrap="square" lIns="0" tIns="0" rIns="0" bIns="0" rtlCol="0"/>
          <a:lstStyle/>
          <a:p>
            <a:endParaRPr dirty="0"/>
          </a:p>
        </p:txBody>
      </p:sp>
      <p:sp>
        <p:nvSpPr>
          <p:cNvPr id="107" name="Tekstfelt 106">
            <a:extLst>
              <a:ext uri="{FF2B5EF4-FFF2-40B4-BE49-F238E27FC236}">
                <a16:creationId xmlns:a16="http://schemas.microsoft.com/office/drawing/2014/main" id="{FC6A1D57-9EE9-DF68-ACD7-AE993A73E57B}"/>
              </a:ext>
            </a:extLst>
          </p:cNvPr>
          <p:cNvSpPr txBox="1"/>
          <p:nvPr/>
        </p:nvSpPr>
        <p:spPr>
          <a:xfrm>
            <a:off x="11490964" y="2984682"/>
            <a:ext cx="3347931" cy="2062103"/>
          </a:xfrm>
          <a:prstGeom prst="rect">
            <a:avLst/>
          </a:prstGeom>
          <a:noFill/>
        </p:spPr>
        <p:txBody>
          <a:bodyPr wrap="square">
            <a:spAutoFit/>
          </a:bodyPr>
          <a:lstStyle/>
          <a:p>
            <a:r>
              <a:rPr lang="da-DK" sz="1600" b="1" dirty="0">
                <a:latin typeface="Arial" panose="020B0604020202020204" pitchFamily="34" charset="0"/>
                <a:cs typeface="Arial" panose="020B0604020202020204" pitchFamily="34" charset="0"/>
              </a:rPr>
              <a:t>Bod</a:t>
            </a:r>
          </a:p>
          <a:p>
            <a:r>
              <a:rPr lang="da-DK" sz="1400" b="0" i="0" u="none" strike="noStrike" baseline="0" dirty="0">
                <a:solidFill>
                  <a:srgbClr val="000000"/>
                </a:solidFill>
                <a:latin typeface="Arial" panose="020B0604020202020204" pitchFamily="34" charset="0"/>
                <a:cs typeface="Arial" panose="020B0604020202020204" pitchFamily="34" charset="0"/>
              </a:rPr>
              <a:t>Du kan kræve bod på DKK 500,- pr. faktura, der er behæftet med 2 eller flere fejl. Ved fejl forstås forhold, hvor fakturaen ikke opfylder rammeaftalens og leveringskontraktens krav til fakturaen, f.eks. fejl i angivelser af antal/-omfang/-mængder, priser eller krav til elektronisk fakturering. </a:t>
            </a:r>
            <a:endParaRPr lang="da-DK" sz="1400" dirty="0">
              <a:latin typeface="Arial" panose="020B0604020202020204" pitchFamily="34" charset="0"/>
              <a:cs typeface="Arial" panose="020B0604020202020204" pitchFamily="34" charset="0"/>
            </a:endParaRPr>
          </a:p>
        </p:txBody>
      </p:sp>
      <p:grpSp>
        <p:nvGrpSpPr>
          <p:cNvPr id="141" name="Gruppe 140">
            <a:extLst>
              <a:ext uri="{FF2B5EF4-FFF2-40B4-BE49-F238E27FC236}">
                <a16:creationId xmlns:a16="http://schemas.microsoft.com/office/drawing/2014/main" id="{E0CCF8C2-E248-0CDE-EBD3-97ED0CB90F88}"/>
              </a:ext>
            </a:extLst>
          </p:cNvPr>
          <p:cNvGrpSpPr/>
          <p:nvPr/>
        </p:nvGrpSpPr>
        <p:grpSpPr>
          <a:xfrm>
            <a:off x="13937211" y="2512329"/>
            <a:ext cx="609600" cy="609600"/>
            <a:chOff x="14181011" y="4574319"/>
            <a:chExt cx="609600" cy="609600"/>
          </a:xfrm>
        </p:grpSpPr>
        <p:sp>
          <p:nvSpPr>
            <p:cNvPr id="142" name="object 53">
              <a:extLst>
                <a:ext uri="{FF2B5EF4-FFF2-40B4-BE49-F238E27FC236}">
                  <a16:creationId xmlns:a16="http://schemas.microsoft.com/office/drawing/2014/main" id="{7465C084-FF1C-751D-B6CD-5A91E9D67EE4}"/>
                </a:ext>
              </a:extLst>
            </p:cNvPr>
            <p:cNvSpPr/>
            <p:nvPr/>
          </p:nvSpPr>
          <p:spPr>
            <a:xfrm>
              <a:off x="14181011" y="4574319"/>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800"/>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600"/>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800"/>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48564F"/>
            </a:solidFill>
          </p:spPr>
          <p:txBody>
            <a:bodyPr wrap="square" lIns="0" tIns="0" rIns="0" bIns="0" rtlCol="0"/>
            <a:lstStyle/>
            <a:p>
              <a:endParaRPr dirty="0"/>
            </a:p>
          </p:txBody>
        </p:sp>
        <p:sp>
          <p:nvSpPr>
            <p:cNvPr id="143" name="object 54">
              <a:extLst>
                <a:ext uri="{FF2B5EF4-FFF2-40B4-BE49-F238E27FC236}">
                  <a16:creationId xmlns:a16="http://schemas.microsoft.com/office/drawing/2014/main" id="{417315E6-A734-3D79-C241-A63F20535C2D}"/>
                </a:ext>
              </a:extLst>
            </p:cNvPr>
            <p:cNvSpPr/>
            <p:nvPr/>
          </p:nvSpPr>
          <p:spPr>
            <a:xfrm>
              <a:off x="14296618" y="4886665"/>
              <a:ext cx="378460" cy="161925"/>
            </a:xfrm>
            <a:custGeom>
              <a:avLst/>
              <a:gdLst/>
              <a:ahLst/>
              <a:cxnLst/>
              <a:rect l="l" t="t" r="r" b="b"/>
              <a:pathLst>
                <a:path w="378459" h="161925">
                  <a:moveTo>
                    <a:pt x="73139" y="0"/>
                  </a:moveTo>
                  <a:lnTo>
                    <a:pt x="0" y="0"/>
                  </a:lnTo>
                  <a:lnTo>
                    <a:pt x="0" y="161582"/>
                  </a:lnTo>
                  <a:lnTo>
                    <a:pt x="73139" y="161582"/>
                  </a:lnTo>
                  <a:lnTo>
                    <a:pt x="73139" y="148882"/>
                  </a:lnTo>
                  <a:lnTo>
                    <a:pt x="12700" y="148882"/>
                  </a:lnTo>
                  <a:lnTo>
                    <a:pt x="12700" y="12699"/>
                  </a:lnTo>
                  <a:lnTo>
                    <a:pt x="73139" y="12699"/>
                  </a:lnTo>
                  <a:lnTo>
                    <a:pt x="73139" y="0"/>
                  </a:lnTo>
                  <a:close/>
                </a:path>
                <a:path w="378459" h="161925">
                  <a:moveTo>
                    <a:pt x="150637" y="136423"/>
                  </a:moveTo>
                  <a:lnTo>
                    <a:pt x="73139" y="136423"/>
                  </a:lnTo>
                  <a:lnTo>
                    <a:pt x="213931" y="159804"/>
                  </a:lnTo>
                  <a:lnTo>
                    <a:pt x="217424" y="160096"/>
                  </a:lnTo>
                  <a:lnTo>
                    <a:pt x="227469" y="160096"/>
                  </a:lnTo>
                  <a:lnTo>
                    <a:pt x="233997" y="159092"/>
                  </a:lnTo>
                  <a:lnTo>
                    <a:pt x="269103" y="148018"/>
                  </a:lnTo>
                  <a:lnTo>
                    <a:pt x="220484" y="148018"/>
                  </a:lnTo>
                  <a:lnTo>
                    <a:pt x="150637" y="136423"/>
                  </a:lnTo>
                  <a:close/>
                </a:path>
                <a:path w="378459" h="161925">
                  <a:moveTo>
                    <a:pt x="73139" y="12699"/>
                  </a:moveTo>
                  <a:lnTo>
                    <a:pt x="60439" y="12699"/>
                  </a:lnTo>
                  <a:lnTo>
                    <a:pt x="60439" y="148882"/>
                  </a:lnTo>
                  <a:lnTo>
                    <a:pt x="73139" y="148882"/>
                  </a:lnTo>
                  <a:lnTo>
                    <a:pt x="73139" y="136423"/>
                  </a:lnTo>
                  <a:lnTo>
                    <a:pt x="150637" y="136423"/>
                  </a:lnTo>
                  <a:lnTo>
                    <a:pt x="73139" y="123558"/>
                  </a:lnTo>
                  <a:lnTo>
                    <a:pt x="73139" y="34899"/>
                  </a:lnTo>
                  <a:lnTo>
                    <a:pt x="166307" y="34899"/>
                  </a:lnTo>
                  <a:lnTo>
                    <a:pt x="150571" y="27825"/>
                  </a:lnTo>
                  <a:lnTo>
                    <a:pt x="144253" y="25371"/>
                  </a:lnTo>
                  <a:lnTo>
                    <a:pt x="137756" y="23612"/>
                  </a:lnTo>
                  <a:lnTo>
                    <a:pt x="131108" y="22553"/>
                  </a:lnTo>
                  <a:lnTo>
                    <a:pt x="124333" y="22199"/>
                  </a:lnTo>
                  <a:lnTo>
                    <a:pt x="73139" y="22199"/>
                  </a:lnTo>
                  <a:lnTo>
                    <a:pt x="73139" y="12699"/>
                  </a:lnTo>
                  <a:close/>
                </a:path>
                <a:path w="378459" h="161925">
                  <a:moveTo>
                    <a:pt x="375563" y="87109"/>
                  </a:moveTo>
                  <a:lnTo>
                    <a:pt x="359829" y="87109"/>
                  </a:lnTo>
                  <a:lnTo>
                    <a:pt x="364451" y="90462"/>
                  </a:lnTo>
                  <a:lnTo>
                    <a:pt x="366483" y="100101"/>
                  </a:lnTo>
                  <a:lnTo>
                    <a:pt x="363702" y="104851"/>
                  </a:lnTo>
                  <a:lnTo>
                    <a:pt x="228752" y="147434"/>
                  </a:lnTo>
                  <a:lnTo>
                    <a:pt x="220484" y="148018"/>
                  </a:lnTo>
                  <a:lnTo>
                    <a:pt x="269103" y="148018"/>
                  </a:lnTo>
                  <a:lnTo>
                    <a:pt x="362826" y="118452"/>
                  </a:lnTo>
                  <a:lnTo>
                    <a:pt x="370137" y="114547"/>
                  </a:lnTo>
                  <a:lnTo>
                    <a:pt x="375359" y="108480"/>
                  </a:lnTo>
                  <a:lnTo>
                    <a:pt x="378083" y="100950"/>
                  </a:lnTo>
                  <a:lnTo>
                    <a:pt x="377901" y="92659"/>
                  </a:lnTo>
                  <a:lnTo>
                    <a:pt x="375563" y="87109"/>
                  </a:lnTo>
                  <a:close/>
                </a:path>
                <a:path w="378459" h="161925">
                  <a:moveTo>
                    <a:pt x="138137" y="70078"/>
                  </a:moveTo>
                  <a:lnTo>
                    <a:pt x="135255" y="82435"/>
                  </a:lnTo>
                  <a:lnTo>
                    <a:pt x="201053" y="97815"/>
                  </a:lnTo>
                  <a:lnTo>
                    <a:pt x="202717" y="98005"/>
                  </a:lnTo>
                  <a:lnTo>
                    <a:pt x="212763" y="98005"/>
                  </a:lnTo>
                  <a:lnTo>
                    <a:pt x="220687" y="93141"/>
                  </a:lnTo>
                  <a:lnTo>
                    <a:pt x="223959" y="86055"/>
                  </a:lnTo>
                  <a:lnTo>
                    <a:pt x="206514" y="86055"/>
                  </a:lnTo>
                  <a:lnTo>
                    <a:pt x="138137" y="70078"/>
                  </a:lnTo>
                  <a:close/>
                </a:path>
                <a:path w="378459" h="161925">
                  <a:moveTo>
                    <a:pt x="353352" y="75196"/>
                  </a:moveTo>
                  <a:lnTo>
                    <a:pt x="259232" y="85229"/>
                  </a:lnTo>
                  <a:lnTo>
                    <a:pt x="260756" y="97840"/>
                  </a:lnTo>
                  <a:lnTo>
                    <a:pt x="354914" y="87795"/>
                  </a:lnTo>
                  <a:lnTo>
                    <a:pt x="359829" y="87109"/>
                  </a:lnTo>
                  <a:lnTo>
                    <a:pt x="375563" y="87109"/>
                  </a:lnTo>
                  <a:lnTo>
                    <a:pt x="374667" y="84981"/>
                  </a:lnTo>
                  <a:lnTo>
                    <a:pt x="369012" y="79170"/>
                  </a:lnTo>
                  <a:lnTo>
                    <a:pt x="361665" y="75737"/>
                  </a:lnTo>
                  <a:lnTo>
                    <a:pt x="353352" y="75196"/>
                  </a:lnTo>
                  <a:close/>
                </a:path>
                <a:path w="378459" h="161925">
                  <a:moveTo>
                    <a:pt x="166307" y="34899"/>
                  </a:moveTo>
                  <a:lnTo>
                    <a:pt x="131635" y="34899"/>
                  </a:lnTo>
                  <a:lnTo>
                    <a:pt x="138722" y="36423"/>
                  </a:lnTo>
                  <a:lnTo>
                    <a:pt x="210451" y="68656"/>
                  </a:lnTo>
                  <a:lnTo>
                    <a:pt x="212178" y="70497"/>
                  </a:lnTo>
                  <a:lnTo>
                    <a:pt x="213918" y="75158"/>
                  </a:lnTo>
                  <a:lnTo>
                    <a:pt x="213829" y="77685"/>
                  </a:lnTo>
                  <a:lnTo>
                    <a:pt x="210959" y="83908"/>
                  </a:lnTo>
                  <a:lnTo>
                    <a:pt x="206514" y="86055"/>
                  </a:lnTo>
                  <a:lnTo>
                    <a:pt x="223959" y="86055"/>
                  </a:lnTo>
                  <a:lnTo>
                    <a:pt x="226796" y="79908"/>
                  </a:lnTo>
                  <a:lnTo>
                    <a:pt x="227012" y="73901"/>
                  </a:lnTo>
                  <a:lnTo>
                    <a:pt x="222872" y="62852"/>
                  </a:lnTo>
                  <a:lnTo>
                    <a:pt x="218770" y="58483"/>
                  </a:lnTo>
                  <a:lnTo>
                    <a:pt x="166307" y="34899"/>
                  </a:lnTo>
                  <a:close/>
                </a:path>
              </a:pathLst>
            </a:custGeom>
            <a:solidFill>
              <a:srgbClr val="FFFFFF"/>
            </a:solidFill>
          </p:spPr>
          <p:txBody>
            <a:bodyPr wrap="square" lIns="0" tIns="0" rIns="0" bIns="0" rtlCol="0"/>
            <a:lstStyle/>
            <a:p>
              <a:endParaRPr dirty="0"/>
            </a:p>
          </p:txBody>
        </p:sp>
        <p:pic>
          <p:nvPicPr>
            <p:cNvPr id="144" name="object 55">
              <a:extLst>
                <a:ext uri="{FF2B5EF4-FFF2-40B4-BE49-F238E27FC236}">
                  <a16:creationId xmlns:a16="http://schemas.microsoft.com/office/drawing/2014/main" id="{165F49B9-8700-94A0-29AC-F24AED44BE20}"/>
                </a:ext>
              </a:extLst>
            </p:cNvPr>
            <p:cNvPicPr/>
            <p:nvPr/>
          </p:nvPicPr>
          <p:blipFill>
            <a:blip r:embed="rId4" cstate="print"/>
            <a:stretch>
              <a:fillRect/>
            </a:stretch>
          </p:blipFill>
          <p:spPr>
            <a:xfrm>
              <a:off x="14446885" y="4711800"/>
              <a:ext cx="183757" cy="200011"/>
            </a:xfrm>
            <a:prstGeom prst="rect">
              <a:avLst/>
            </a:prstGeom>
          </p:spPr>
        </p:pic>
      </p:grpSp>
      <p:grpSp>
        <p:nvGrpSpPr>
          <p:cNvPr id="148" name="Gruppe 147">
            <a:extLst>
              <a:ext uri="{FF2B5EF4-FFF2-40B4-BE49-F238E27FC236}">
                <a16:creationId xmlns:a16="http://schemas.microsoft.com/office/drawing/2014/main" id="{9A95E144-F8DD-C8A3-0523-E9E6A98AB974}"/>
              </a:ext>
            </a:extLst>
          </p:cNvPr>
          <p:cNvGrpSpPr/>
          <p:nvPr/>
        </p:nvGrpSpPr>
        <p:grpSpPr>
          <a:xfrm>
            <a:off x="9770776" y="1873242"/>
            <a:ext cx="609600" cy="609600"/>
            <a:chOff x="10607099" y="2270695"/>
            <a:chExt cx="609600" cy="609600"/>
          </a:xfrm>
        </p:grpSpPr>
        <p:sp>
          <p:nvSpPr>
            <p:cNvPr id="149" name="object 56">
              <a:extLst>
                <a:ext uri="{FF2B5EF4-FFF2-40B4-BE49-F238E27FC236}">
                  <a16:creationId xmlns:a16="http://schemas.microsoft.com/office/drawing/2014/main" id="{186E4C36-8396-1B42-2EE1-C88665883E59}"/>
                </a:ext>
              </a:extLst>
            </p:cNvPr>
            <p:cNvSpPr/>
            <p:nvPr/>
          </p:nvSpPr>
          <p:spPr>
            <a:xfrm>
              <a:off x="10607099" y="2270695"/>
              <a:ext cx="609600" cy="609600"/>
            </a:xfrm>
            <a:custGeom>
              <a:avLst/>
              <a:gdLst/>
              <a:ahLst/>
              <a:cxnLst/>
              <a:rect l="l" t="t" r="r" b="b"/>
              <a:pathLst>
                <a:path w="609600" h="609600">
                  <a:moveTo>
                    <a:pt x="304800" y="0"/>
                  </a:moveTo>
                  <a:lnTo>
                    <a:pt x="255359" y="3989"/>
                  </a:lnTo>
                  <a:lnTo>
                    <a:pt x="208458" y="15538"/>
                  </a:lnTo>
                  <a:lnTo>
                    <a:pt x="164725" y="34020"/>
                  </a:lnTo>
                  <a:lnTo>
                    <a:pt x="124788" y="58808"/>
                  </a:lnTo>
                  <a:lnTo>
                    <a:pt x="89273" y="89273"/>
                  </a:lnTo>
                  <a:lnTo>
                    <a:pt x="58808" y="124788"/>
                  </a:lnTo>
                  <a:lnTo>
                    <a:pt x="34020" y="164725"/>
                  </a:lnTo>
                  <a:lnTo>
                    <a:pt x="15538" y="208458"/>
                  </a:lnTo>
                  <a:lnTo>
                    <a:pt x="3989" y="255359"/>
                  </a:lnTo>
                  <a:lnTo>
                    <a:pt x="0" y="304800"/>
                  </a:lnTo>
                  <a:lnTo>
                    <a:pt x="3989" y="354240"/>
                  </a:lnTo>
                  <a:lnTo>
                    <a:pt x="15538" y="401141"/>
                  </a:lnTo>
                  <a:lnTo>
                    <a:pt x="34020" y="444874"/>
                  </a:lnTo>
                  <a:lnTo>
                    <a:pt x="58808" y="484811"/>
                  </a:lnTo>
                  <a:lnTo>
                    <a:pt x="89273" y="520326"/>
                  </a:lnTo>
                  <a:lnTo>
                    <a:pt x="124788" y="550791"/>
                  </a:lnTo>
                  <a:lnTo>
                    <a:pt x="164725" y="575579"/>
                  </a:lnTo>
                  <a:lnTo>
                    <a:pt x="208458" y="594061"/>
                  </a:lnTo>
                  <a:lnTo>
                    <a:pt x="255359" y="605610"/>
                  </a:lnTo>
                  <a:lnTo>
                    <a:pt x="304800" y="609600"/>
                  </a:lnTo>
                  <a:lnTo>
                    <a:pt x="354240" y="605610"/>
                  </a:lnTo>
                  <a:lnTo>
                    <a:pt x="401141" y="594061"/>
                  </a:lnTo>
                  <a:lnTo>
                    <a:pt x="444874" y="575579"/>
                  </a:lnTo>
                  <a:lnTo>
                    <a:pt x="484811" y="550791"/>
                  </a:lnTo>
                  <a:lnTo>
                    <a:pt x="520326" y="520326"/>
                  </a:lnTo>
                  <a:lnTo>
                    <a:pt x="550791" y="484811"/>
                  </a:lnTo>
                  <a:lnTo>
                    <a:pt x="575579" y="444874"/>
                  </a:lnTo>
                  <a:lnTo>
                    <a:pt x="594061" y="401141"/>
                  </a:lnTo>
                  <a:lnTo>
                    <a:pt x="605610" y="354240"/>
                  </a:lnTo>
                  <a:lnTo>
                    <a:pt x="609600" y="304800"/>
                  </a:lnTo>
                  <a:lnTo>
                    <a:pt x="605610" y="255359"/>
                  </a:lnTo>
                  <a:lnTo>
                    <a:pt x="594061" y="208458"/>
                  </a:lnTo>
                  <a:lnTo>
                    <a:pt x="575579" y="164725"/>
                  </a:lnTo>
                  <a:lnTo>
                    <a:pt x="550791" y="124788"/>
                  </a:lnTo>
                  <a:lnTo>
                    <a:pt x="520326" y="89273"/>
                  </a:lnTo>
                  <a:lnTo>
                    <a:pt x="484811" y="58808"/>
                  </a:lnTo>
                  <a:lnTo>
                    <a:pt x="444874" y="34020"/>
                  </a:lnTo>
                  <a:lnTo>
                    <a:pt x="401141" y="15538"/>
                  </a:lnTo>
                  <a:lnTo>
                    <a:pt x="354240" y="3989"/>
                  </a:lnTo>
                  <a:lnTo>
                    <a:pt x="304800" y="0"/>
                  </a:lnTo>
                  <a:close/>
                </a:path>
              </a:pathLst>
            </a:custGeom>
            <a:solidFill>
              <a:srgbClr val="802E48"/>
            </a:solidFill>
          </p:spPr>
          <p:txBody>
            <a:bodyPr wrap="square" lIns="0" tIns="0" rIns="0" bIns="0" rtlCol="0"/>
            <a:lstStyle/>
            <a:p>
              <a:endParaRPr dirty="0"/>
            </a:p>
          </p:txBody>
        </p:sp>
        <p:sp>
          <p:nvSpPr>
            <p:cNvPr id="150" name="object 57">
              <a:extLst>
                <a:ext uri="{FF2B5EF4-FFF2-40B4-BE49-F238E27FC236}">
                  <a16:creationId xmlns:a16="http://schemas.microsoft.com/office/drawing/2014/main" id="{73140A98-2897-5BBA-42C6-536A7A64BC6B}"/>
                </a:ext>
              </a:extLst>
            </p:cNvPr>
            <p:cNvSpPr/>
            <p:nvPr/>
          </p:nvSpPr>
          <p:spPr>
            <a:xfrm>
              <a:off x="10722904" y="2409209"/>
              <a:ext cx="378460" cy="352425"/>
            </a:xfrm>
            <a:custGeom>
              <a:avLst/>
              <a:gdLst/>
              <a:ahLst/>
              <a:cxnLst/>
              <a:rect l="l" t="t" r="r" b="b"/>
              <a:pathLst>
                <a:path w="378459" h="352425">
                  <a:moveTo>
                    <a:pt x="298615" y="0"/>
                  </a:moveTo>
                  <a:lnTo>
                    <a:pt x="189191" y="101790"/>
                  </a:lnTo>
                  <a:lnTo>
                    <a:pt x="79755" y="0"/>
                  </a:lnTo>
                  <a:lnTo>
                    <a:pt x="0" y="74180"/>
                  </a:lnTo>
                  <a:lnTo>
                    <a:pt x="109435" y="175971"/>
                  </a:lnTo>
                  <a:lnTo>
                    <a:pt x="12" y="277749"/>
                  </a:lnTo>
                  <a:lnTo>
                    <a:pt x="79755" y="351929"/>
                  </a:lnTo>
                  <a:lnTo>
                    <a:pt x="189179" y="250151"/>
                  </a:lnTo>
                  <a:lnTo>
                    <a:pt x="298615" y="351942"/>
                  </a:lnTo>
                  <a:lnTo>
                    <a:pt x="350786" y="303415"/>
                  </a:lnTo>
                  <a:lnTo>
                    <a:pt x="341883" y="295148"/>
                  </a:lnTo>
                  <a:lnTo>
                    <a:pt x="297700" y="336245"/>
                  </a:lnTo>
                  <a:lnTo>
                    <a:pt x="189179" y="235305"/>
                  </a:lnTo>
                  <a:lnTo>
                    <a:pt x="80670" y="336245"/>
                  </a:lnTo>
                  <a:lnTo>
                    <a:pt x="16878" y="276898"/>
                  </a:lnTo>
                  <a:lnTo>
                    <a:pt x="125387" y="175971"/>
                  </a:lnTo>
                  <a:lnTo>
                    <a:pt x="16865" y="75031"/>
                  </a:lnTo>
                  <a:lnTo>
                    <a:pt x="80670" y="15684"/>
                  </a:lnTo>
                  <a:lnTo>
                    <a:pt x="189191" y="116624"/>
                  </a:lnTo>
                  <a:lnTo>
                    <a:pt x="297700" y="15697"/>
                  </a:lnTo>
                  <a:lnTo>
                    <a:pt x="361492" y="75031"/>
                  </a:lnTo>
                  <a:lnTo>
                    <a:pt x="252983" y="175958"/>
                  </a:lnTo>
                  <a:lnTo>
                    <a:pt x="370433" y="285140"/>
                  </a:lnTo>
                  <a:lnTo>
                    <a:pt x="378383" y="277749"/>
                  </a:lnTo>
                  <a:lnTo>
                    <a:pt x="268935" y="175958"/>
                  </a:lnTo>
                  <a:lnTo>
                    <a:pt x="378371" y="74180"/>
                  </a:lnTo>
                  <a:lnTo>
                    <a:pt x="298615" y="0"/>
                  </a:lnTo>
                  <a:close/>
                </a:path>
              </a:pathLst>
            </a:custGeom>
            <a:solidFill>
              <a:srgbClr val="FFFFFF"/>
            </a:solidFill>
          </p:spPr>
          <p:txBody>
            <a:bodyPr wrap="square" lIns="0" tIns="0" rIns="0" bIns="0" rtlCol="0"/>
            <a:lstStyle/>
            <a:p>
              <a:endParaRPr dirty="0"/>
            </a:p>
          </p:txBody>
        </p:sp>
      </p:grpSp>
    </p:spTree>
    <p:extLst>
      <p:ext uri="{BB962C8B-B14F-4D97-AF65-F5344CB8AC3E}">
        <p14:creationId xmlns:p14="http://schemas.microsoft.com/office/powerpoint/2010/main" val="64563731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ld-visuelt-kontraktoverblik-03" id="{777E3A82-C1E2-4E3C-AFFE-D2884CE6A66C}" vid="{45A98543-A40D-4EAF-872C-C582D0999C8F}"/>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ld-visuelt-kontraktoverblik-03" id="{777E3A82-C1E2-4E3C-AFFE-D2884CE6A66C}" vid="{45A98543-A40D-4EAF-872C-C582D0999C8F}"/>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1514c04-27f5-4d67-9eca-eccf165d74f6" xsi:nil="true"/>
    <lcf76f155ced4ddcb4097134ff3c332f xmlns="0e42ee27-9792-46c9-92b0-e2b81c61b507">
      <Terms xmlns="http://schemas.microsoft.com/office/infopath/2007/PartnerControls"/>
    </lcf76f155ced4ddcb4097134ff3c332f>
    <Brevomkommendeleverand_x00f8_rbes_x00f8_g xmlns="0e42ee27-9792-46c9-92b0-e2b81c61b507" xsi:nil="true"/>
    <Kommentar xmlns="0e42ee27-9792-46c9-92b0-e2b81c61b50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8F7CB874CB670647A9C2459B2B96B5AF" ma:contentTypeVersion="20" ma:contentTypeDescription="Opret et nyt dokument." ma:contentTypeScope="" ma:versionID="823cc24fc5b886e02cfa498a724140a3">
  <xsd:schema xmlns:xsd="http://www.w3.org/2001/XMLSchema" xmlns:xs="http://www.w3.org/2001/XMLSchema" xmlns:p="http://schemas.microsoft.com/office/2006/metadata/properties" xmlns:ns2="0e42ee27-9792-46c9-92b0-e2b81c61b507" xmlns:ns3="11514c04-27f5-4d67-9eca-eccf165d74f6" targetNamespace="http://schemas.microsoft.com/office/2006/metadata/properties" ma:root="true" ma:fieldsID="bc923849a58376528cc28ab43061b947" ns2:_="" ns3:_="">
    <xsd:import namespace="0e42ee27-9792-46c9-92b0-e2b81c61b507"/>
    <xsd:import namespace="11514c04-27f5-4d67-9eca-eccf165d74f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Brevomkommendeleverand_x00f8_rbes_x00f8_g" minOccurs="0"/>
                <xsd:element ref="ns2:Kommenta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42ee27-9792-46c9-92b0-e2b81c61b50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86b9d16c-b87d-4af0-81a1-0320b4ec851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Brevomkommendeleverand_x00f8_rbes_x00f8_g" ma:index="25" nillable="true" ma:displayName="Forklarende tekst" ma:format="Dropdown" ma:internalName="Brevomkommendeleverand_x00f8_rbes_x00f8_g">
      <xsd:simpleType>
        <xsd:restriction base="dms:Text">
          <xsd:maxLength value="255"/>
        </xsd:restriction>
      </xsd:simpleType>
    </xsd:element>
    <xsd:element name="Kommentar" ma:index="26" nillable="true" ma:displayName="Kommentar" ma:format="Dropdown" ma:internalName="Kommentar">
      <xsd:simpleType>
        <xsd:restriction base="dms:Text">
          <xsd:maxLength value="255"/>
        </xsd:restriction>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1514c04-27f5-4d67-9eca-eccf165d74f6"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t med detaljer" ma:internalName="SharedWithDetails" ma:readOnly="true">
      <xsd:simpleType>
        <xsd:restriction base="dms:Note">
          <xsd:maxLength value="255"/>
        </xsd:restriction>
      </xsd:simpleType>
    </xsd:element>
    <xsd:element name="TaxCatchAll" ma:index="23" nillable="true" ma:displayName="Taxonomy Catch All Column" ma:hidden="true" ma:list="{02c425cc-96c7-4cd2-a63c-665a00670d35}" ma:internalName="TaxCatchAll" ma:showField="CatchAllData" ma:web="11514c04-27f5-4d67-9eca-eccf165d74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C8BBBA-88B3-406F-99F3-673E1D63BA6A}">
  <ds:schemaRefs>
    <ds:schemaRef ds:uri="http://schemas.microsoft.com/office/2006/metadata/properties"/>
    <ds:schemaRef ds:uri="http://schemas.openxmlformats.org/package/2006/metadata/core-properties"/>
    <ds:schemaRef ds:uri="http://purl.org/dc/terms/"/>
    <ds:schemaRef ds:uri="http://schemas.microsoft.com/office/2006/documentManagement/types"/>
    <ds:schemaRef ds:uri="http://purl.org/dc/elements/1.1/"/>
    <ds:schemaRef ds:uri="http://schemas.microsoft.com/office/infopath/2007/PartnerControls"/>
    <ds:schemaRef ds:uri="http://www.w3.org/XML/1998/namespace"/>
    <ds:schemaRef ds:uri="57b50a38-474f-4b32-9628-7a5abd50f72a"/>
    <ds:schemaRef ds:uri="7d12e35f-c4b4-4f44-89a5-13f11984cdfa"/>
    <ds:schemaRef ds:uri="http://purl.org/dc/dcmitype/"/>
    <ds:schemaRef ds:uri="fafbf760-5663-437a-96f4-9c78fae4ef65"/>
    <ds:schemaRef ds:uri="77e34123-9af6-40dc-b27e-09aea03a3560"/>
  </ds:schemaRefs>
</ds:datastoreItem>
</file>

<file path=customXml/itemProps2.xml><?xml version="1.0" encoding="utf-8"?>
<ds:datastoreItem xmlns:ds="http://schemas.openxmlformats.org/officeDocument/2006/customXml" ds:itemID="{7838CE6C-D4F0-44A5-B768-99160F1E2982}">
  <ds:schemaRefs>
    <ds:schemaRef ds:uri="http://schemas.microsoft.com/sharepoint/v3/contenttype/forms"/>
  </ds:schemaRefs>
</ds:datastoreItem>
</file>

<file path=customXml/itemProps3.xml><?xml version="1.0" encoding="utf-8"?>
<ds:datastoreItem xmlns:ds="http://schemas.openxmlformats.org/officeDocument/2006/customXml" ds:itemID="{9D647025-E5FE-428F-9CFE-ED5573DA7B1A}"/>
</file>

<file path=docProps/app.xml><?xml version="1.0" encoding="utf-8"?>
<Properties xmlns="http://schemas.openxmlformats.org/officeDocument/2006/extended-properties" xmlns:vt="http://schemas.openxmlformats.org/officeDocument/2006/docPropsVTypes">
  <Template>ld-visuelt-kontraktoverblik-03_skabelon_FINAL</Template>
  <TotalTime>2202</TotalTime>
  <Words>931</Words>
  <Application>Microsoft Office PowerPoint</Application>
  <PresentationFormat>Brugerdefineret</PresentationFormat>
  <Paragraphs>96</Paragraphs>
  <Slides>3</Slides>
  <Notes>0</Notes>
  <HiddenSlides>0</HiddenSlides>
  <MMClips>0</MMClips>
  <ScaleCrop>false</ScaleCrop>
  <HeadingPairs>
    <vt:vector size="6" baseType="variant">
      <vt:variant>
        <vt:lpstr>Benyttede skrifttyper</vt:lpstr>
      </vt:variant>
      <vt:variant>
        <vt:i4>3</vt:i4>
      </vt:variant>
      <vt:variant>
        <vt:lpstr>Tema</vt:lpstr>
      </vt:variant>
      <vt:variant>
        <vt:i4>2</vt:i4>
      </vt:variant>
      <vt:variant>
        <vt:lpstr>Slidetitler</vt:lpstr>
      </vt:variant>
      <vt:variant>
        <vt:i4>3</vt:i4>
      </vt:variant>
    </vt:vector>
  </HeadingPairs>
  <TitlesOfParts>
    <vt:vector size="8" baseType="lpstr">
      <vt:lpstr>Aptos</vt:lpstr>
      <vt:lpstr>Arial</vt:lpstr>
      <vt:lpstr>Calibri</vt:lpstr>
      <vt:lpstr>Office-tema</vt:lpstr>
      <vt:lpstr>Office-tema</vt:lpstr>
      <vt:lpstr>Implementering og bestilling</vt:lpstr>
      <vt:lpstr>Bestilling og levering af billetter</vt:lpstr>
      <vt:lpstr>Fakturering og bod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Bestilling og levering</dc:title>
  <dc:creator>Hanne Steiness</dc:creator>
  <cp:lastModifiedBy>Mathilde Due Ørskov</cp:lastModifiedBy>
  <cp:revision>8</cp:revision>
  <dcterms:created xsi:type="dcterms:W3CDTF">2022-10-27T07:47:18Z</dcterms:created>
  <dcterms:modified xsi:type="dcterms:W3CDTF">2024-06-13T07:42:52Z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2022-01-25T00:00:00Z</vt:filetime>
  </property>
  <property fmtid="{D5CDD505-2E9C-101B-9397-08002B2CF9AE}" pid="3" name="Creator">
    <vt:lpwstr>Adobe InDesign 17.0 (Windows)</vt:lpwstr>
  </property>
  <property fmtid="{D5CDD505-2E9C-101B-9397-08002B2CF9AE}" pid="4" name="LastSaved">
    <vt:filetime>2022-01-25T00:00:00Z</vt:filetime>
  </property>
  <property fmtid="{D5CDD505-2E9C-101B-9397-08002B2CF9AE}" pid="5" name="ContentTypeId">
    <vt:lpwstr>0x0101002AEF97E4CF57C54390EF35C0E8B66AC7</vt:lpwstr>
  </property>
  <property fmtid="{D5CDD505-2E9C-101B-9397-08002B2CF9AE}" pid="6" name="MediaServiceImageTags">
    <vt:lpwstr/>
  </property>
</Properties>
</file>