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8"/>
  </p:handoutMasterIdLst>
  <p:sldIdLst>
    <p:sldId id="259" r:id="rId5"/>
    <p:sldId id="256" r:id="rId6"/>
    <p:sldId id="258" r:id="rId7"/>
  </p:sldIdLst>
  <p:sldSz cx="16256000" cy="9144000"/>
  <p:notesSz cx="16256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8C2928-C272-887E-0038-8171DCA55AAA}" name="Tina Bjerre" initials="TB" userId="S::tbj@ski.dk::54801c69-0fff-43b0-ad22-0b5fb5353dbd" providerId="AD"/>
  <p188:author id="{A8BDEE3F-C09B-0D4D-1252-EB0429E8DD3C}" name="Susanne Taarnehøj" initials="ST" userId="S::st@ski.dk::10f52c02-9d11-4eb3-9a99-2808da05291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41" autoAdjust="0"/>
    <p:restoredTop sz="94660"/>
  </p:normalViewPr>
  <p:slideViewPr>
    <p:cSldViewPr>
      <p:cViewPr varScale="1">
        <p:scale>
          <a:sx n="96" d="100"/>
          <a:sy n="96" d="100"/>
        </p:scale>
        <p:origin x="7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2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Bjerre" userId="54801c69-0fff-43b0-ad22-0b5fb5353dbd" providerId="ADAL" clId="{3446F00A-E89A-41AA-9FEF-6A75349D478C}"/>
    <pc:docChg chg="">
      <pc:chgData name="Tina Bjerre" userId="54801c69-0fff-43b0-ad22-0b5fb5353dbd" providerId="ADAL" clId="{3446F00A-E89A-41AA-9FEF-6A75349D478C}" dt="2023-02-16T14:22:31.208" v="1"/>
      <pc:docMkLst>
        <pc:docMk/>
      </pc:docMkLst>
      <pc:sldChg chg="delCm">
        <pc:chgData name="Tina Bjerre" userId="54801c69-0fff-43b0-ad22-0b5fb5353dbd" providerId="ADAL" clId="{3446F00A-E89A-41AA-9FEF-6A75349D478C}" dt="2023-02-16T14:22:31.208" v="1"/>
        <pc:sldMkLst>
          <pc:docMk/>
          <pc:sldMk cId="0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Tina Bjerre" userId="54801c69-0fff-43b0-ad22-0b5fb5353dbd" providerId="ADAL" clId="{3446F00A-E89A-41AA-9FEF-6A75349D478C}" dt="2023-02-16T14:22:31.208" v="1"/>
              <pc2:cmMkLst xmlns:pc2="http://schemas.microsoft.com/office/powerpoint/2019/9/main/command">
                <pc:docMk/>
                <pc:sldMk cId="0" sldId="258"/>
                <pc2:cmMk id="{6267AD92-3885-4EED-95CD-7200568EF128}"/>
              </pc2:cmMkLst>
            </pc226:cmChg>
            <pc226:cmChg xmlns:pc226="http://schemas.microsoft.com/office/powerpoint/2022/06/main/command" chg="del">
              <pc226:chgData name="Tina Bjerre" userId="54801c69-0fff-43b0-ad22-0b5fb5353dbd" providerId="ADAL" clId="{3446F00A-E89A-41AA-9FEF-6A75349D478C}" dt="2023-02-16T14:22:30.293" v="0"/>
              <pc2:cmMkLst xmlns:pc2="http://schemas.microsoft.com/office/powerpoint/2019/9/main/command">
                <pc:docMk/>
                <pc:sldMk cId="0" sldId="258"/>
                <pc2:cmMk id="{69F9A0B8-68A1-449F-8B32-4B3DD844492B}"/>
              </pc2:cmMkLst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7685C287-AD79-90FC-E240-A5C2D98F3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043738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5344921-B269-FDE9-7227-CC7AE7F1B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207500" y="0"/>
            <a:ext cx="7045325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F91A88-3006-4D4E-A37B-E9EFF36E8579}" type="datetimeFigureOut">
              <a:rPr lang="da-DK" smtClean="0"/>
              <a:t>16-02-2023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36D15D7-3DAB-8C73-9600-E440E15360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7043738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E5A488-1690-6414-7893-94EBBE65D6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207500" y="8685213"/>
            <a:ext cx="70453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8BD85-1886-4392-A054-C2034415380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134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2834640"/>
            <a:ext cx="138176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undertiteltypografien i masteren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00" y="815454"/>
            <a:ext cx="143764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800" y="2103120"/>
            <a:ext cx="146304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11176" y="481267"/>
            <a:ext cx="15240000" cy="8115300"/>
            <a:chOff x="508000" y="508000"/>
            <a:chExt cx="15240000" cy="8115300"/>
          </a:xfrm>
        </p:grpSpPr>
        <p:sp>
          <p:nvSpPr>
            <p:cNvPr id="3" name="object 3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8946501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93580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865303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pc="-5" dirty="0"/>
              <a:t>Leverandør og leveringskontrakt</a:t>
            </a:r>
            <a:endParaRPr dirty="0"/>
          </a:p>
        </p:txBody>
      </p:sp>
      <p:sp>
        <p:nvSpPr>
          <p:cNvPr id="14" name="object 14"/>
          <p:cNvSpPr/>
          <p:nvPr/>
        </p:nvSpPr>
        <p:spPr>
          <a:xfrm flipV="1">
            <a:off x="5103664" y="3491880"/>
            <a:ext cx="798612" cy="45719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14049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7C661581-3FBA-4E5F-BD66-A0902B659958}"/>
              </a:ext>
            </a:extLst>
          </p:cNvPr>
          <p:cNvGrpSpPr/>
          <p:nvPr/>
        </p:nvGrpSpPr>
        <p:grpSpPr>
          <a:xfrm>
            <a:off x="2439368" y="4996660"/>
            <a:ext cx="3450038" cy="1280643"/>
            <a:chOff x="1512633" y="4538344"/>
            <a:chExt cx="3635375" cy="2005331"/>
          </a:xfrm>
        </p:grpSpPr>
        <p:sp>
          <p:nvSpPr>
            <p:cNvPr id="22" name="object 22"/>
            <p:cNvSpPr/>
            <p:nvPr/>
          </p:nvSpPr>
          <p:spPr>
            <a:xfrm>
              <a:off x="1512633" y="4538344"/>
              <a:ext cx="3635375" cy="2005331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3635006" y="0"/>
                  </a:moveTo>
                  <a:lnTo>
                    <a:pt x="0" y="0"/>
                  </a:lnTo>
                  <a:lnTo>
                    <a:pt x="0" y="162547"/>
                  </a:lnTo>
                  <a:lnTo>
                    <a:pt x="0" y="2004707"/>
                  </a:lnTo>
                  <a:lnTo>
                    <a:pt x="3635006" y="2004707"/>
                  </a:lnTo>
                  <a:lnTo>
                    <a:pt x="3635006" y="162547"/>
                  </a:lnTo>
                  <a:lnTo>
                    <a:pt x="3635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512633" y="4538345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0" y="2004707"/>
                  </a:moveTo>
                  <a:lnTo>
                    <a:pt x="3635006" y="2004707"/>
                  </a:lnTo>
                  <a:lnTo>
                    <a:pt x="3635006" y="0"/>
                  </a:lnTo>
                  <a:lnTo>
                    <a:pt x="0" y="0"/>
                  </a:lnTo>
                  <a:lnTo>
                    <a:pt x="0" y="2004707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28002034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E leveringskontrakt 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1" name="object 61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01</a:t>
            </a:r>
            <a:endParaRPr spc="-5" dirty="0"/>
          </a:p>
        </p:txBody>
      </p:sp>
      <p:sp>
        <p:nvSpPr>
          <p:cNvPr id="54" name="object 54"/>
          <p:cNvSpPr txBox="1"/>
          <p:nvPr/>
        </p:nvSpPr>
        <p:spPr>
          <a:xfrm>
            <a:off x="2580456" y="5381606"/>
            <a:ext cx="3085926" cy="67967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Du skal kontakte leverandørerne i det geografiske område, som vikarydelsen, du har behov for, skal udføres i. 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595693" y="5138869"/>
            <a:ext cx="2719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30" dirty="0">
                <a:latin typeface="Arial"/>
                <a:cs typeface="Arial"/>
              </a:rPr>
              <a:t>Valg af leverandør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808520" y="1524000"/>
            <a:ext cx="283264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15" dirty="0">
                <a:latin typeface="Arial"/>
                <a:cs typeface="Arial"/>
              </a:rPr>
              <a:t>17</a:t>
            </a:r>
            <a:r>
              <a:rPr sz="1000" b="1" spc="20" dirty="0">
                <a:latin typeface="Arial"/>
                <a:cs typeface="Arial"/>
              </a:rPr>
              <a:t>.</a:t>
            </a:r>
            <a:r>
              <a:rPr lang="da-DK" sz="1000" b="1" spc="20" dirty="0">
                <a:latin typeface="Arial"/>
                <a:cs typeface="Arial"/>
              </a:rPr>
              <a:t>17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lang="da-DK" sz="1000" b="1" spc="-15" dirty="0">
                <a:latin typeface="Arial"/>
                <a:cs typeface="Arial"/>
              </a:rPr>
              <a:t>Vikarydelser delaftale 6-7.  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3E36DE81-BFA4-40AC-BC98-3E8CE18E9BEB}"/>
              </a:ext>
            </a:extLst>
          </p:cNvPr>
          <p:cNvGrpSpPr/>
          <p:nvPr/>
        </p:nvGrpSpPr>
        <p:grpSpPr>
          <a:xfrm>
            <a:off x="5185710" y="4644008"/>
            <a:ext cx="609600" cy="609600"/>
            <a:chOff x="4331874" y="4222203"/>
            <a:chExt cx="609600" cy="609600"/>
          </a:xfrm>
        </p:grpSpPr>
        <p:sp>
          <p:nvSpPr>
            <p:cNvPr id="24" name="object 24"/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54">
            <a:extLst>
              <a:ext uri="{FF2B5EF4-FFF2-40B4-BE49-F238E27FC236}">
                <a16:creationId xmlns:a16="http://schemas.microsoft.com/office/drawing/2014/main" id="{BB2D1CB3-DD31-4D17-2D5E-8DFEF89C7E2A}"/>
              </a:ext>
            </a:extLst>
          </p:cNvPr>
          <p:cNvSpPr txBox="1"/>
          <p:nvPr/>
        </p:nvSpPr>
        <p:spPr>
          <a:xfrm>
            <a:off x="4682034" y="5409054"/>
            <a:ext cx="3085926" cy="21800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24BBE71-78A1-BFCE-7759-59152C8AC2C8}"/>
              </a:ext>
            </a:extLst>
          </p:cNvPr>
          <p:cNvGrpSpPr/>
          <p:nvPr/>
        </p:nvGrpSpPr>
        <p:grpSpPr>
          <a:xfrm>
            <a:off x="6255792" y="5533769"/>
            <a:ext cx="4132706" cy="2248665"/>
            <a:chOff x="12376329" y="3042759"/>
            <a:chExt cx="3193871" cy="5176681"/>
          </a:xfrm>
        </p:grpSpPr>
        <p:sp>
          <p:nvSpPr>
            <p:cNvPr id="72" name="object 47">
              <a:extLst>
                <a:ext uri="{FF2B5EF4-FFF2-40B4-BE49-F238E27FC236}">
                  <a16:creationId xmlns:a16="http://schemas.microsoft.com/office/drawing/2014/main" id="{A29FC195-DE50-4711-2B6A-59FF81CA024E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3" name="object 46">
              <a:extLst>
                <a:ext uri="{FF2B5EF4-FFF2-40B4-BE49-F238E27FC236}">
                  <a16:creationId xmlns:a16="http://schemas.microsoft.com/office/drawing/2014/main" id="{7170B3FF-F5DD-B460-C405-A82402C8FE9E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50">
            <a:extLst>
              <a:ext uri="{FF2B5EF4-FFF2-40B4-BE49-F238E27FC236}">
                <a16:creationId xmlns:a16="http://schemas.microsoft.com/office/drawing/2014/main" id="{F15E7E21-3273-1EE4-37DF-8A72FBBB13DD}"/>
              </a:ext>
            </a:extLst>
          </p:cNvPr>
          <p:cNvSpPr txBox="1"/>
          <p:nvPr/>
        </p:nvSpPr>
        <p:spPr>
          <a:xfrm>
            <a:off x="6374940" y="5668368"/>
            <a:ext cx="3913300" cy="85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Krav til længden af en vagt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For alle vikartyper gælder, at en vagt min. skal vare fire timer og maks. 12 timer. 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3AC55073-FFBD-CB57-3BCB-D7575669FF16}"/>
              </a:ext>
            </a:extLst>
          </p:cNvPr>
          <p:cNvGrpSpPr/>
          <p:nvPr/>
        </p:nvGrpSpPr>
        <p:grpSpPr>
          <a:xfrm>
            <a:off x="6050566" y="2130287"/>
            <a:ext cx="4021650" cy="2796908"/>
            <a:chOff x="777875" y="2987992"/>
            <a:chExt cx="3175000" cy="1713230"/>
          </a:xfrm>
        </p:grpSpPr>
        <p:sp>
          <p:nvSpPr>
            <p:cNvPr id="31" name="object 40">
              <a:extLst>
                <a:ext uri="{FF2B5EF4-FFF2-40B4-BE49-F238E27FC236}">
                  <a16:creationId xmlns:a16="http://schemas.microsoft.com/office/drawing/2014/main" id="{6A851AD4-3F00-5090-FBC9-B94F0592E7FE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1">
              <a:extLst>
                <a:ext uri="{FF2B5EF4-FFF2-40B4-BE49-F238E27FC236}">
                  <a16:creationId xmlns:a16="http://schemas.microsoft.com/office/drawing/2014/main" id="{2F9A5708-322E-DFB4-92F5-62176363462C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58">
            <a:extLst>
              <a:ext uri="{FF2B5EF4-FFF2-40B4-BE49-F238E27FC236}">
                <a16:creationId xmlns:a16="http://schemas.microsoft.com/office/drawing/2014/main" id="{A4F7878B-3185-9441-9418-7A605EC4B0DA}"/>
              </a:ext>
            </a:extLst>
          </p:cNvPr>
          <p:cNvSpPr txBox="1"/>
          <p:nvPr/>
        </p:nvSpPr>
        <p:spPr>
          <a:xfrm>
            <a:off x="6173664" y="2267744"/>
            <a:ext cx="3842829" cy="252633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Kaskademodel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Det er en flerleverandøraftale, og du er forpligtet til at anvende kaskademodellen for at identificere, hvilken af de to leverandører du skal bestille vikarydelser hos.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b="1" spc="-5" dirty="0">
              <a:latin typeface="Arial"/>
              <a:cs typeface="Arial"/>
            </a:endParaRP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Leveringskontrakt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Leveringskontrakten træder i kraft, når du bestiller en vikar eller vikariat. Leveringskontrakten ophører, når det bestilte vikariat er udført, og alle parter har opfyldt deres forpligtelser. </a:t>
            </a: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37448BA1-1088-B4E3-9A6D-2ADDD594C58D}"/>
              </a:ext>
            </a:extLst>
          </p:cNvPr>
          <p:cNvSpPr/>
          <p:nvPr/>
        </p:nvSpPr>
        <p:spPr>
          <a:xfrm>
            <a:off x="10172493" y="3408358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0778D086-BF89-4A18-E388-67B7B1AC94EA}"/>
              </a:ext>
            </a:extLst>
          </p:cNvPr>
          <p:cNvSpPr/>
          <p:nvPr/>
        </p:nvSpPr>
        <p:spPr>
          <a:xfrm>
            <a:off x="10938976" y="333083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0">
            <a:extLst>
              <a:ext uri="{FF2B5EF4-FFF2-40B4-BE49-F238E27FC236}">
                <a16:creationId xmlns:a16="http://schemas.microsoft.com/office/drawing/2014/main" id="{E260A657-7325-FDBA-9C01-9A44CF17EAEE}"/>
              </a:ext>
            </a:extLst>
          </p:cNvPr>
          <p:cNvSpPr txBox="1"/>
          <p:nvPr/>
        </p:nvSpPr>
        <p:spPr>
          <a:xfrm>
            <a:off x="6361413" y="6512858"/>
            <a:ext cx="3913300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Straffe- og børneattest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spc="-5" dirty="0">
                <a:latin typeface="Arial"/>
                <a:cs typeface="Arial"/>
              </a:rPr>
              <a:t>Leverandøren skal indhente straffe- og børneattester på alle vikarer, der udfører vikarydelser, og de bør genindhentes med passende intervaller.</a:t>
            </a:r>
          </a:p>
        </p:txBody>
      </p: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82A14A42-091C-5941-000F-32C16CCB40D4}"/>
              </a:ext>
            </a:extLst>
          </p:cNvPr>
          <p:cNvGrpSpPr/>
          <p:nvPr/>
        </p:nvGrpSpPr>
        <p:grpSpPr>
          <a:xfrm>
            <a:off x="9486307" y="5220072"/>
            <a:ext cx="609600" cy="609600"/>
            <a:chOff x="4331874" y="4222203"/>
            <a:chExt cx="609600" cy="609600"/>
          </a:xfrm>
        </p:grpSpPr>
        <p:sp>
          <p:nvSpPr>
            <p:cNvPr id="16" name="object 24">
              <a:extLst>
                <a:ext uri="{FF2B5EF4-FFF2-40B4-BE49-F238E27FC236}">
                  <a16:creationId xmlns:a16="http://schemas.microsoft.com/office/drawing/2014/main" id="{6774FE71-A105-87E0-F65C-231F8B3300F0}"/>
                </a:ext>
              </a:extLst>
            </p:cNvPr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25">
              <a:extLst>
                <a:ext uri="{FF2B5EF4-FFF2-40B4-BE49-F238E27FC236}">
                  <a16:creationId xmlns:a16="http://schemas.microsoft.com/office/drawing/2014/main" id="{5C99B135-76EB-7FAD-8981-E8B1ED2E1404}"/>
                </a:ext>
              </a:extLst>
            </p:cNvPr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6">
              <a:extLst>
                <a:ext uri="{FF2B5EF4-FFF2-40B4-BE49-F238E27FC236}">
                  <a16:creationId xmlns:a16="http://schemas.microsoft.com/office/drawing/2014/main" id="{20806E41-6D81-5CFC-E18E-1D5C4B74D28B}"/>
                </a:ext>
              </a:extLst>
            </p:cNvPr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uppe 46">
            <a:extLst>
              <a:ext uri="{FF2B5EF4-FFF2-40B4-BE49-F238E27FC236}">
                <a16:creationId xmlns:a16="http://schemas.microsoft.com/office/drawing/2014/main" id="{51887857-D322-A8CD-7066-2F83D315CB4C}"/>
              </a:ext>
            </a:extLst>
          </p:cNvPr>
          <p:cNvGrpSpPr/>
          <p:nvPr/>
        </p:nvGrpSpPr>
        <p:grpSpPr>
          <a:xfrm>
            <a:off x="733064" y="2079670"/>
            <a:ext cx="4297831" cy="2651845"/>
            <a:chOff x="12376329" y="3042759"/>
            <a:chExt cx="3193871" cy="5176681"/>
          </a:xfrm>
        </p:grpSpPr>
        <p:sp>
          <p:nvSpPr>
            <p:cNvPr id="48" name="object 47">
              <a:extLst>
                <a:ext uri="{FF2B5EF4-FFF2-40B4-BE49-F238E27FC236}">
                  <a16:creationId xmlns:a16="http://schemas.microsoft.com/office/drawing/2014/main" id="{F1D688F1-C195-4383-CE40-3401FCD152A3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9" name="object 46">
              <a:extLst>
                <a:ext uri="{FF2B5EF4-FFF2-40B4-BE49-F238E27FC236}">
                  <a16:creationId xmlns:a16="http://schemas.microsoft.com/office/drawing/2014/main" id="{6D59D5A2-EE57-739B-1BC1-50E422033ED6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58">
            <a:extLst>
              <a:ext uri="{FF2B5EF4-FFF2-40B4-BE49-F238E27FC236}">
                <a16:creationId xmlns:a16="http://schemas.microsoft.com/office/drawing/2014/main" id="{5A83CE47-65BF-4BA5-5716-CBD45C90566F}"/>
              </a:ext>
            </a:extLst>
          </p:cNvPr>
          <p:cNvSpPr txBox="1"/>
          <p:nvPr/>
        </p:nvSpPr>
        <p:spPr>
          <a:xfrm>
            <a:off x="892701" y="2213453"/>
            <a:ext cx="3818366" cy="64120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Leverandører på aftalen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Delaftalerne er delt op i to geografiske områder med to leverandører pr. delaftale.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77" name="Gruppe 76">
            <a:extLst>
              <a:ext uri="{FF2B5EF4-FFF2-40B4-BE49-F238E27FC236}">
                <a16:creationId xmlns:a16="http://schemas.microsoft.com/office/drawing/2014/main" id="{C0B265C1-3CCA-8D29-0515-2695D9DC7224}"/>
              </a:ext>
            </a:extLst>
          </p:cNvPr>
          <p:cNvGrpSpPr/>
          <p:nvPr/>
        </p:nvGrpSpPr>
        <p:grpSpPr>
          <a:xfrm>
            <a:off x="11390230" y="1907704"/>
            <a:ext cx="4147301" cy="6700428"/>
            <a:chOff x="12376329" y="3042759"/>
            <a:chExt cx="3193871" cy="5176681"/>
          </a:xfrm>
        </p:grpSpPr>
        <p:sp>
          <p:nvSpPr>
            <p:cNvPr id="82" name="object 47">
              <a:extLst>
                <a:ext uri="{FF2B5EF4-FFF2-40B4-BE49-F238E27FC236}">
                  <a16:creationId xmlns:a16="http://schemas.microsoft.com/office/drawing/2014/main" id="{70CBC44A-61D7-6FB0-83E2-E6476DFC21AF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3" name="object 46">
              <a:extLst>
                <a:ext uri="{FF2B5EF4-FFF2-40B4-BE49-F238E27FC236}">
                  <a16:creationId xmlns:a16="http://schemas.microsoft.com/office/drawing/2014/main" id="{05321FBE-D7F1-1847-4F58-6D6324E085E7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object 58">
            <a:extLst>
              <a:ext uri="{FF2B5EF4-FFF2-40B4-BE49-F238E27FC236}">
                <a16:creationId xmlns:a16="http://schemas.microsoft.com/office/drawing/2014/main" id="{D8D3590A-3080-B6EB-651C-8AB1B8C20F8B}"/>
              </a:ext>
            </a:extLst>
          </p:cNvPr>
          <p:cNvSpPr txBox="1"/>
          <p:nvPr/>
        </p:nvSpPr>
        <p:spPr>
          <a:xfrm>
            <a:off x="11580073" y="1979712"/>
            <a:ext cx="3918444" cy="105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Vikartyper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latin typeface="Arial"/>
                <a:cs typeface="Arial"/>
              </a:rPr>
              <a:t>Aftalen er opdelt i fem faggruppeniveauer. Opdelingen er baseret på funktionstyper samt uddannelsesmæssige og erfaringsmæssige kompetencer. 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300717B1-CD22-CBC9-F0A9-12AB88AA5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604752"/>
              </p:ext>
            </p:extLst>
          </p:nvPr>
        </p:nvGraphicFramePr>
        <p:xfrm>
          <a:off x="797909" y="2904702"/>
          <a:ext cx="4161739" cy="1737751"/>
        </p:xfrm>
        <a:graphic>
          <a:graphicData uri="http://schemas.openxmlformats.org/drawingml/2006/table">
            <a:tbl>
              <a:tblPr firstRow="1" firstCol="1" bandRow="1"/>
              <a:tblGrid>
                <a:gridCol w="1455864">
                  <a:extLst>
                    <a:ext uri="{9D8B030D-6E8A-4147-A177-3AD203B41FA5}">
                      <a16:colId xmlns:a16="http://schemas.microsoft.com/office/drawing/2014/main" val="448265127"/>
                    </a:ext>
                  </a:extLst>
                </a:gridCol>
                <a:gridCol w="1337723">
                  <a:extLst>
                    <a:ext uri="{9D8B030D-6E8A-4147-A177-3AD203B41FA5}">
                      <a16:colId xmlns:a16="http://schemas.microsoft.com/office/drawing/2014/main" val="236867018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417166991"/>
                    </a:ext>
                  </a:extLst>
                </a:gridCol>
              </a:tblGrid>
              <a:tr h="41602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Geografisk</a:t>
                      </a:r>
                      <a:r>
                        <a:rPr lang="da-DK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område</a:t>
                      </a:r>
                      <a:endParaRPr lang="da-DK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Leverandør nr. 1</a:t>
                      </a:r>
                      <a:endParaRPr lang="da-DK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Leverandør nr. 2</a:t>
                      </a:r>
                      <a:endParaRPr lang="da-DK" sz="1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793847"/>
                  </a:ext>
                </a:extLst>
              </a:tr>
              <a:tr h="58893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6: Øst for Storebælt (Region H inkl. Bornholm og Region S)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Moment A/S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StudentConsulting</a:t>
                      </a: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Danmark ApS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23321"/>
                  </a:ext>
                </a:extLst>
              </a:tr>
              <a:tr h="58893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Delaftale 7: Vest for Storebælt (Region Syd, Midt og N)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Moment A/S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StudentConsulting</a:t>
                      </a: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Danmark ApS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360792"/>
                  </a:ext>
                </a:extLst>
              </a:tr>
            </a:tbl>
          </a:graphicData>
        </a:graphic>
      </p:graphicFrame>
      <p:graphicFrame>
        <p:nvGraphicFramePr>
          <p:cNvPr id="34" name="Tabel 33">
            <a:extLst>
              <a:ext uri="{FF2B5EF4-FFF2-40B4-BE49-F238E27FC236}">
                <a16:creationId xmlns:a16="http://schemas.microsoft.com/office/drawing/2014/main" id="{961BDAEE-0201-0641-6A44-F802D1125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779333"/>
              </p:ext>
            </p:extLst>
          </p:nvPr>
        </p:nvGraphicFramePr>
        <p:xfrm>
          <a:off x="11592727" y="3056962"/>
          <a:ext cx="3630868" cy="5215206"/>
        </p:xfrm>
        <a:graphic>
          <a:graphicData uri="http://schemas.openxmlformats.org/drawingml/2006/table">
            <a:tbl>
              <a:tblPr firstRow="1" firstCol="1" bandRow="1"/>
              <a:tblGrid>
                <a:gridCol w="1151095">
                  <a:extLst>
                    <a:ext uri="{9D8B030D-6E8A-4147-A177-3AD203B41FA5}">
                      <a16:colId xmlns:a16="http://schemas.microsoft.com/office/drawing/2014/main" val="936703837"/>
                    </a:ext>
                  </a:extLst>
                </a:gridCol>
                <a:gridCol w="2479773">
                  <a:extLst>
                    <a:ext uri="{9D8B030D-6E8A-4147-A177-3AD203B41FA5}">
                      <a16:colId xmlns:a16="http://schemas.microsoft.com/office/drawing/2014/main" val="318841658"/>
                    </a:ext>
                  </a:extLst>
                </a:gridCol>
              </a:tblGrid>
              <a:tr h="5896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Vikartype (faggruppe-niveau)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Eksempel på funktion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08333"/>
                  </a:ext>
                </a:extLst>
              </a:tr>
              <a:tr h="5081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Faggruppe-niveau 1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Lettere kontorarbejde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Reception,</a:t>
                      </a:r>
                      <a:b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da-DK" sz="1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Tastere</a:t>
                      </a:r>
                      <a:endParaRPr lang="da-DK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958182"/>
                  </a:ext>
                </a:extLst>
              </a:tr>
              <a:tr h="7408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Faggruppe-niveau 2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Kontorassistenter Kundeservicemedarbejdere </a:t>
                      </a:r>
                      <a:b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Callcentermedarbejdere Webadministratorer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Sekretærer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940680"/>
                  </a:ext>
                </a:extLst>
              </a:tr>
              <a:tr h="11633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Faggruppe-niveau 3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Chefsekretærer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Overassistenter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Korrespondenter Marketingassistenter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Indkøbere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Eksportmedarbejdere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Kontorbetjente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Laboranter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570364"/>
                  </a:ext>
                </a:extLst>
              </a:tr>
              <a:tr h="7685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Faggruppe-niveau 4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Økonomimedarbejdere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Controllere </a:t>
                      </a:r>
                      <a:b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Personalekonsulenter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Salgskonsulenter </a:t>
                      </a:r>
                      <a:b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It-supportere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551606"/>
                  </a:ext>
                </a:extLst>
              </a:tr>
              <a:tr h="7408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Faggruppe-niveau 5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Jurister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Kommunikationskonsulenter Ingeniører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Programmører </a:t>
                      </a:r>
                    </a:p>
                    <a:p>
                      <a:pPr algn="l">
                        <a:lnSpc>
                          <a:spcPct val="100000"/>
                        </a:lnSpc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Lignende specialistfunktioner</a:t>
                      </a:r>
                    </a:p>
                  </a:txBody>
                  <a:tcPr marL="66504" marR="66504" marT="26695" marB="26695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890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60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93893" y="508000"/>
            <a:ext cx="15240000" cy="8115300"/>
            <a:chOff x="508000" y="508000"/>
            <a:chExt cx="15240000" cy="8115300"/>
          </a:xfrm>
        </p:grpSpPr>
        <p:sp>
          <p:nvSpPr>
            <p:cNvPr id="3" name="object 3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065844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512923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74155" y="4553067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455993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490588" y="4427984"/>
              <a:ext cx="155575" cy="213360"/>
            </a:xfrm>
            <a:custGeom>
              <a:avLst/>
              <a:gdLst/>
              <a:ahLst/>
              <a:cxnLst/>
              <a:rect l="l" t="t" r="r" b="b"/>
              <a:pathLst>
                <a:path w="155575" h="213360">
                  <a:moveTo>
                    <a:pt x="77520" y="0"/>
                  </a:moveTo>
                  <a:lnTo>
                    <a:pt x="0" y="213017"/>
                  </a:lnTo>
                  <a:lnTo>
                    <a:pt x="155041" y="213017"/>
                  </a:lnTo>
                  <a:lnTo>
                    <a:pt x="775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648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Bestilling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levering</a:t>
            </a:r>
          </a:p>
        </p:txBody>
      </p:sp>
      <p:sp>
        <p:nvSpPr>
          <p:cNvPr id="13" name="object 13"/>
          <p:cNvSpPr/>
          <p:nvPr/>
        </p:nvSpPr>
        <p:spPr>
          <a:xfrm>
            <a:off x="9900875" y="2985001"/>
            <a:ext cx="1467485" cy="1109980"/>
          </a:xfrm>
          <a:custGeom>
            <a:avLst/>
            <a:gdLst/>
            <a:ahLst/>
            <a:cxnLst/>
            <a:rect l="l" t="t" r="r" b="b"/>
            <a:pathLst>
              <a:path w="1467484" h="1109979">
                <a:moveTo>
                  <a:pt x="721969" y="0"/>
                </a:moveTo>
                <a:lnTo>
                  <a:pt x="0" y="559600"/>
                </a:lnTo>
                <a:lnTo>
                  <a:pt x="733615" y="1109941"/>
                </a:lnTo>
                <a:lnTo>
                  <a:pt x="1467218" y="559600"/>
                </a:lnTo>
                <a:lnTo>
                  <a:pt x="721969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71893" y="3539591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38376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33802" y="3552316"/>
            <a:ext cx="65913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852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04383" y="3474796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385908" y="4429497"/>
            <a:ext cx="244375" cy="1965325"/>
          </a:xfrm>
          <a:custGeom>
            <a:avLst/>
            <a:gdLst/>
            <a:ahLst/>
            <a:cxnLst/>
            <a:rect l="l" t="t" r="r" b="b"/>
            <a:pathLst>
              <a:path w="697229" h="1965325">
                <a:moveTo>
                  <a:pt x="696976" y="0"/>
                </a:moveTo>
                <a:lnTo>
                  <a:pt x="696976" y="1965286"/>
                </a:lnTo>
                <a:lnTo>
                  <a:pt x="0" y="19652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362912" y="6317264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213017" y="0"/>
                </a:moveTo>
                <a:lnTo>
                  <a:pt x="0" y="77520"/>
                </a:lnTo>
                <a:lnTo>
                  <a:pt x="213017" y="155041"/>
                </a:lnTo>
                <a:lnTo>
                  <a:pt x="2130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1579300" y="3455365"/>
            <a:ext cx="304165" cy="1746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1" name="Gruppe 20">
            <a:extLst>
              <a:ext uri="{FF2B5EF4-FFF2-40B4-BE49-F238E27FC236}">
                <a16:creationId xmlns:a16="http://schemas.microsoft.com/office/drawing/2014/main" id="{7C661581-3FBA-4E5F-BD66-A0902B659958}"/>
              </a:ext>
            </a:extLst>
          </p:cNvPr>
          <p:cNvGrpSpPr/>
          <p:nvPr/>
        </p:nvGrpSpPr>
        <p:grpSpPr>
          <a:xfrm>
            <a:off x="783184" y="4739003"/>
            <a:ext cx="3823010" cy="2611064"/>
            <a:chOff x="1512633" y="4538344"/>
            <a:chExt cx="3635375" cy="2005331"/>
          </a:xfrm>
        </p:grpSpPr>
        <p:sp>
          <p:nvSpPr>
            <p:cNvPr id="22" name="object 22"/>
            <p:cNvSpPr/>
            <p:nvPr/>
          </p:nvSpPr>
          <p:spPr>
            <a:xfrm>
              <a:off x="1512633" y="4538344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3635006" y="0"/>
                  </a:moveTo>
                  <a:lnTo>
                    <a:pt x="0" y="0"/>
                  </a:lnTo>
                  <a:lnTo>
                    <a:pt x="0" y="162547"/>
                  </a:lnTo>
                  <a:lnTo>
                    <a:pt x="0" y="2004707"/>
                  </a:lnTo>
                  <a:lnTo>
                    <a:pt x="3635006" y="2004707"/>
                  </a:lnTo>
                  <a:lnTo>
                    <a:pt x="3635006" y="162547"/>
                  </a:lnTo>
                  <a:lnTo>
                    <a:pt x="36350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12633" y="4538345"/>
              <a:ext cx="3635375" cy="2005330"/>
            </a:xfrm>
            <a:custGeom>
              <a:avLst/>
              <a:gdLst/>
              <a:ahLst/>
              <a:cxnLst/>
              <a:rect l="l" t="t" r="r" b="b"/>
              <a:pathLst>
                <a:path w="3635375" h="2005329">
                  <a:moveTo>
                    <a:pt x="0" y="2004707"/>
                  </a:moveTo>
                  <a:lnTo>
                    <a:pt x="3635006" y="2004707"/>
                  </a:lnTo>
                  <a:lnTo>
                    <a:pt x="3635006" y="0"/>
                  </a:lnTo>
                  <a:lnTo>
                    <a:pt x="0" y="0"/>
                  </a:lnTo>
                  <a:lnTo>
                    <a:pt x="0" y="2004707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10504264" y="5374881"/>
            <a:ext cx="304165" cy="174625"/>
          </a:xfrm>
          <a:custGeom>
            <a:avLst/>
            <a:gdLst/>
            <a:ahLst/>
            <a:cxnLst/>
            <a:rect l="l" t="t" r="r" b="b"/>
            <a:pathLst>
              <a:path w="304165" h="174625">
                <a:moveTo>
                  <a:pt x="303885" y="0"/>
                </a:moveTo>
                <a:lnTo>
                  <a:pt x="0" y="0"/>
                </a:lnTo>
                <a:lnTo>
                  <a:pt x="0" y="174459"/>
                </a:lnTo>
                <a:lnTo>
                  <a:pt x="303885" y="174459"/>
                </a:lnTo>
                <a:lnTo>
                  <a:pt x="3038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0504264" y="5374881"/>
            <a:ext cx="304165" cy="1746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JA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A5968876-4376-49B5-B334-7A6882DC7BDB}"/>
              </a:ext>
            </a:extLst>
          </p:cNvPr>
          <p:cNvGrpSpPr/>
          <p:nvPr/>
        </p:nvGrpSpPr>
        <p:grpSpPr>
          <a:xfrm>
            <a:off x="732093" y="2195736"/>
            <a:ext cx="3973718" cy="2418101"/>
            <a:chOff x="777875" y="2987992"/>
            <a:chExt cx="3175000" cy="1713230"/>
          </a:xfrm>
        </p:grpSpPr>
        <p:sp>
          <p:nvSpPr>
            <p:cNvPr id="40" name="object 40"/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2F7883BE-3128-4DFB-BEC7-2DAC1B0C24E4}"/>
              </a:ext>
            </a:extLst>
          </p:cNvPr>
          <p:cNvGrpSpPr/>
          <p:nvPr/>
        </p:nvGrpSpPr>
        <p:grpSpPr>
          <a:xfrm>
            <a:off x="855192" y="1835696"/>
            <a:ext cx="609600" cy="609600"/>
            <a:chOff x="917575" y="2683197"/>
            <a:chExt cx="609600" cy="609600"/>
          </a:xfrm>
        </p:grpSpPr>
        <p:sp>
          <p:nvSpPr>
            <p:cNvPr id="42" name="object 42"/>
            <p:cNvSpPr/>
            <p:nvPr/>
          </p:nvSpPr>
          <p:spPr>
            <a:xfrm>
              <a:off x="917575" y="2683197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31875" y="2798879"/>
              <a:ext cx="381000" cy="378460"/>
            </a:xfrm>
            <a:custGeom>
              <a:avLst/>
              <a:gdLst/>
              <a:ahLst/>
              <a:cxnLst/>
              <a:rect l="l" t="t" r="r" b="b"/>
              <a:pathLst>
                <a:path w="381000" h="378460">
                  <a:moveTo>
                    <a:pt x="34848" y="206971"/>
                  </a:moveTo>
                  <a:lnTo>
                    <a:pt x="21907" y="206971"/>
                  </a:lnTo>
                  <a:lnTo>
                    <a:pt x="49364" y="347472"/>
                  </a:lnTo>
                  <a:lnTo>
                    <a:pt x="54124" y="359802"/>
                  </a:lnTo>
                  <a:lnTo>
                    <a:pt x="62555" y="369544"/>
                  </a:lnTo>
                  <a:lnTo>
                    <a:pt x="73741" y="375943"/>
                  </a:lnTo>
                  <a:lnTo>
                    <a:pt x="86766" y="378244"/>
                  </a:lnTo>
                  <a:lnTo>
                    <a:pt x="294246" y="378244"/>
                  </a:lnTo>
                  <a:lnTo>
                    <a:pt x="307271" y="375943"/>
                  </a:lnTo>
                  <a:lnTo>
                    <a:pt x="318455" y="369543"/>
                  </a:lnTo>
                  <a:lnTo>
                    <a:pt x="321913" y="365544"/>
                  </a:lnTo>
                  <a:lnTo>
                    <a:pt x="86766" y="365544"/>
                  </a:lnTo>
                  <a:lnTo>
                    <a:pt x="78081" y="364010"/>
                  </a:lnTo>
                  <a:lnTo>
                    <a:pt x="70624" y="359746"/>
                  </a:lnTo>
                  <a:lnTo>
                    <a:pt x="65006" y="353253"/>
                  </a:lnTo>
                  <a:lnTo>
                    <a:pt x="61836" y="345033"/>
                  </a:lnTo>
                  <a:lnTo>
                    <a:pt x="34848" y="206971"/>
                  </a:lnTo>
                  <a:close/>
                </a:path>
                <a:path w="381000" h="378460">
                  <a:moveTo>
                    <a:pt x="359092" y="206971"/>
                  </a:moveTo>
                  <a:lnTo>
                    <a:pt x="346163" y="206971"/>
                  </a:lnTo>
                  <a:lnTo>
                    <a:pt x="319163" y="345033"/>
                  </a:lnTo>
                  <a:lnTo>
                    <a:pt x="316000" y="353253"/>
                  </a:lnTo>
                  <a:lnTo>
                    <a:pt x="310386" y="359746"/>
                  </a:lnTo>
                  <a:lnTo>
                    <a:pt x="302931" y="364010"/>
                  </a:lnTo>
                  <a:lnTo>
                    <a:pt x="294246" y="365544"/>
                  </a:lnTo>
                  <a:lnTo>
                    <a:pt x="321913" y="365544"/>
                  </a:lnTo>
                  <a:lnTo>
                    <a:pt x="326877" y="359802"/>
                  </a:lnTo>
                  <a:lnTo>
                    <a:pt x="331635" y="347459"/>
                  </a:lnTo>
                  <a:lnTo>
                    <a:pt x="359092" y="206971"/>
                  </a:lnTo>
                  <a:close/>
                </a:path>
                <a:path w="381000" h="378460">
                  <a:moveTo>
                    <a:pt x="155575" y="140004"/>
                  </a:moveTo>
                  <a:lnTo>
                    <a:pt x="0" y="140004"/>
                  </a:lnTo>
                  <a:lnTo>
                    <a:pt x="0" y="206971"/>
                  </a:lnTo>
                  <a:lnTo>
                    <a:pt x="381000" y="206971"/>
                  </a:lnTo>
                  <a:lnTo>
                    <a:pt x="381000" y="194271"/>
                  </a:lnTo>
                  <a:lnTo>
                    <a:pt x="12700" y="194271"/>
                  </a:lnTo>
                  <a:lnTo>
                    <a:pt x="12700" y="152704"/>
                  </a:lnTo>
                  <a:lnTo>
                    <a:pt x="164515" y="152704"/>
                  </a:lnTo>
                  <a:lnTo>
                    <a:pt x="155575" y="140004"/>
                  </a:lnTo>
                  <a:close/>
                </a:path>
                <a:path w="381000" h="378460">
                  <a:moveTo>
                    <a:pt x="112560" y="0"/>
                  </a:moveTo>
                  <a:lnTo>
                    <a:pt x="102107" y="7213"/>
                  </a:lnTo>
                  <a:lnTo>
                    <a:pt x="202615" y="152704"/>
                  </a:lnTo>
                  <a:lnTo>
                    <a:pt x="368300" y="152704"/>
                  </a:lnTo>
                  <a:lnTo>
                    <a:pt x="368300" y="194271"/>
                  </a:lnTo>
                  <a:lnTo>
                    <a:pt x="381000" y="194271"/>
                  </a:lnTo>
                  <a:lnTo>
                    <a:pt x="381000" y="140004"/>
                  </a:lnTo>
                  <a:lnTo>
                    <a:pt x="209270" y="140004"/>
                  </a:lnTo>
                  <a:lnTo>
                    <a:pt x="112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9924" y="3032452"/>
              <a:ext cx="74463" cy="10596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212850" y="3032455"/>
              <a:ext cx="12700" cy="106045"/>
            </a:xfrm>
            <a:custGeom>
              <a:avLst/>
              <a:gdLst/>
              <a:ahLst/>
              <a:cxnLst/>
              <a:rect l="l" t="t" r="r" b="b"/>
              <a:pathLst>
                <a:path w="12700" h="106044">
                  <a:moveTo>
                    <a:pt x="12700" y="0"/>
                  </a:moveTo>
                  <a:lnTo>
                    <a:pt x="0" y="0"/>
                  </a:lnTo>
                  <a:lnTo>
                    <a:pt x="0" y="105968"/>
                  </a:lnTo>
                  <a:lnTo>
                    <a:pt x="12700" y="105968"/>
                  </a:lnTo>
                  <a:lnTo>
                    <a:pt x="12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4010" y="3032455"/>
              <a:ext cx="74467" cy="105968"/>
            </a:xfrm>
            <a:prstGeom prst="rect">
              <a:avLst/>
            </a:prstGeom>
          </p:spPr>
        </p:pic>
      </p:grpSp>
      <p:sp>
        <p:nvSpPr>
          <p:cNvPr id="47" name="object 47"/>
          <p:cNvSpPr/>
          <p:nvPr/>
        </p:nvSpPr>
        <p:spPr>
          <a:xfrm>
            <a:off x="6759906" y="5307470"/>
            <a:ext cx="3150628" cy="2911969"/>
          </a:xfrm>
          <a:custGeom>
            <a:avLst/>
            <a:gdLst/>
            <a:ahLst/>
            <a:cxnLst/>
            <a:rect l="l" t="t" r="r" b="b"/>
            <a:pathLst>
              <a:path w="3175000" h="2123440">
                <a:moveTo>
                  <a:pt x="3175000" y="0"/>
                </a:moveTo>
                <a:lnTo>
                  <a:pt x="0" y="0"/>
                </a:lnTo>
                <a:lnTo>
                  <a:pt x="0" y="2123071"/>
                </a:lnTo>
                <a:lnTo>
                  <a:pt x="3175000" y="2123071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28002034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E leveringskontrakt 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1" name="object 61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02</a:t>
            </a:r>
            <a:endParaRPr spc="-5" dirty="0"/>
          </a:p>
        </p:txBody>
      </p:sp>
      <p:sp>
        <p:nvSpPr>
          <p:cNvPr id="49" name="object 49"/>
          <p:cNvSpPr txBox="1"/>
          <p:nvPr/>
        </p:nvSpPr>
        <p:spPr>
          <a:xfrm>
            <a:off x="10087252" y="3317904"/>
            <a:ext cx="1085850" cy="38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640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ÆNDRE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BESTILLINGE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87003" y="5123671"/>
            <a:ext cx="3536896" cy="2190343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Bestillende enhed</a:t>
            </a:r>
          </a:p>
          <a:p>
            <a:pPr marL="241300" indent="-228600">
              <a:lnSpc>
                <a:spcPct val="100000"/>
              </a:lnSpc>
              <a:spcBef>
                <a:spcPts val="2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10" dirty="0">
                <a:latin typeface="Arial"/>
                <a:cs typeface="Arial"/>
              </a:rPr>
              <a:t>EAN/CVR nr.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Bestillers navn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Ønsket vikartype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Mødested (adresse og evt. afdeling)</a:t>
            </a:r>
            <a:r>
              <a:rPr sz="1400" spc="-10" dirty="0">
                <a:latin typeface="Arial"/>
                <a:cs typeface="Arial"/>
              </a:rPr>
              <a:t>.</a:t>
            </a:r>
            <a:endParaRPr sz="14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spc="-5" dirty="0">
                <a:latin typeface="Arial"/>
                <a:cs typeface="Arial"/>
              </a:rPr>
              <a:t>Startdato og slutdato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Mødetid(er)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Antal arbejdstimer (evt. pr. dag eller uge)</a:t>
            </a: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Tlf. nr. på bestilleren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79760" y="4832593"/>
            <a:ext cx="319859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35" dirty="0">
                <a:latin typeface="Arial"/>
                <a:cs typeface="Arial"/>
              </a:rPr>
              <a:t>BESTILLINGEN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30" dirty="0">
                <a:latin typeface="Arial"/>
                <a:cs typeface="Arial"/>
              </a:rPr>
              <a:t>SKAL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30" dirty="0">
                <a:latin typeface="Arial"/>
                <a:cs typeface="Arial"/>
              </a:rPr>
              <a:t>INDEHOLDE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2808520" y="1524000"/>
            <a:ext cx="283264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15" dirty="0">
                <a:latin typeface="Arial"/>
                <a:cs typeface="Arial"/>
              </a:rPr>
              <a:t>17</a:t>
            </a:r>
            <a:r>
              <a:rPr sz="1000" b="1" spc="20" dirty="0">
                <a:latin typeface="Arial"/>
                <a:cs typeface="Arial"/>
              </a:rPr>
              <a:t>.</a:t>
            </a:r>
            <a:r>
              <a:rPr lang="da-DK" sz="1000" b="1" spc="20" dirty="0">
                <a:latin typeface="Arial"/>
                <a:cs typeface="Arial"/>
              </a:rPr>
              <a:t>17</a:t>
            </a:r>
            <a:r>
              <a:rPr sz="1000" b="1" spc="-15" dirty="0">
                <a:latin typeface="Arial"/>
                <a:cs typeface="Arial"/>
              </a:rPr>
              <a:t> </a:t>
            </a:r>
            <a:r>
              <a:rPr lang="da-DK" sz="1000" b="1" spc="-15" dirty="0">
                <a:latin typeface="Arial"/>
                <a:cs typeface="Arial"/>
              </a:rPr>
              <a:t>Vikarydelser delaftale 6-7.  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79971" y="2436540"/>
            <a:ext cx="3729013" cy="2103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Din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bestilling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bestiller pr. telefon, e-mail eller via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leverandørens webløsning (hvis leverandøren stiller det til rådighed)</a:t>
            </a:r>
            <a:r>
              <a:rPr lang="da-DK" sz="1400" spc="-10" dirty="0">
                <a:latin typeface="Arial"/>
                <a:cs typeface="Arial"/>
              </a:rPr>
              <a:t>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1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Spring i kaskaden</a:t>
            </a:r>
            <a:br>
              <a:rPr lang="da-DK" sz="1400" dirty="0">
                <a:latin typeface="Arial"/>
                <a:cs typeface="Arial"/>
              </a:rPr>
            </a:br>
            <a:r>
              <a:rPr lang="da-DK" sz="1400" dirty="0">
                <a:latin typeface="Arial"/>
                <a:cs typeface="Arial"/>
              </a:rPr>
              <a:t>Du skal først rette henvendelse til leverandør 1 og efterfølgende leverandør  2, såfremt leverandør 1 ikke kan opfylde bestillingen eller ikke svarer inden for tidsfristen.</a:t>
            </a:r>
          </a:p>
        </p:txBody>
      </p:sp>
      <p:grpSp>
        <p:nvGrpSpPr>
          <p:cNvPr id="69" name="Gruppe 68">
            <a:extLst>
              <a:ext uri="{FF2B5EF4-FFF2-40B4-BE49-F238E27FC236}">
                <a16:creationId xmlns:a16="http://schemas.microsoft.com/office/drawing/2014/main" id="{0484C63F-50B7-4813-AEA2-302E48408500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83" name="object 27">
              <a:extLst>
                <a:ext uri="{FF2B5EF4-FFF2-40B4-BE49-F238E27FC236}">
                  <a16:creationId xmlns:a16="http://schemas.microsoft.com/office/drawing/2014/main" id="{D2CAB423-6D3F-40B0-91ED-F393ADDB1B6C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90" name="object 28">
                <a:extLst>
                  <a:ext uri="{FF2B5EF4-FFF2-40B4-BE49-F238E27FC236}">
                    <a16:creationId xmlns:a16="http://schemas.microsoft.com/office/drawing/2014/main" id="{0E2D36D2-5C9F-4825-B3BF-0E8AA1484BF2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1" name="object 29">
                <a:extLst>
                  <a:ext uri="{FF2B5EF4-FFF2-40B4-BE49-F238E27FC236}">
                    <a16:creationId xmlns:a16="http://schemas.microsoft.com/office/drawing/2014/main" id="{6CF836D6-01D4-4553-82F1-FB1E32E5566D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2" name="object 30">
                <a:extLst>
                  <a:ext uri="{FF2B5EF4-FFF2-40B4-BE49-F238E27FC236}">
                    <a16:creationId xmlns:a16="http://schemas.microsoft.com/office/drawing/2014/main" id="{8B797AC7-0B11-477A-9592-962E36C8DD5C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84" name="object 31">
              <a:extLst>
                <a:ext uri="{FF2B5EF4-FFF2-40B4-BE49-F238E27FC236}">
                  <a16:creationId xmlns:a16="http://schemas.microsoft.com/office/drawing/2014/main" id="{601D96C1-F432-4003-B883-26427EBD8FC2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87" name="object 32">
                <a:extLst>
                  <a:ext uri="{FF2B5EF4-FFF2-40B4-BE49-F238E27FC236}">
                    <a16:creationId xmlns:a16="http://schemas.microsoft.com/office/drawing/2014/main" id="{229BE403-7566-4D43-9741-89028622FF9E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8" name="object 33">
                <a:extLst>
                  <a:ext uri="{FF2B5EF4-FFF2-40B4-BE49-F238E27FC236}">
                    <a16:creationId xmlns:a16="http://schemas.microsoft.com/office/drawing/2014/main" id="{D34ED303-73FD-4B58-A562-426C29A642A8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89" name="object 34">
                <a:extLst>
                  <a:ext uri="{FF2B5EF4-FFF2-40B4-BE49-F238E27FC236}">
                    <a16:creationId xmlns:a16="http://schemas.microsoft.com/office/drawing/2014/main" id="{4412337D-7206-47A5-9E17-B155A014FAC4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5" name="object 66">
              <a:extLst>
                <a:ext uri="{FF2B5EF4-FFF2-40B4-BE49-F238E27FC236}">
                  <a16:creationId xmlns:a16="http://schemas.microsoft.com/office/drawing/2014/main" id="{E8F54718-3697-401D-875E-42086E2D5306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86" name="object 67">
              <a:extLst>
                <a:ext uri="{FF2B5EF4-FFF2-40B4-BE49-F238E27FC236}">
                  <a16:creationId xmlns:a16="http://schemas.microsoft.com/office/drawing/2014/main" id="{2B6705C1-4FD1-4B1A-BB6F-72CF5754D7AC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grpSp>
        <p:nvGrpSpPr>
          <p:cNvPr id="30" name="Gruppe 29">
            <a:extLst>
              <a:ext uri="{FF2B5EF4-FFF2-40B4-BE49-F238E27FC236}">
                <a16:creationId xmlns:a16="http://schemas.microsoft.com/office/drawing/2014/main" id="{6B0944B8-FE31-409A-805E-115C37E29044}"/>
              </a:ext>
            </a:extLst>
          </p:cNvPr>
          <p:cNvGrpSpPr/>
          <p:nvPr/>
        </p:nvGrpSpPr>
        <p:grpSpPr>
          <a:xfrm>
            <a:off x="12376329" y="3042760"/>
            <a:ext cx="3193871" cy="2468571"/>
            <a:chOff x="12376329" y="3042759"/>
            <a:chExt cx="3193871" cy="5176681"/>
          </a:xfrm>
        </p:grpSpPr>
        <p:sp>
          <p:nvSpPr>
            <p:cNvPr id="93" name="object 47">
              <a:extLst>
                <a:ext uri="{FF2B5EF4-FFF2-40B4-BE49-F238E27FC236}">
                  <a16:creationId xmlns:a16="http://schemas.microsoft.com/office/drawing/2014/main" id="{F708858D-816B-48E2-B22C-A3F70EAD31EF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0" name="object 46">
              <a:extLst>
                <a:ext uri="{FF2B5EF4-FFF2-40B4-BE49-F238E27FC236}">
                  <a16:creationId xmlns:a16="http://schemas.microsoft.com/office/drawing/2014/main" id="{71FB2C79-5EAB-40FA-81A0-5E44E5963FD9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F2F6CC73-FABA-496A-B789-1965DA9A13CC}"/>
              </a:ext>
            </a:extLst>
          </p:cNvPr>
          <p:cNvGrpSpPr/>
          <p:nvPr/>
        </p:nvGrpSpPr>
        <p:grpSpPr>
          <a:xfrm>
            <a:off x="12532300" y="2743200"/>
            <a:ext cx="609600" cy="609600"/>
            <a:chOff x="12532300" y="2743200"/>
            <a:chExt cx="609600" cy="609600"/>
          </a:xfrm>
        </p:grpSpPr>
        <p:sp>
          <p:nvSpPr>
            <p:cNvPr id="38" name="object 38"/>
            <p:cNvSpPr/>
            <p:nvPr/>
          </p:nvSpPr>
          <p:spPr>
            <a:xfrm>
              <a:off x="12532300" y="274320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2646101" y="2859861"/>
              <a:ext cx="382270" cy="377190"/>
            </a:xfrm>
            <a:custGeom>
              <a:avLst/>
              <a:gdLst/>
              <a:ahLst/>
              <a:cxnLst/>
              <a:rect l="l" t="t" r="r" b="b"/>
              <a:pathLst>
                <a:path w="382269" h="377189">
                  <a:moveTo>
                    <a:pt x="132003" y="0"/>
                  </a:moveTo>
                  <a:lnTo>
                    <a:pt x="119316" y="0"/>
                  </a:lnTo>
                  <a:lnTo>
                    <a:pt x="119316" y="12700"/>
                  </a:lnTo>
                  <a:lnTo>
                    <a:pt x="119316" y="42621"/>
                  </a:lnTo>
                  <a:lnTo>
                    <a:pt x="103517" y="42621"/>
                  </a:lnTo>
                  <a:lnTo>
                    <a:pt x="103517" y="55333"/>
                  </a:lnTo>
                  <a:lnTo>
                    <a:pt x="103378" y="100977"/>
                  </a:lnTo>
                  <a:lnTo>
                    <a:pt x="70548" y="160693"/>
                  </a:lnTo>
                  <a:lnTo>
                    <a:pt x="66535" y="162217"/>
                  </a:lnTo>
                  <a:lnTo>
                    <a:pt x="65087" y="161988"/>
                  </a:lnTo>
                  <a:lnTo>
                    <a:pt x="61709" y="159867"/>
                  </a:lnTo>
                  <a:lnTo>
                    <a:pt x="60782" y="157162"/>
                  </a:lnTo>
                  <a:lnTo>
                    <a:pt x="78917" y="108331"/>
                  </a:lnTo>
                  <a:lnTo>
                    <a:pt x="67017" y="103911"/>
                  </a:lnTo>
                  <a:lnTo>
                    <a:pt x="49834" y="150164"/>
                  </a:lnTo>
                  <a:lnTo>
                    <a:pt x="43307" y="165417"/>
                  </a:lnTo>
                  <a:lnTo>
                    <a:pt x="42608" y="168884"/>
                  </a:lnTo>
                  <a:lnTo>
                    <a:pt x="42532" y="188696"/>
                  </a:lnTo>
                  <a:lnTo>
                    <a:pt x="42176" y="267881"/>
                  </a:lnTo>
                  <a:lnTo>
                    <a:pt x="42189" y="270776"/>
                  </a:lnTo>
                  <a:lnTo>
                    <a:pt x="39928" y="273240"/>
                  </a:lnTo>
                  <a:lnTo>
                    <a:pt x="34264" y="273735"/>
                  </a:lnTo>
                  <a:lnTo>
                    <a:pt x="31597" y="271741"/>
                  </a:lnTo>
                  <a:lnTo>
                    <a:pt x="12814" y="168363"/>
                  </a:lnTo>
                  <a:lnTo>
                    <a:pt x="12903" y="165417"/>
                  </a:lnTo>
                  <a:lnTo>
                    <a:pt x="13081" y="162217"/>
                  </a:lnTo>
                  <a:lnTo>
                    <a:pt x="13144" y="161886"/>
                  </a:lnTo>
                  <a:lnTo>
                    <a:pt x="44983" y="55333"/>
                  </a:lnTo>
                  <a:lnTo>
                    <a:pt x="103517" y="55333"/>
                  </a:lnTo>
                  <a:lnTo>
                    <a:pt x="103517" y="42621"/>
                  </a:lnTo>
                  <a:lnTo>
                    <a:pt x="27901" y="42621"/>
                  </a:lnTo>
                  <a:lnTo>
                    <a:pt x="27901" y="12700"/>
                  </a:lnTo>
                  <a:lnTo>
                    <a:pt x="119316" y="12700"/>
                  </a:lnTo>
                  <a:lnTo>
                    <a:pt x="119316" y="0"/>
                  </a:lnTo>
                  <a:lnTo>
                    <a:pt x="15201" y="0"/>
                  </a:lnTo>
                  <a:lnTo>
                    <a:pt x="15201" y="55333"/>
                  </a:lnTo>
                  <a:lnTo>
                    <a:pt x="31737" y="55333"/>
                  </a:lnTo>
                  <a:lnTo>
                    <a:pt x="342" y="160375"/>
                  </a:lnTo>
                  <a:lnTo>
                    <a:pt x="63" y="165417"/>
                  </a:lnTo>
                  <a:lnTo>
                    <a:pt x="0" y="168884"/>
                  </a:lnTo>
                  <a:lnTo>
                    <a:pt x="20193" y="279971"/>
                  </a:lnTo>
                  <a:lnTo>
                    <a:pt x="27762" y="286194"/>
                  </a:lnTo>
                  <a:lnTo>
                    <a:pt x="37566" y="286181"/>
                  </a:lnTo>
                  <a:lnTo>
                    <a:pt x="47510" y="285356"/>
                  </a:lnTo>
                  <a:lnTo>
                    <a:pt x="54889" y="277329"/>
                  </a:lnTo>
                  <a:lnTo>
                    <a:pt x="54889" y="273735"/>
                  </a:lnTo>
                  <a:lnTo>
                    <a:pt x="54876" y="267881"/>
                  </a:lnTo>
                  <a:lnTo>
                    <a:pt x="55308" y="188696"/>
                  </a:lnTo>
                  <a:lnTo>
                    <a:pt x="55422" y="171170"/>
                  </a:lnTo>
                  <a:lnTo>
                    <a:pt x="55473" y="170738"/>
                  </a:lnTo>
                  <a:lnTo>
                    <a:pt x="56019" y="171170"/>
                  </a:lnTo>
                  <a:lnTo>
                    <a:pt x="56540" y="171615"/>
                  </a:lnTo>
                  <a:lnTo>
                    <a:pt x="60045" y="173812"/>
                  </a:lnTo>
                  <a:lnTo>
                    <a:pt x="63334" y="174739"/>
                  </a:lnTo>
                  <a:lnTo>
                    <a:pt x="68072" y="174739"/>
                  </a:lnTo>
                  <a:lnTo>
                    <a:pt x="112826" y="115824"/>
                  </a:lnTo>
                  <a:lnTo>
                    <a:pt x="116205" y="55333"/>
                  </a:lnTo>
                  <a:lnTo>
                    <a:pt x="132003" y="55333"/>
                  </a:lnTo>
                  <a:lnTo>
                    <a:pt x="132003" y="42621"/>
                  </a:lnTo>
                  <a:lnTo>
                    <a:pt x="132003" y="12700"/>
                  </a:lnTo>
                  <a:lnTo>
                    <a:pt x="132003" y="0"/>
                  </a:lnTo>
                  <a:close/>
                </a:path>
                <a:path w="382269" h="377189">
                  <a:moveTo>
                    <a:pt x="314350" y="195033"/>
                  </a:moveTo>
                  <a:lnTo>
                    <a:pt x="211328" y="195033"/>
                  </a:lnTo>
                  <a:lnTo>
                    <a:pt x="211328" y="207733"/>
                  </a:lnTo>
                  <a:lnTo>
                    <a:pt x="211328" y="248373"/>
                  </a:lnTo>
                  <a:lnTo>
                    <a:pt x="170649" y="248373"/>
                  </a:lnTo>
                  <a:lnTo>
                    <a:pt x="170649" y="207733"/>
                  </a:lnTo>
                  <a:lnTo>
                    <a:pt x="211328" y="207733"/>
                  </a:lnTo>
                  <a:lnTo>
                    <a:pt x="211328" y="195033"/>
                  </a:lnTo>
                  <a:lnTo>
                    <a:pt x="67627" y="195033"/>
                  </a:lnTo>
                  <a:lnTo>
                    <a:pt x="67627" y="207733"/>
                  </a:lnTo>
                  <a:lnTo>
                    <a:pt x="67627" y="363943"/>
                  </a:lnTo>
                  <a:lnTo>
                    <a:pt x="67627" y="376643"/>
                  </a:lnTo>
                  <a:lnTo>
                    <a:pt x="263550" y="376643"/>
                  </a:lnTo>
                  <a:lnTo>
                    <a:pt x="263550" y="363943"/>
                  </a:lnTo>
                  <a:lnTo>
                    <a:pt x="80327" y="363943"/>
                  </a:lnTo>
                  <a:lnTo>
                    <a:pt x="80327" y="207733"/>
                  </a:lnTo>
                  <a:lnTo>
                    <a:pt x="157949" y="207733"/>
                  </a:lnTo>
                  <a:lnTo>
                    <a:pt x="157949" y="248373"/>
                  </a:lnTo>
                  <a:lnTo>
                    <a:pt x="157949" y="261073"/>
                  </a:lnTo>
                  <a:lnTo>
                    <a:pt x="224028" y="261073"/>
                  </a:lnTo>
                  <a:lnTo>
                    <a:pt x="224028" y="248399"/>
                  </a:lnTo>
                  <a:lnTo>
                    <a:pt x="224028" y="207733"/>
                  </a:lnTo>
                  <a:lnTo>
                    <a:pt x="301650" y="207733"/>
                  </a:lnTo>
                  <a:lnTo>
                    <a:pt x="301650" y="376275"/>
                  </a:lnTo>
                  <a:lnTo>
                    <a:pt x="314350" y="376275"/>
                  </a:lnTo>
                  <a:lnTo>
                    <a:pt x="314350" y="207733"/>
                  </a:lnTo>
                  <a:lnTo>
                    <a:pt x="314350" y="195033"/>
                  </a:lnTo>
                  <a:close/>
                </a:path>
                <a:path w="382269" h="377189">
                  <a:moveTo>
                    <a:pt x="381990" y="168871"/>
                  </a:moveTo>
                  <a:lnTo>
                    <a:pt x="381914" y="165417"/>
                  </a:lnTo>
                  <a:lnTo>
                    <a:pt x="381647" y="160362"/>
                  </a:lnTo>
                  <a:lnTo>
                    <a:pt x="369176" y="118643"/>
                  </a:lnTo>
                  <a:lnTo>
                    <a:pt x="369176" y="168363"/>
                  </a:lnTo>
                  <a:lnTo>
                    <a:pt x="350393" y="271729"/>
                  </a:lnTo>
                  <a:lnTo>
                    <a:pt x="347827" y="273723"/>
                  </a:lnTo>
                  <a:lnTo>
                    <a:pt x="342061" y="273227"/>
                  </a:lnTo>
                  <a:lnTo>
                    <a:pt x="339801" y="270776"/>
                  </a:lnTo>
                  <a:lnTo>
                    <a:pt x="339801" y="267830"/>
                  </a:lnTo>
                  <a:lnTo>
                    <a:pt x="339382" y="188683"/>
                  </a:lnTo>
                  <a:lnTo>
                    <a:pt x="339382" y="170738"/>
                  </a:lnTo>
                  <a:lnTo>
                    <a:pt x="339280" y="168363"/>
                  </a:lnTo>
                  <a:lnTo>
                    <a:pt x="338670" y="165417"/>
                  </a:lnTo>
                  <a:lnTo>
                    <a:pt x="337299" y="162217"/>
                  </a:lnTo>
                  <a:lnTo>
                    <a:pt x="332155" y="150177"/>
                  </a:lnTo>
                  <a:lnTo>
                    <a:pt x="314972" y="103898"/>
                  </a:lnTo>
                  <a:lnTo>
                    <a:pt x="303060" y="108318"/>
                  </a:lnTo>
                  <a:lnTo>
                    <a:pt x="321195" y="157162"/>
                  </a:lnTo>
                  <a:lnTo>
                    <a:pt x="320281" y="159867"/>
                  </a:lnTo>
                  <a:lnTo>
                    <a:pt x="281000" y="110858"/>
                  </a:lnTo>
                  <a:lnTo>
                    <a:pt x="278472" y="55321"/>
                  </a:lnTo>
                  <a:lnTo>
                    <a:pt x="336994" y="55321"/>
                  </a:lnTo>
                  <a:lnTo>
                    <a:pt x="368871" y="161975"/>
                  </a:lnTo>
                  <a:lnTo>
                    <a:pt x="368922" y="162217"/>
                  </a:lnTo>
                  <a:lnTo>
                    <a:pt x="369100" y="165417"/>
                  </a:lnTo>
                  <a:lnTo>
                    <a:pt x="369176" y="168363"/>
                  </a:lnTo>
                  <a:lnTo>
                    <a:pt x="369176" y="118643"/>
                  </a:lnTo>
                  <a:lnTo>
                    <a:pt x="350253" y="55321"/>
                  </a:lnTo>
                  <a:lnTo>
                    <a:pt x="366788" y="55321"/>
                  </a:lnTo>
                  <a:lnTo>
                    <a:pt x="366788" y="42621"/>
                  </a:lnTo>
                  <a:lnTo>
                    <a:pt x="366788" y="12700"/>
                  </a:lnTo>
                  <a:lnTo>
                    <a:pt x="366788" y="0"/>
                  </a:lnTo>
                  <a:lnTo>
                    <a:pt x="354088" y="0"/>
                  </a:lnTo>
                  <a:lnTo>
                    <a:pt x="354088" y="12700"/>
                  </a:lnTo>
                  <a:lnTo>
                    <a:pt x="354088" y="42621"/>
                  </a:lnTo>
                  <a:lnTo>
                    <a:pt x="262674" y="42621"/>
                  </a:lnTo>
                  <a:lnTo>
                    <a:pt x="262674" y="12700"/>
                  </a:lnTo>
                  <a:lnTo>
                    <a:pt x="354088" y="12700"/>
                  </a:lnTo>
                  <a:lnTo>
                    <a:pt x="354088" y="0"/>
                  </a:lnTo>
                  <a:lnTo>
                    <a:pt x="249974" y="0"/>
                  </a:lnTo>
                  <a:lnTo>
                    <a:pt x="249974" y="55321"/>
                  </a:lnTo>
                  <a:lnTo>
                    <a:pt x="265772" y="55321"/>
                  </a:lnTo>
                  <a:lnTo>
                    <a:pt x="265899" y="100965"/>
                  </a:lnTo>
                  <a:lnTo>
                    <a:pt x="299834" y="166077"/>
                  </a:lnTo>
                  <a:lnTo>
                    <a:pt x="313918" y="174739"/>
                  </a:lnTo>
                  <a:lnTo>
                    <a:pt x="318655" y="174739"/>
                  </a:lnTo>
                  <a:lnTo>
                    <a:pt x="321932" y="173799"/>
                  </a:lnTo>
                  <a:lnTo>
                    <a:pt x="325437" y="171615"/>
                  </a:lnTo>
                  <a:lnTo>
                    <a:pt x="325970" y="171157"/>
                  </a:lnTo>
                  <a:lnTo>
                    <a:pt x="326504" y="170738"/>
                  </a:lnTo>
                  <a:lnTo>
                    <a:pt x="326644" y="171615"/>
                  </a:lnTo>
                  <a:lnTo>
                    <a:pt x="326758" y="188683"/>
                  </a:lnTo>
                  <a:lnTo>
                    <a:pt x="327101" y="267830"/>
                  </a:lnTo>
                  <a:lnTo>
                    <a:pt x="327088" y="277317"/>
                  </a:lnTo>
                  <a:lnTo>
                    <a:pt x="334467" y="285343"/>
                  </a:lnTo>
                  <a:lnTo>
                    <a:pt x="344424" y="286169"/>
                  </a:lnTo>
                  <a:lnTo>
                    <a:pt x="344932" y="286194"/>
                  </a:lnTo>
                  <a:lnTo>
                    <a:pt x="354215" y="286194"/>
                  </a:lnTo>
                  <a:lnTo>
                    <a:pt x="361797" y="279958"/>
                  </a:lnTo>
                  <a:lnTo>
                    <a:pt x="362940" y="273723"/>
                  </a:lnTo>
                  <a:lnTo>
                    <a:pt x="381990" y="1688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Gruppe 28">
            <a:extLst>
              <a:ext uri="{FF2B5EF4-FFF2-40B4-BE49-F238E27FC236}">
                <a16:creationId xmlns:a16="http://schemas.microsoft.com/office/drawing/2014/main" id="{4E0B3255-BDA0-493B-AE56-4AEE18BC99BD}"/>
              </a:ext>
            </a:extLst>
          </p:cNvPr>
          <p:cNvGrpSpPr/>
          <p:nvPr/>
        </p:nvGrpSpPr>
        <p:grpSpPr>
          <a:xfrm>
            <a:off x="5907374" y="2667000"/>
            <a:ext cx="3084722" cy="1364918"/>
            <a:chOff x="5512656" y="2667000"/>
            <a:chExt cx="3184436" cy="1796596"/>
          </a:xfrm>
        </p:grpSpPr>
        <p:sp>
          <p:nvSpPr>
            <p:cNvPr id="95" name="object 47">
              <a:extLst>
                <a:ext uri="{FF2B5EF4-FFF2-40B4-BE49-F238E27FC236}">
                  <a16:creationId xmlns:a16="http://schemas.microsoft.com/office/drawing/2014/main" id="{865F94D4-2B44-4C76-8D48-CCB9B4B87A33}"/>
                </a:ext>
              </a:extLst>
            </p:cNvPr>
            <p:cNvSpPr/>
            <p:nvPr/>
          </p:nvSpPr>
          <p:spPr>
            <a:xfrm>
              <a:off x="5522092" y="2667000"/>
              <a:ext cx="3175000" cy="1796595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46">
              <a:extLst>
                <a:ext uri="{FF2B5EF4-FFF2-40B4-BE49-F238E27FC236}">
                  <a16:creationId xmlns:a16="http://schemas.microsoft.com/office/drawing/2014/main" id="{419D675E-6AB9-4C94-858B-D9F23736234E}"/>
                </a:ext>
              </a:extLst>
            </p:cNvPr>
            <p:cNvSpPr/>
            <p:nvPr/>
          </p:nvSpPr>
          <p:spPr>
            <a:xfrm>
              <a:off x="5512656" y="2673580"/>
              <a:ext cx="3175000" cy="1790016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5999284" y="2771800"/>
            <a:ext cx="2921592" cy="105413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243204">
              <a:lnSpc>
                <a:spcPts val="1600"/>
              </a:lnSpc>
              <a:spcBef>
                <a:spcPts val="219"/>
              </a:spcBef>
            </a:pPr>
            <a:r>
              <a:rPr sz="1400" b="1" dirty="0">
                <a:latin typeface="Arial"/>
                <a:cs typeface="Arial"/>
              </a:rPr>
              <a:t>Ordrebekræftelse 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Leverandøren </a:t>
            </a:r>
            <a:r>
              <a:rPr lang="da-DK" sz="1400" dirty="0">
                <a:latin typeface="Arial"/>
                <a:cs typeface="Arial"/>
              </a:rPr>
              <a:t>skal sende </a:t>
            </a:r>
            <a:r>
              <a:rPr lang="da-DK" sz="1400" spc="-5" dirty="0">
                <a:latin typeface="Arial"/>
                <a:cs typeface="Arial"/>
              </a:rPr>
              <a:t>en </a:t>
            </a:r>
            <a:r>
              <a:rPr lang="da-DK" sz="1400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skriftlig ordrebekræftelse senest</a:t>
            </a:r>
            <a:r>
              <a:rPr lang="da-DK" sz="1400" spc="-15" dirty="0">
                <a:latin typeface="Arial"/>
                <a:cs typeface="Arial"/>
              </a:rPr>
              <a:t> </a:t>
            </a:r>
            <a:r>
              <a:rPr lang="da-DK" sz="1400" spc="-5" dirty="0">
                <a:latin typeface="Arial"/>
                <a:cs typeface="Arial"/>
              </a:rPr>
              <a:t>arbejdsdagen</a:t>
            </a:r>
            <a:r>
              <a:rPr lang="da-DK" sz="1400" spc="-20" dirty="0">
                <a:latin typeface="Arial"/>
                <a:cs typeface="Arial"/>
              </a:rPr>
              <a:t> efter udløb af responstid.</a:t>
            </a: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D9C567C8-24E8-453A-918D-6894D4566C63}"/>
              </a:ext>
            </a:extLst>
          </p:cNvPr>
          <p:cNvGrpSpPr/>
          <p:nvPr/>
        </p:nvGrpSpPr>
        <p:grpSpPr>
          <a:xfrm>
            <a:off x="8234506" y="2382428"/>
            <a:ext cx="609600" cy="609600"/>
            <a:chOff x="7839788" y="2382428"/>
            <a:chExt cx="609600" cy="609600"/>
          </a:xfrm>
        </p:grpSpPr>
        <p:sp>
          <p:nvSpPr>
            <p:cNvPr id="36" name="object 36"/>
            <p:cNvSpPr/>
            <p:nvPr/>
          </p:nvSpPr>
          <p:spPr>
            <a:xfrm>
              <a:off x="7839788" y="2382428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954087" y="2562534"/>
              <a:ext cx="381000" cy="249554"/>
            </a:xfrm>
            <a:custGeom>
              <a:avLst/>
              <a:gdLst/>
              <a:ahLst/>
              <a:cxnLst/>
              <a:rect l="l" t="t" r="r" b="b"/>
              <a:pathLst>
                <a:path w="381000" h="249555">
                  <a:moveTo>
                    <a:pt x="381000" y="0"/>
                  </a:moveTo>
                  <a:lnTo>
                    <a:pt x="0" y="0"/>
                  </a:lnTo>
                  <a:lnTo>
                    <a:pt x="0" y="249377"/>
                  </a:lnTo>
                  <a:lnTo>
                    <a:pt x="381000" y="249377"/>
                  </a:lnTo>
                  <a:lnTo>
                    <a:pt x="381000" y="236677"/>
                  </a:lnTo>
                  <a:lnTo>
                    <a:pt x="12700" y="236677"/>
                  </a:lnTo>
                  <a:lnTo>
                    <a:pt x="12700" y="17881"/>
                  </a:lnTo>
                  <a:lnTo>
                    <a:pt x="36497" y="17881"/>
                  </a:lnTo>
                  <a:lnTo>
                    <a:pt x="28295" y="12699"/>
                  </a:lnTo>
                  <a:lnTo>
                    <a:pt x="381000" y="12699"/>
                  </a:lnTo>
                  <a:lnTo>
                    <a:pt x="381000" y="0"/>
                  </a:lnTo>
                  <a:close/>
                </a:path>
                <a:path w="381000" h="249555">
                  <a:moveTo>
                    <a:pt x="381000" y="18084"/>
                  </a:moveTo>
                  <a:lnTo>
                    <a:pt x="368300" y="18084"/>
                  </a:lnTo>
                  <a:lnTo>
                    <a:pt x="368300" y="198577"/>
                  </a:lnTo>
                  <a:lnTo>
                    <a:pt x="381000" y="198577"/>
                  </a:lnTo>
                  <a:lnTo>
                    <a:pt x="381000" y="18084"/>
                  </a:lnTo>
                  <a:close/>
                </a:path>
                <a:path w="381000" h="249555">
                  <a:moveTo>
                    <a:pt x="36497" y="17881"/>
                  </a:moveTo>
                  <a:lnTo>
                    <a:pt x="12700" y="17881"/>
                  </a:lnTo>
                  <a:lnTo>
                    <a:pt x="193738" y="132232"/>
                  </a:lnTo>
                  <a:lnTo>
                    <a:pt x="216811" y="117144"/>
                  </a:lnTo>
                  <a:lnTo>
                    <a:pt x="193611" y="117144"/>
                  </a:lnTo>
                  <a:lnTo>
                    <a:pt x="36497" y="17881"/>
                  </a:lnTo>
                  <a:close/>
                </a:path>
                <a:path w="381000" h="249555">
                  <a:moveTo>
                    <a:pt x="381000" y="12699"/>
                  </a:moveTo>
                  <a:lnTo>
                    <a:pt x="353339" y="12699"/>
                  </a:lnTo>
                  <a:lnTo>
                    <a:pt x="193611" y="117144"/>
                  </a:lnTo>
                  <a:lnTo>
                    <a:pt x="216811" y="117144"/>
                  </a:lnTo>
                  <a:lnTo>
                    <a:pt x="368300" y="18084"/>
                  </a:lnTo>
                  <a:lnTo>
                    <a:pt x="381000" y="18084"/>
                  </a:lnTo>
                  <a:lnTo>
                    <a:pt x="381000" y="126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3E36DE81-BFA4-40AC-BC98-3E8CE18E9BEB}"/>
              </a:ext>
            </a:extLst>
          </p:cNvPr>
          <p:cNvGrpSpPr/>
          <p:nvPr/>
        </p:nvGrpSpPr>
        <p:grpSpPr>
          <a:xfrm>
            <a:off x="4062016" y="4499992"/>
            <a:ext cx="609600" cy="609600"/>
            <a:chOff x="4331874" y="4222203"/>
            <a:chExt cx="609600" cy="609600"/>
          </a:xfrm>
        </p:grpSpPr>
        <p:sp>
          <p:nvSpPr>
            <p:cNvPr id="24" name="object 24"/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54">
            <a:extLst>
              <a:ext uri="{FF2B5EF4-FFF2-40B4-BE49-F238E27FC236}">
                <a16:creationId xmlns:a16="http://schemas.microsoft.com/office/drawing/2014/main" id="{BB2D1CB3-DD31-4D17-2D5E-8DFEF89C7E2A}"/>
              </a:ext>
            </a:extLst>
          </p:cNvPr>
          <p:cNvSpPr txBox="1"/>
          <p:nvPr/>
        </p:nvSpPr>
        <p:spPr>
          <a:xfrm>
            <a:off x="4682034" y="5409054"/>
            <a:ext cx="3085926" cy="21800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60"/>
              </a:spcBef>
              <a:buChar char="•"/>
              <a:tabLst>
                <a:tab pos="240665" algn="l"/>
                <a:tab pos="241300" algn="l"/>
              </a:tabLst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2631126" y="3347864"/>
            <a:ext cx="2769684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dirty="0">
                <a:latin typeface="Arial"/>
                <a:cs typeface="Arial"/>
              </a:rPr>
              <a:t>Levering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lang="da-DK" sz="1400" b="1" spc="-30" dirty="0">
                <a:latin typeface="Arial"/>
                <a:cs typeface="Arial"/>
              </a:rPr>
              <a:t>og leveringssted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Leveringen begynder, når vikaren møder op til den bestilte vagt og anses som afsluttet, når vikariatet afsluttes.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Vikaren skal møde op på den adresse, som er aftalt mellem dig og leverandøren ved bestilling.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24BBE71-78A1-BFCE-7759-59152C8AC2C8}"/>
              </a:ext>
            </a:extLst>
          </p:cNvPr>
          <p:cNvGrpSpPr/>
          <p:nvPr/>
        </p:nvGrpSpPr>
        <p:grpSpPr>
          <a:xfrm>
            <a:off x="11008320" y="5821108"/>
            <a:ext cx="4132706" cy="2567316"/>
            <a:chOff x="12376329" y="3042759"/>
            <a:chExt cx="3193871" cy="5176681"/>
          </a:xfrm>
        </p:grpSpPr>
        <p:sp>
          <p:nvSpPr>
            <p:cNvPr id="72" name="object 47">
              <a:extLst>
                <a:ext uri="{FF2B5EF4-FFF2-40B4-BE49-F238E27FC236}">
                  <a16:creationId xmlns:a16="http://schemas.microsoft.com/office/drawing/2014/main" id="{A29FC195-DE50-4711-2B6A-59FF81CA024E}"/>
                </a:ext>
              </a:extLst>
            </p:cNvPr>
            <p:cNvSpPr/>
            <p:nvPr/>
          </p:nvSpPr>
          <p:spPr>
            <a:xfrm>
              <a:off x="12395200" y="3059491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3" name="object 46">
              <a:extLst>
                <a:ext uri="{FF2B5EF4-FFF2-40B4-BE49-F238E27FC236}">
                  <a16:creationId xmlns:a16="http://schemas.microsoft.com/office/drawing/2014/main" id="{7170B3FF-F5DD-B460-C405-A82402C8FE9E}"/>
                </a:ext>
              </a:extLst>
            </p:cNvPr>
            <p:cNvSpPr/>
            <p:nvPr/>
          </p:nvSpPr>
          <p:spPr>
            <a:xfrm>
              <a:off x="12376329" y="3042759"/>
              <a:ext cx="3175000" cy="5159949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50">
            <a:extLst>
              <a:ext uri="{FF2B5EF4-FFF2-40B4-BE49-F238E27FC236}">
                <a16:creationId xmlns:a16="http://schemas.microsoft.com/office/drawing/2014/main" id="{F15E7E21-3273-1EE4-37DF-8A72FBBB13DD}"/>
              </a:ext>
            </a:extLst>
          </p:cNvPr>
          <p:cNvSpPr txBox="1"/>
          <p:nvPr/>
        </p:nvSpPr>
        <p:spPr>
          <a:xfrm>
            <a:off x="11127468" y="5955707"/>
            <a:ext cx="3913300" cy="23339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Bestillings- og kundesupport pr. tlf.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Åben for henvendelser på arbejdsdage fra kl. 08.00-16.00.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Henvendelser fra kl. 16.00-08.00 anses først som modtaget kl. 08.00.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Henvendelse pr. e-mail eller webløsning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Leverandøren skal svare på spørgsmål den næstkommende arbejdsdag mellem kl. 8.00-16.00. Hvis ikke de kan svare med det samme, skal de angive, hvornår og hvordan de vil svare.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75" name="Gruppe 74">
            <a:extLst>
              <a:ext uri="{FF2B5EF4-FFF2-40B4-BE49-F238E27FC236}">
                <a16:creationId xmlns:a16="http://schemas.microsoft.com/office/drawing/2014/main" id="{C8E684F8-8050-301A-9971-78606A402CFE}"/>
              </a:ext>
            </a:extLst>
          </p:cNvPr>
          <p:cNvGrpSpPr/>
          <p:nvPr/>
        </p:nvGrpSpPr>
        <p:grpSpPr>
          <a:xfrm>
            <a:off x="4846745" y="4355976"/>
            <a:ext cx="2179920" cy="2611061"/>
            <a:chOff x="5512656" y="2667000"/>
            <a:chExt cx="3184436" cy="1796596"/>
          </a:xfrm>
        </p:grpSpPr>
        <p:sp>
          <p:nvSpPr>
            <p:cNvPr id="76" name="object 47">
              <a:extLst>
                <a:ext uri="{FF2B5EF4-FFF2-40B4-BE49-F238E27FC236}">
                  <a16:creationId xmlns:a16="http://schemas.microsoft.com/office/drawing/2014/main" id="{A336EEAE-8B4F-76A2-65CA-76EFB3A248B4}"/>
                </a:ext>
              </a:extLst>
            </p:cNvPr>
            <p:cNvSpPr/>
            <p:nvPr/>
          </p:nvSpPr>
          <p:spPr>
            <a:xfrm>
              <a:off x="5522092" y="2667000"/>
              <a:ext cx="3175000" cy="1796595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46">
              <a:extLst>
                <a:ext uri="{FF2B5EF4-FFF2-40B4-BE49-F238E27FC236}">
                  <a16:creationId xmlns:a16="http://schemas.microsoft.com/office/drawing/2014/main" id="{F5684502-BC3F-3D15-61E8-F656E6B0ABBC}"/>
                </a:ext>
              </a:extLst>
            </p:cNvPr>
            <p:cNvSpPr/>
            <p:nvPr/>
          </p:nvSpPr>
          <p:spPr>
            <a:xfrm>
              <a:off x="5512656" y="2673580"/>
              <a:ext cx="3175000" cy="1790016"/>
            </a:xfrm>
            <a:custGeom>
              <a:avLst/>
              <a:gdLst/>
              <a:ahLst/>
              <a:cxnLst/>
              <a:rect l="l" t="t" r="r" b="b"/>
              <a:pathLst>
                <a:path w="3175000" h="2085975">
                  <a:moveTo>
                    <a:pt x="0" y="2085505"/>
                  </a:moveTo>
                  <a:lnTo>
                    <a:pt x="3175000" y="208550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085505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55">
            <a:extLst>
              <a:ext uri="{FF2B5EF4-FFF2-40B4-BE49-F238E27FC236}">
                <a16:creationId xmlns:a16="http://schemas.microsoft.com/office/drawing/2014/main" id="{7304C3BC-DCA7-9DB1-C700-BA042002E248}"/>
              </a:ext>
            </a:extLst>
          </p:cNvPr>
          <p:cNvSpPr txBox="1"/>
          <p:nvPr/>
        </p:nvSpPr>
        <p:spPr>
          <a:xfrm>
            <a:off x="4926968" y="4440150"/>
            <a:ext cx="205169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200" b="1" spc="35" dirty="0">
                <a:latin typeface="Arial"/>
                <a:cs typeface="Arial"/>
              </a:rPr>
              <a:t>Tidsfrist for accept eller afvisning af bestilling 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A9B3C77A-2A60-A45C-BBBE-1320F23D3E26}"/>
              </a:ext>
            </a:extLst>
          </p:cNvPr>
          <p:cNvGrpSpPr/>
          <p:nvPr/>
        </p:nvGrpSpPr>
        <p:grpSpPr>
          <a:xfrm>
            <a:off x="7161998" y="5148064"/>
            <a:ext cx="3053066" cy="2165950"/>
            <a:chOff x="777875" y="2987992"/>
            <a:chExt cx="3175000" cy="1713230"/>
          </a:xfrm>
        </p:grpSpPr>
        <p:sp>
          <p:nvSpPr>
            <p:cNvPr id="31" name="object 40">
              <a:extLst>
                <a:ext uri="{FF2B5EF4-FFF2-40B4-BE49-F238E27FC236}">
                  <a16:creationId xmlns:a16="http://schemas.microsoft.com/office/drawing/2014/main" id="{D73F7C34-60C3-8805-0006-040E72CD5FF6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3175000" y="0"/>
                  </a:moveTo>
                  <a:lnTo>
                    <a:pt x="0" y="0"/>
                  </a:lnTo>
                  <a:lnTo>
                    <a:pt x="0" y="1712899"/>
                  </a:lnTo>
                  <a:lnTo>
                    <a:pt x="3175000" y="171289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41">
              <a:extLst>
                <a:ext uri="{FF2B5EF4-FFF2-40B4-BE49-F238E27FC236}">
                  <a16:creationId xmlns:a16="http://schemas.microsoft.com/office/drawing/2014/main" id="{A1A4A0D5-FB2F-761B-BFA3-B984D018B33D}"/>
                </a:ext>
              </a:extLst>
            </p:cNvPr>
            <p:cNvSpPr/>
            <p:nvPr/>
          </p:nvSpPr>
          <p:spPr>
            <a:xfrm>
              <a:off x="777875" y="2987992"/>
              <a:ext cx="3175000" cy="1713230"/>
            </a:xfrm>
            <a:custGeom>
              <a:avLst/>
              <a:gdLst/>
              <a:ahLst/>
              <a:cxnLst/>
              <a:rect l="l" t="t" r="r" b="b"/>
              <a:pathLst>
                <a:path w="3175000" h="1713229">
                  <a:moveTo>
                    <a:pt x="0" y="1712899"/>
                  </a:moveTo>
                  <a:lnTo>
                    <a:pt x="3175000" y="171289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712899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58">
            <a:extLst>
              <a:ext uri="{FF2B5EF4-FFF2-40B4-BE49-F238E27FC236}">
                <a16:creationId xmlns:a16="http://schemas.microsoft.com/office/drawing/2014/main" id="{197D3CA2-BF39-A791-0FB6-24D4F741F3B4}"/>
              </a:ext>
            </a:extLst>
          </p:cNvPr>
          <p:cNvSpPr txBox="1"/>
          <p:nvPr/>
        </p:nvSpPr>
        <p:spPr>
          <a:xfrm>
            <a:off x="7281237" y="5310521"/>
            <a:ext cx="2934995" cy="188513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b="1" dirty="0">
                <a:latin typeface="Arial"/>
                <a:cs typeface="Arial"/>
              </a:rPr>
              <a:t>Afbestilling eller ændring af en bestilling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latin typeface="Arial"/>
                <a:cs typeface="Arial"/>
              </a:rPr>
              <a:t>Enhver ændring af en bestilling anses som en afbestilling og bestilling af en ny vagt.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br>
              <a:rPr lang="da-DK" sz="1400" dirty="0">
                <a:latin typeface="Arial"/>
                <a:cs typeface="Arial"/>
              </a:rPr>
            </a:br>
            <a:r>
              <a:rPr lang="da-DK" sz="1400" dirty="0">
                <a:latin typeface="Arial"/>
                <a:cs typeface="Arial"/>
              </a:rPr>
              <a:t>Du kan gebyrfrit ændre eller afbestille indtil to arbejdsdage før, en vagt begynder.</a:t>
            </a:r>
          </a:p>
        </p:txBody>
      </p:sp>
      <p:graphicFrame>
        <p:nvGraphicFramePr>
          <p:cNvPr id="48" name="Tabel 47">
            <a:extLst>
              <a:ext uri="{FF2B5EF4-FFF2-40B4-BE49-F238E27FC236}">
                <a16:creationId xmlns:a16="http://schemas.microsoft.com/office/drawing/2014/main" id="{E8D572DF-0D42-86B2-C938-110E541A7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700963"/>
              </p:ext>
            </p:extLst>
          </p:nvPr>
        </p:nvGraphicFramePr>
        <p:xfrm>
          <a:off x="4916246" y="4903609"/>
          <a:ext cx="2062413" cy="1945114"/>
        </p:xfrm>
        <a:graphic>
          <a:graphicData uri="http://schemas.openxmlformats.org/drawingml/2006/table">
            <a:tbl>
              <a:tblPr firstRow="1" firstCol="1" bandRow="1"/>
              <a:tblGrid>
                <a:gridCol w="856831">
                  <a:extLst>
                    <a:ext uri="{9D8B030D-6E8A-4147-A177-3AD203B41FA5}">
                      <a16:colId xmlns:a16="http://schemas.microsoft.com/office/drawing/2014/main" val="1801752712"/>
                    </a:ext>
                  </a:extLst>
                </a:gridCol>
                <a:gridCol w="1205582">
                  <a:extLst>
                    <a:ext uri="{9D8B030D-6E8A-4147-A177-3AD203B41FA5}">
                      <a16:colId xmlns:a16="http://schemas.microsoft.com/office/drawing/2014/main" val="350537271"/>
                    </a:ext>
                  </a:extLst>
                </a:gridCol>
              </a:tblGrid>
              <a:tr h="780074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Vagten begynder</a:t>
                      </a:r>
                      <a:endParaRPr lang="da-DK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>
                          <a:tab pos="288290" algn="l"/>
                        </a:tabLst>
                        <a:defRPr/>
                      </a:pPr>
                      <a:r>
                        <a:rPr lang="da-DK" sz="11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Frist for leverandørens tilbagemelding til dig:</a:t>
                      </a:r>
                      <a:endParaRPr lang="da-DK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54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90048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Samme dag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time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589013"/>
                  </a:ext>
                </a:extLst>
              </a:tr>
              <a:tr h="73299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200"/>
                        </a:spcAft>
                        <a:tabLst>
                          <a:tab pos="288290" algn="l"/>
                        </a:tabLst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Senere end samme dag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>
                          <a:tab pos="288290" algn="l"/>
                        </a:tabLst>
                        <a:defRPr/>
                      </a:pPr>
                      <a:r>
                        <a:rPr lang="da-DK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timer</a:t>
                      </a:r>
                    </a:p>
                  </a:txBody>
                  <a:tcPr marL="90170" marR="90170" marT="36195" marB="36195">
                    <a:lnL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4546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C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864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08000" y="508000"/>
            <a:ext cx="15240000" cy="8115300"/>
            <a:chOff x="508000" y="508000"/>
            <a:chExt cx="15240000" cy="8115300"/>
          </a:xfrm>
        </p:grpSpPr>
        <p:sp>
          <p:nvSpPr>
            <p:cNvPr id="4" name="object 4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17500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175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219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Forsinkelse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bod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4A0133C3-8C12-4D8F-A797-99A71B0C951D}"/>
              </a:ext>
            </a:extLst>
          </p:cNvPr>
          <p:cNvGrpSpPr/>
          <p:nvPr/>
        </p:nvGrpSpPr>
        <p:grpSpPr>
          <a:xfrm>
            <a:off x="1647280" y="4701353"/>
            <a:ext cx="3401691" cy="1818004"/>
            <a:chOff x="2316556" y="4861839"/>
            <a:chExt cx="2908300" cy="1818005"/>
          </a:xfrm>
        </p:grpSpPr>
        <p:sp>
          <p:nvSpPr>
            <p:cNvPr id="8" name="object 8"/>
            <p:cNvSpPr/>
            <p:nvPr/>
          </p:nvSpPr>
          <p:spPr>
            <a:xfrm>
              <a:off x="2316556" y="4861839"/>
              <a:ext cx="2908300" cy="1818005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2908300" y="0"/>
                  </a:moveTo>
                  <a:lnTo>
                    <a:pt x="0" y="0"/>
                  </a:lnTo>
                  <a:lnTo>
                    <a:pt x="0" y="304812"/>
                  </a:lnTo>
                  <a:lnTo>
                    <a:pt x="0" y="1817865"/>
                  </a:lnTo>
                  <a:lnTo>
                    <a:pt x="2908300" y="1817865"/>
                  </a:lnTo>
                  <a:lnTo>
                    <a:pt x="2908300" y="304812"/>
                  </a:lnTo>
                  <a:lnTo>
                    <a:pt x="2908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6556" y="4861839"/>
              <a:ext cx="2908300" cy="1818005"/>
            </a:xfrm>
            <a:custGeom>
              <a:avLst/>
              <a:gdLst/>
              <a:ahLst/>
              <a:cxnLst/>
              <a:rect l="l" t="t" r="r" b="b"/>
              <a:pathLst>
                <a:path w="2908300" h="1818004">
                  <a:moveTo>
                    <a:pt x="0" y="1817865"/>
                  </a:moveTo>
                  <a:lnTo>
                    <a:pt x="2908300" y="1817865"/>
                  </a:lnTo>
                  <a:lnTo>
                    <a:pt x="2908300" y="0"/>
                  </a:lnTo>
                  <a:lnTo>
                    <a:pt x="0" y="0"/>
                  </a:lnTo>
                  <a:lnTo>
                    <a:pt x="0" y="1817865"/>
                  </a:lnTo>
                  <a:close/>
                </a:path>
              </a:pathLst>
            </a:custGeom>
            <a:ln w="38100">
              <a:solidFill>
                <a:srgbClr val="C146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Gruppe 6">
            <a:extLst>
              <a:ext uri="{FF2B5EF4-FFF2-40B4-BE49-F238E27FC236}">
                <a16:creationId xmlns:a16="http://schemas.microsoft.com/office/drawing/2014/main" id="{BEC96663-AD61-4B53-9686-CA40F124B962}"/>
              </a:ext>
            </a:extLst>
          </p:cNvPr>
          <p:cNvGrpSpPr/>
          <p:nvPr/>
        </p:nvGrpSpPr>
        <p:grpSpPr>
          <a:xfrm>
            <a:off x="998994" y="2976029"/>
            <a:ext cx="3175000" cy="1306132"/>
            <a:chOff x="998994" y="2976029"/>
            <a:chExt cx="3175000" cy="2190750"/>
          </a:xfrm>
        </p:grpSpPr>
        <p:sp>
          <p:nvSpPr>
            <p:cNvPr id="13" name="object 13"/>
            <p:cNvSpPr/>
            <p:nvPr/>
          </p:nvSpPr>
          <p:spPr>
            <a:xfrm>
              <a:off x="998994" y="2976029"/>
              <a:ext cx="3175000" cy="2190750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3175000" y="0"/>
                  </a:moveTo>
                  <a:lnTo>
                    <a:pt x="0" y="0"/>
                  </a:lnTo>
                  <a:lnTo>
                    <a:pt x="0" y="2190623"/>
                  </a:lnTo>
                  <a:lnTo>
                    <a:pt x="3175000" y="2190623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98994" y="2976029"/>
              <a:ext cx="3175000" cy="2190750"/>
            </a:xfrm>
            <a:custGeom>
              <a:avLst/>
              <a:gdLst/>
              <a:ahLst/>
              <a:cxnLst/>
              <a:rect l="l" t="t" r="r" b="b"/>
              <a:pathLst>
                <a:path w="3175000" h="2190750">
                  <a:moveTo>
                    <a:pt x="0" y="2190623"/>
                  </a:moveTo>
                  <a:lnTo>
                    <a:pt x="3175000" y="2190623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2190623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5329275" y="2829778"/>
            <a:ext cx="1708785" cy="1292225"/>
          </a:xfrm>
          <a:custGeom>
            <a:avLst/>
            <a:gdLst/>
            <a:ahLst/>
            <a:cxnLst/>
            <a:rect l="l" t="t" r="r" b="b"/>
            <a:pathLst>
              <a:path w="1708784" h="1292225">
                <a:moveTo>
                  <a:pt x="840524" y="0"/>
                </a:moveTo>
                <a:lnTo>
                  <a:pt x="0" y="651510"/>
                </a:lnTo>
                <a:lnTo>
                  <a:pt x="854087" y="1292225"/>
                </a:lnTo>
                <a:lnTo>
                  <a:pt x="1708175" y="651510"/>
                </a:lnTo>
                <a:lnTo>
                  <a:pt x="840524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63176" y="3531840"/>
            <a:ext cx="702310" cy="0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7693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67837" y="3531840"/>
            <a:ext cx="750570" cy="0"/>
          </a:xfrm>
          <a:custGeom>
            <a:avLst/>
            <a:gdLst/>
            <a:ahLst/>
            <a:cxnLst/>
            <a:rect l="l" t="t" r="r" b="b"/>
            <a:pathLst>
              <a:path w="750570">
                <a:moveTo>
                  <a:pt x="0" y="0"/>
                </a:moveTo>
                <a:lnTo>
                  <a:pt x="75029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3018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9374" y="4251815"/>
            <a:ext cx="1157605" cy="1703705"/>
          </a:xfrm>
          <a:custGeom>
            <a:avLst/>
            <a:gdLst/>
            <a:ahLst/>
            <a:cxnLst/>
            <a:rect l="l" t="t" r="r" b="b"/>
            <a:pathLst>
              <a:path w="1157604" h="1703704">
                <a:moveTo>
                  <a:pt x="0" y="0"/>
                </a:moveTo>
                <a:lnTo>
                  <a:pt x="0" y="1703501"/>
                </a:lnTo>
                <a:lnTo>
                  <a:pt x="1157554" y="170350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8983" y="587780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28"/>
                </a:lnTo>
                <a:lnTo>
                  <a:pt x="213017" y="775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990440" y="5804383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60215" y="5726862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F7D4CF8E-60E7-4D1F-B0D2-B86E4476D669}"/>
              </a:ext>
            </a:extLst>
          </p:cNvPr>
          <p:cNvGrpSpPr/>
          <p:nvPr/>
        </p:nvGrpSpPr>
        <p:grpSpPr>
          <a:xfrm>
            <a:off x="11761233" y="4658073"/>
            <a:ext cx="3175000" cy="2916506"/>
            <a:chOff x="11803341" y="4898173"/>
            <a:chExt cx="3175000" cy="3420745"/>
          </a:xfrm>
        </p:grpSpPr>
        <p:sp>
          <p:nvSpPr>
            <p:cNvPr id="38" name="object 38"/>
            <p:cNvSpPr/>
            <p:nvPr/>
          </p:nvSpPr>
          <p:spPr>
            <a:xfrm>
              <a:off x="11803341" y="4898173"/>
              <a:ext cx="3175000" cy="3420745"/>
            </a:xfrm>
            <a:custGeom>
              <a:avLst/>
              <a:gdLst/>
              <a:ahLst/>
              <a:cxnLst/>
              <a:rect l="l" t="t" r="r" b="b"/>
              <a:pathLst>
                <a:path w="3175000" h="3420745">
                  <a:moveTo>
                    <a:pt x="3174999" y="0"/>
                  </a:moveTo>
                  <a:lnTo>
                    <a:pt x="0" y="0"/>
                  </a:lnTo>
                  <a:lnTo>
                    <a:pt x="0" y="3420681"/>
                  </a:lnTo>
                  <a:lnTo>
                    <a:pt x="3174999" y="3420681"/>
                  </a:lnTo>
                  <a:lnTo>
                    <a:pt x="3174999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1803341" y="4898173"/>
              <a:ext cx="3175000" cy="3420745"/>
            </a:xfrm>
            <a:custGeom>
              <a:avLst/>
              <a:gdLst/>
              <a:ahLst/>
              <a:cxnLst/>
              <a:rect l="l" t="t" r="r" b="b"/>
              <a:pathLst>
                <a:path w="3175000" h="3420745">
                  <a:moveTo>
                    <a:pt x="0" y="3420681"/>
                  </a:moveTo>
                  <a:lnTo>
                    <a:pt x="3174999" y="3420681"/>
                  </a:lnTo>
                  <a:lnTo>
                    <a:pt x="3174999" y="0"/>
                  </a:lnTo>
                  <a:lnTo>
                    <a:pt x="0" y="0"/>
                  </a:lnTo>
                  <a:lnTo>
                    <a:pt x="0" y="3420681"/>
                  </a:lnTo>
                  <a:close/>
                </a:path>
              </a:pathLst>
            </a:custGeom>
            <a:ln w="38100">
              <a:solidFill>
                <a:srgbClr val="48564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11972507" y="4934752"/>
            <a:ext cx="2963726" cy="2821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2720">
              <a:lnSpc>
                <a:spcPts val="1600"/>
              </a:lnSpc>
              <a:spcBef>
                <a:spcPts val="80"/>
              </a:spcBef>
            </a:pPr>
            <a:r>
              <a:rPr lang="da-DK" sz="1400" b="1" spc="-30" dirty="0">
                <a:latin typeface="Arial"/>
                <a:cs typeface="Arial"/>
              </a:rPr>
              <a:t>Bod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Hvis forsinkelsen er mere end én time, må leverandøren ikke fakturere to af de leverede timer af vagten.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  <a:tabLst>
                <a:tab pos="240665" algn="l"/>
                <a:tab pos="241300" algn="l"/>
              </a:tabLst>
            </a:pP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" dirty="0">
                <a:latin typeface="Arial"/>
                <a:cs typeface="Arial"/>
              </a:rPr>
              <a:t>Tidsfrist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dirty="0">
                <a:latin typeface="Arial"/>
                <a:cs typeface="Arial"/>
              </a:rPr>
              <a:t>Du skal opkræve boden indenfor 6 måneder, ellers bortfalder din ret til opkrævning heraf.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dirty="0">
                <a:latin typeface="Arial"/>
                <a:cs typeface="Arial"/>
              </a:rPr>
              <a:t>Du skal sende et skriftligt påkrav om betaling eller modregning.</a:t>
            </a:r>
          </a:p>
          <a:p>
            <a:pPr marL="241300" marR="134620" indent="-228600">
              <a:lnSpc>
                <a:spcPts val="1600"/>
              </a:lnSpc>
              <a:buChar char="•"/>
              <a:tabLst>
                <a:tab pos="240665" algn="l"/>
                <a:tab pos="241300" algn="l"/>
              </a:tabLst>
            </a:pPr>
            <a:endParaRPr lang="da-DK" sz="1400" dirty="0">
              <a:latin typeface="Arial"/>
              <a:cs typeface="Arial"/>
            </a:endParaRPr>
          </a:p>
          <a:p>
            <a:pPr marL="12700" marR="172720">
              <a:lnSpc>
                <a:spcPts val="1600"/>
              </a:lnSpc>
              <a:spcBef>
                <a:spcPts val="80"/>
              </a:spcBef>
            </a:pP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4123E617-DA38-49A7-AE79-3DFCA05C8DA3}"/>
              </a:ext>
            </a:extLst>
          </p:cNvPr>
          <p:cNvGrpSpPr/>
          <p:nvPr/>
        </p:nvGrpSpPr>
        <p:grpSpPr>
          <a:xfrm>
            <a:off x="4195497" y="4355976"/>
            <a:ext cx="609600" cy="609600"/>
            <a:chOff x="4434850" y="4516462"/>
            <a:chExt cx="609600" cy="609600"/>
          </a:xfrm>
        </p:grpSpPr>
        <p:sp>
          <p:nvSpPr>
            <p:cNvPr id="10" name="object 10"/>
            <p:cNvSpPr/>
            <p:nvPr/>
          </p:nvSpPr>
          <p:spPr>
            <a:xfrm>
              <a:off x="4434850" y="4516462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99976" y="4681560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33300" y="487839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C5517C52-6635-49E3-9F53-B00B24CBA87D}"/>
              </a:ext>
            </a:extLst>
          </p:cNvPr>
          <p:cNvGrpSpPr/>
          <p:nvPr/>
        </p:nvGrpSpPr>
        <p:grpSpPr>
          <a:xfrm>
            <a:off x="1222148" y="2712230"/>
            <a:ext cx="609600" cy="609600"/>
            <a:chOff x="1222148" y="2712230"/>
            <a:chExt cx="609600" cy="609600"/>
          </a:xfrm>
        </p:grpSpPr>
        <p:sp>
          <p:nvSpPr>
            <p:cNvPr id="43" name="object 43"/>
            <p:cNvSpPr/>
            <p:nvPr/>
          </p:nvSpPr>
          <p:spPr>
            <a:xfrm>
              <a:off x="1222148" y="271223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337754" y="2847288"/>
              <a:ext cx="378460" cy="357505"/>
            </a:xfrm>
            <a:custGeom>
              <a:avLst/>
              <a:gdLst/>
              <a:ahLst/>
              <a:cxnLst/>
              <a:rect l="l" t="t" r="r" b="b"/>
              <a:pathLst>
                <a:path w="378460" h="357505">
                  <a:moveTo>
                    <a:pt x="93395" y="57924"/>
                  </a:moveTo>
                  <a:lnTo>
                    <a:pt x="72859" y="57924"/>
                  </a:lnTo>
                  <a:lnTo>
                    <a:pt x="72859" y="29108"/>
                  </a:lnTo>
                  <a:lnTo>
                    <a:pt x="60159" y="29108"/>
                  </a:lnTo>
                  <a:lnTo>
                    <a:pt x="60159" y="70624"/>
                  </a:lnTo>
                  <a:lnTo>
                    <a:pt x="93395" y="70624"/>
                  </a:lnTo>
                  <a:lnTo>
                    <a:pt x="93395" y="57924"/>
                  </a:lnTo>
                  <a:close/>
                </a:path>
                <a:path w="378460" h="357505">
                  <a:moveTo>
                    <a:pt x="378079" y="296862"/>
                  </a:moveTo>
                  <a:lnTo>
                    <a:pt x="366483" y="273888"/>
                  </a:lnTo>
                  <a:lnTo>
                    <a:pt x="366483" y="296024"/>
                  </a:lnTo>
                  <a:lnTo>
                    <a:pt x="363702" y="300761"/>
                  </a:lnTo>
                  <a:lnTo>
                    <a:pt x="228727" y="343344"/>
                  </a:lnTo>
                  <a:lnTo>
                    <a:pt x="220484" y="343928"/>
                  </a:lnTo>
                  <a:lnTo>
                    <a:pt x="150672" y="332333"/>
                  </a:lnTo>
                  <a:lnTo>
                    <a:pt x="73126" y="319455"/>
                  </a:lnTo>
                  <a:lnTo>
                    <a:pt x="73126" y="230809"/>
                  </a:lnTo>
                  <a:lnTo>
                    <a:pt x="131622" y="230809"/>
                  </a:lnTo>
                  <a:lnTo>
                    <a:pt x="138696" y="232321"/>
                  </a:lnTo>
                  <a:lnTo>
                    <a:pt x="210439" y="264566"/>
                  </a:lnTo>
                  <a:lnTo>
                    <a:pt x="212166" y="266407"/>
                  </a:lnTo>
                  <a:lnTo>
                    <a:pt x="213906" y="271068"/>
                  </a:lnTo>
                  <a:lnTo>
                    <a:pt x="213817" y="273596"/>
                  </a:lnTo>
                  <a:lnTo>
                    <a:pt x="210947" y="279806"/>
                  </a:lnTo>
                  <a:lnTo>
                    <a:pt x="206578" y="281965"/>
                  </a:lnTo>
                  <a:lnTo>
                    <a:pt x="138137" y="265976"/>
                  </a:lnTo>
                  <a:lnTo>
                    <a:pt x="135242" y="278345"/>
                  </a:lnTo>
                  <a:lnTo>
                    <a:pt x="201041" y="293725"/>
                  </a:lnTo>
                  <a:lnTo>
                    <a:pt x="202704" y="293916"/>
                  </a:lnTo>
                  <a:lnTo>
                    <a:pt x="212750" y="293916"/>
                  </a:lnTo>
                  <a:lnTo>
                    <a:pt x="220675" y="289039"/>
                  </a:lnTo>
                  <a:lnTo>
                    <a:pt x="223939" y="281965"/>
                  </a:lnTo>
                  <a:lnTo>
                    <a:pt x="226783" y="275805"/>
                  </a:lnTo>
                  <a:lnTo>
                    <a:pt x="166319" y="230809"/>
                  </a:lnTo>
                  <a:lnTo>
                    <a:pt x="124320" y="218109"/>
                  </a:lnTo>
                  <a:lnTo>
                    <a:pt x="109562" y="218109"/>
                  </a:lnTo>
                  <a:lnTo>
                    <a:pt x="109562" y="120891"/>
                  </a:lnTo>
                  <a:lnTo>
                    <a:pt x="109562" y="119989"/>
                  </a:lnTo>
                  <a:lnTo>
                    <a:pt x="187007" y="119989"/>
                  </a:lnTo>
                  <a:lnTo>
                    <a:pt x="187007" y="173253"/>
                  </a:lnTo>
                  <a:lnTo>
                    <a:pt x="252971" y="173253"/>
                  </a:lnTo>
                  <a:lnTo>
                    <a:pt x="252971" y="160553"/>
                  </a:lnTo>
                  <a:lnTo>
                    <a:pt x="252971" y="119989"/>
                  </a:lnTo>
                  <a:lnTo>
                    <a:pt x="330403" y="119989"/>
                  </a:lnTo>
                  <a:lnTo>
                    <a:pt x="330403" y="273875"/>
                  </a:lnTo>
                  <a:lnTo>
                    <a:pt x="251574" y="283413"/>
                  </a:lnTo>
                  <a:lnTo>
                    <a:pt x="253098" y="296024"/>
                  </a:lnTo>
                  <a:lnTo>
                    <a:pt x="359867" y="283083"/>
                  </a:lnTo>
                  <a:lnTo>
                    <a:pt x="364451" y="286359"/>
                  </a:lnTo>
                  <a:lnTo>
                    <a:pt x="366483" y="296024"/>
                  </a:lnTo>
                  <a:lnTo>
                    <a:pt x="366483" y="273888"/>
                  </a:lnTo>
                  <a:lnTo>
                    <a:pt x="363194" y="272338"/>
                  </a:lnTo>
                  <a:lnTo>
                    <a:pt x="361683" y="271640"/>
                  </a:lnTo>
                  <a:lnTo>
                    <a:pt x="353339" y="271106"/>
                  </a:lnTo>
                  <a:lnTo>
                    <a:pt x="343103" y="272338"/>
                  </a:lnTo>
                  <a:lnTo>
                    <a:pt x="343103" y="119989"/>
                  </a:lnTo>
                  <a:lnTo>
                    <a:pt x="343103" y="115836"/>
                  </a:lnTo>
                  <a:lnTo>
                    <a:pt x="343103" y="107289"/>
                  </a:lnTo>
                  <a:lnTo>
                    <a:pt x="240271" y="107289"/>
                  </a:lnTo>
                  <a:lnTo>
                    <a:pt x="240271" y="119989"/>
                  </a:lnTo>
                  <a:lnTo>
                    <a:pt x="240271" y="160553"/>
                  </a:lnTo>
                  <a:lnTo>
                    <a:pt x="199707" y="160553"/>
                  </a:lnTo>
                  <a:lnTo>
                    <a:pt x="199707" y="119989"/>
                  </a:lnTo>
                  <a:lnTo>
                    <a:pt x="240271" y="119989"/>
                  </a:lnTo>
                  <a:lnTo>
                    <a:pt x="240271" y="107289"/>
                  </a:lnTo>
                  <a:lnTo>
                    <a:pt x="114109" y="107289"/>
                  </a:lnTo>
                  <a:lnTo>
                    <a:pt x="121069" y="98094"/>
                  </a:lnTo>
                  <a:lnTo>
                    <a:pt x="126301" y="87718"/>
                  </a:lnTo>
                  <a:lnTo>
                    <a:pt x="129616" y="76377"/>
                  </a:lnTo>
                  <a:lnTo>
                    <a:pt x="130759" y="64262"/>
                  </a:lnTo>
                  <a:lnTo>
                    <a:pt x="125704" y="39281"/>
                  </a:lnTo>
                  <a:lnTo>
                    <a:pt x="118059" y="27965"/>
                  </a:lnTo>
                  <a:lnTo>
                    <a:pt x="118059" y="64262"/>
                  </a:lnTo>
                  <a:lnTo>
                    <a:pt x="114007" y="84328"/>
                  </a:lnTo>
                  <a:lnTo>
                    <a:pt x="102946" y="100723"/>
                  </a:lnTo>
                  <a:lnTo>
                    <a:pt x="86550" y="111785"/>
                  </a:lnTo>
                  <a:lnTo>
                    <a:pt x="66497" y="115836"/>
                  </a:lnTo>
                  <a:lnTo>
                    <a:pt x="46456" y="111785"/>
                  </a:lnTo>
                  <a:lnTo>
                    <a:pt x="30060" y="100723"/>
                  </a:lnTo>
                  <a:lnTo>
                    <a:pt x="18999" y="84328"/>
                  </a:lnTo>
                  <a:lnTo>
                    <a:pt x="14935" y="64262"/>
                  </a:lnTo>
                  <a:lnTo>
                    <a:pt x="18999" y="44221"/>
                  </a:lnTo>
                  <a:lnTo>
                    <a:pt x="30060" y="27825"/>
                  </a:lnTo>
                  <a:lnTo>
                    <a:pt x="46456" y="16764"/>
                  </a:lnTo>
                  <a:lnTo>
                    <a:pt x="66497" y="12700"/>
                  </a:lnTo>
                  <a:lnTo>
                    <a:pt x="86550" y="16764"/>
                  </a:lnTo>
                  <a:lnTo>
                    <a:pt x="102946" y="27825"/>
                  </a:lnTo>
                  <a:lnTo>
                    <a:pt x="114007" y="44221"/>
                  </a:lnTo>
                  <a:lnTo>
                    <a:pt x="118059" y="64262"/>
                  </a:lnTo>
                  <a:lnTo>
                    <a:pt x="118059" y="27965"/>
                  </a:lnTo>
                  <a:lnTo>
                    <a:pt x="111912" y="18846"/>
                  </a:lnTo>
                  <a:lnTo>
                    <a:pt x="102819" y="12700"/>
                  </a:lnTo>
                  <a:lnTo>
                    <a:pt x="91490" y="5067"/>
                  </a:lnTo>
                  <a:lnTo>
                    <a:pt x="66497" y="0"/>
                  </a:lnTo>
                  <a:lnTo>
                    <a:pt x="41516" y="5067"/>
                  </a:lnTo>
                  <a:lnTo>
                    <a:pt x="21082" y="18846"/>
                  </a:lnTo>
                  <a:lnTo>
                    <a:pt x="7289" y="39281"/>
                  </a:lnTo>
                  <a:lnTo>
                    <a:pt x="2235" y="64262"/>
                  </a:lnTo>
                  <a:lnTo>
                    <a:pt x="7289" y="89268"/>
                  </a:lnTo>
                  <a:lnTo>
                    <a:pt x="21082" y="109702"/>
                  </a:lnTo>
                  <a:lnTo>
                    <a:pt x="41516" y="123482"/>
                  </a:lnTo>
                  <a:lnTo>
                    <a:pt x="66497" y="128536"/>
                  </a:lnTo>
                  <a:lnTo>
                    <a:pt x="74599" y="128028"/>
                  </a:lnTo>
                  <a:lnTo>
                    <a:pt x="82397" y="126542"/>
                  </a:lnTo>
                  <a:lnTo>
                    <a:pt x="89839" y="124142"/>
                  </a:lnTo>
                  <a:lnTo>
                    <a:pt x="96862" y="120891"/>
                  </a:lnTo>
                  <a:lnTo>
                    <a:pt x="96862" y="218109"/>
                  </a:lnTo>
                  <a:lnTo>
                    <a:pt x="73126" y="218109"/>
                  </a:lnTo>
                  <a:lnTo>
                    <a:pt x="73126" y="208610"/>
                  </a:lnTo>
                  <a:lnTo>
                    <a:pt x="73126" y="195910"/>
                  </a:lnTo>
                  <a:lnTo>
                    <a:pt x="60426" y="195910"/>
                  </a:lnTo>
                  <a:lnTo>
                    <a:pt x="60426" y="208610"/>
                  </a:lnTo>
                  <a:lnTo>
                    <a:pt x="60426" y="344792"/>
                  </a:lnTo>
                  <a:lnTo>
                    <a:pt x="12687" y="344792"/>
                  </a:lnTo>
                  <a:lnTo>
                    <a:pt x="12687" y="208610"/>
                  </a:lnTo>
                  <a:lnTo>
                    <a:pt x="60426" y="208610"/>
                  </a:lnTo>
                  <a:lnTo>
                    <a:pt x="60426" y="195910"/>
                  </a:lnTo>
                  <a:lnTo>
                    <a:pt x="0" y="195910"/>
                  </a:lnTo>
                  <a:lnTo>
                    <a:pt x="0" y="357492"/>
                  </a:lnTo>
                  <a:lnTo>
                    <a:pt x="73126" y="357492"/>
                  </a:lnTo>
                  <a:lnTo>
                    <a:pt x="73126" y="344792"/>
                  </a:lnTo>
                  <a:lnTo>
                    <a:pt x="73126" y="332333"/>
                  </a:lnTo>
                  <a:lnTo>
                    <a:pt x="213931" y="355714"/>
                  </a:lnTo>
                  <a:lnTo>
                    <a:pt x="217424" y="355993"/>
                  </a:lnTo>
                  <a:lnTo>
                    <a:pt x="227457" y="355993"/>
                  </a:lnTo>
                  <a:lnTo>
                    <a:pt x="269100" y="343928"/>
                  </a:lnTo>
                  <a:lnTo>
                    <a:pt x="362826" y="314350"/>
                  </a:lnTo>
                  <a:lnTo>
                    <a:pt x="375361" y="304380"/>
                  </a:lnTo>
                  <a:lnTo>
                    <a:pt x="378079" y="2968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B88265BE-EEB7-4959-A5C2-910B8B1A5627}"/>
              </a:ext>
            </a:extLst>
          </p:cNvPr>
          <p:cNvGrpSpPr/>
          <p:nvPr/>
        </p:nvGrpSpPr>
        <p:grpSpPr>
          <a:xfrm>
            <a:off x="7457255" y="4889289"/>
            <a:ext cx="3466076" cy="1703704"/>
            <a:chOff x="7585329" y="4898161"/>
            <a:chExt cx="3175000" cy="1661160"/>
          </a:xfrm>
        </p:grpSpPr>
        <p:sp>
          <p:nvSpPr>
            <p:cNvPr id="48" name="object 48"/>
            <p:cNvSpPr/>
            <p:nvPr/>
          </p:nvSpPr>
          <p:spPr>
            <a:xfrm>
              <a:off x="7585329" y="4898161"/>
              <a:ext cx="3175000" cy="1661160"/>
            </a:xfrm>
            <a:custGeom>
              <a:avLst/>
              <a:gdLst/>
              <a:ahLst/>
              <a:cxnLst/>
              <a:rect l="l" t="t" r="r" b="b"/>
              <a:pathLst>
                <a:path w="3175000" h="1661159">
                  <a:moveTo>
                    <a:pt x="3175000" y="0"/>
                  </a:moveTo>
                  <a:lnTo>
                    <a:pt x="0" y="0"/>
                  </a:lnTo>
                  <a:lnTo>
                    <a:pt x="0" y="1661159"/>
                  </a:lnTo>
                  <a:lnTo>
                    <a:pt x="3175000" y="1661159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7585329" y="4898161"/>
              <a:ext cx="3175000" cy="1661160"/>
            </a:xfrm>
            <a:custGeom>
              <a:avLst/>
              <a:gdLst/>
              <a:ahLst/>
              <a:cxnLst/>
              <a:rect l="l" t="t" r="r" b="b"/>
              <a:pathLst>
                <a:path w="3175000" h="1661159">
                  <a:moveTo>
                    <a:pt x="0" y="1661159"/>
                  </a:moveTo>
                  <a:lnTo>
                    <a:pt x="3175000" y="1661159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661159"/>
                  </a:lnTo>
                  <a:close/>
                </a:path>
              </a:pathLst>
            </a:custGeom>
            <a:ln w="38099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7582620" y="5048590"/>
            <a:ext cx="3263332" cy="19364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Fastholde</a:t>
            </a:r>
            <a:r>
              <a:rPr lang="da-DK" sz="1400" b="1" spc="-50" dirty="0">
                <a:latin typeface="Arial"/>
                <a:cs typeface="Arial"/>
              </a:rPr>
              <a:t> vagten og kræve bod</a:t>
            </a: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Hvis du ikke afbestiller ved forsinkelsen, anses det som fastholdelse af vagten.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Ved fastholdelse af en vagt kan du kræve bod, jf. bilag E punkt 9.3.1. 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spc="-5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endParaRPr lang="da-DK" sz="1400" dirty="0">
              <a:latin typeface="Arial"/>
              <a:cs typeface="Arial"/>
            </a:endParaRPr>
          </a:p>
        </p:txBody>
      </p: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2DA3FCA4-3166-4AE3-ADDE-83765F6F066E}"/>
              </a:ext>
            </a:extLst>
          </p:cNvPr>
          <p:cNvGrpSpPr/>
          <p:nvPr/>
        </p:nvGrpSpPr>
        <p:grpSpPr>
          <a:xfrm>
            <a:off x="14138903" y="4334219"/>
            <a:ext cx="609600" cy="609600"/>
            <a:chOff x="14181011" y="4574319"/>
            <a:chExt cx="609600" cy="609600"/>
          </a:xfrm>
        </p:grpSpPr>
        <p:sp>
          <p:nvSpPr>
            <p:cNvPr id="53" name="object 53"/>
            <p:cNvSpPr/>
            <p:nvPr/>
          </p:nvSpPr>
          <p:spPr>
            <a:xfrm>
              <a:off x="14181011" y="457431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4296618" y="4886665"/>
              <a:ext cx="378460" cy="161925"/>
            </a:xfrm>
            <a:custGeom>
              <a:avLst/>
              <a:gdLst/>
              <a:ahLst/>
              <a:cxnLst/>
              <a:rect l="l" t="t" r="r" b="b"/>
              <a:pathLst>
                <a:path w="378459" h="161925">
                  <a:moveTo>
                    <a:pt x="73139" y="0"/>
                  </a:moveTo>
                  <a:lnTo>
                    <a:pt x="0" y="0"/>
                  </a:lnTo>
                  <a:lnTo>
                    <a:pt x="0" y="161582"/>
                  </a:lnTo>
                  <a:lnTo>
                    <a:pt x="73139" y="161582"/>
                  </a:lnTo>
                  <a:lnTo>
                    <a:pt x="73139" y="148882"/>
                  </a:lnTo>
                  <a:lnTo>
                    <a:pt x="12700" y="148882"/>
                  </a:lnTo>
                  <a:lnTo>
                    <a:pt x="12700" y="12699"/>
                  </a:lnTo>
                  <a:lnTo>
                    <a:pt x="73139" y="12699"/>
                  </a:lnTo>
                  <a:lnTo>
                    <a:pt x="73139" y="0"/>
                  </a:lnTo>
                  <a:close/>
                </a:path>
                <a:path w="378459" h="161925">
                  <a:moveTo>
                    <a:pt x="150637" y="136423"/>
                  </a:moveTo>
                  <a:lnTo>
                    <a:pt x="73139" y="136423"/>
                  </a:lnTo>
                  <a:lnTo>
                    <a:pt x="213931" y="159804"/>
                  </a:lnTo>
                  <a:lnTo>
                    <a:pt x="217424" y="160096"/>
                  </a:lnTo>
                  <a:lnTo>
                    <a:pt x="227469" y="160096"/>
                  </a:lnTo>
                  <a:lnTo>
                    <a:pt x="233997" y="159092"/>
                  </a:lnTo>
                  <a:lnTo>
                    <a:pt x="269103" y="148018"/>
                  </a:lnTo>
                  <a:lnTo>
                    <a:pt x="220484" y="148018"/>
                  </a:lnTo>
                  <a:lnTo>
                    <a:pt x="150637" y="136423"/>
                  </a:lnTo>
                  <a:close/>
                </a:path>
                <a:path w="378459" h="161925">
                  <a:moveTo>
                    <a:pt x="73139" y="12699"/>
                  </a:moveTo>
                  <a:lnTo>
                    <a:pt x="60439" y="12699"/>
                  </a:lnTo>
                  <a:lnTo>
                    <a:pt x="60439" y="148882"/>
                  </a:lnTo>
                  <a:lnTo>
                    <a:pt x="73139" y="148882"/>
                  </a:lnTo>
                  <a:lnTo>
                    <a:pt x="73139" y="136423"/>
                  </a:lnTo>
                  <a:lnTo>
                    <a:pt x="150637" y="136423"/>
                  </a:lnTo>
                  <a:lnTo>
                    <a:pt x="73139" y="123558"/>
                  </a:lnTo>
                  <a:lnTo>
                    <a:pt x="73139" y="34899"/>
                  </a:lnTo>
                  <a:lnTo>
                    <a:pt x="166307" y="34899"/>
                  </a:lnTo>
                  <a:lnTo>
                    <a:pt x="150571" y="27825"/>
                  </a:lnTo>
                  <a:lnTo>
                    <a:pt x="144253" y="25371"/>
                  </a:lnTo>
                  <a:lnTo>
                    <a:pt x="137756" y="23612"/>
                  </a:lnTo>
                  <a:lnTo>
                    <a:pt x="131108" y="22553"/>
                  </a:lnTo>
                  <a:lnTo>
                    <a:pt x="124333" y="22199"/>
                  </a:lnTo>
                  <a:lnTo>
                    <a:pt x="73139" y="22199"/>
                  </a:lnTo>
                  <a:lnTo>
                    <a:pt x="73139" y="12699"/>
                  </a:lnTo>
                  <a:close/>
                </a:path>
                <a:path w="378459" h="161925">
                  <a:moveTo>
                    <a:pt x="375563" y="87109"/>
                  </a:moveTo>
                  <a:lnTo>
                    <a:pt x="359829" y="87109"/>
                  </a:lnTo>
                  <a:lnTo>
                    <a:pt x="364451" y="90462"/>
                  </a:lnTo>
                  <a:lnTo>
                    <a:pt x="366483" y="100101"/>
                  </a:lnTo>
                  <a:lnTo>
                    <a:pt x="363702" y="104851"/>
                  </a:lnTo>
                  <a:lnTo>
                    <a:pt x="228752" y="147434"/>
                  </a:lnTo>
                  <a:lnTo>
                    <a:pt x="220484" y="148018"/>
                  </a:lnTo>
                  <a:lnTo>
                    <a:pt x="269103" y="148018"/>
                  </a:lnTo>
                  <a:lnTo>
                    <a:pt x="362826" y="118452"/>
                  </a:lnTo>
                  <a:lnTo>
                    <a:pt x="370137" y="114547"/>
                  </a:lnTo>
                  <a:lnTo>
                    <a:pt x="375359" y="108480"/>
                  </a:lnTo>
                  <a:lnTo>
                    <a:pt x="378083" y="100950"/>
                  </a:lnTo>
                  <a:lnTo>
                    <a:pt x="377901" y="92659"/>
                  </a:lnTo>
                  <a:lnTo>
                    <a:pt x="375563" y="87109"/>
                  </a:lnTo>
                  <a:close/>
                </a:path>
                <a:path w="378459" h="161925">
                  <a:moveTo>
                    <a:pt x="138137" y="70078"/>
                  </a:moveTo>
                  <a:lnTo>
                    <a:pt x="135255" y="82435"/>
                  </a:lnTo>
                  <a:lnTo>
                    <a:pt x="201053" y="97815"/>
                  </a:lnTo>
                  <a:lnTo>
                    <a:pt x="202717" y="98005"/>
                  </a:lnTo>
                  <a:lnTo>
                    <a:pt x="212763" y="98005"/>
                  </a:lnTo>
                  <a:lnTo>
                    <a:pt x="220687" y="93141"/>
                  </a:lnTo>
                  <a:lnTo>
                    <a:pt x="223959" y="86055"/>
                  </a:lnTo>
                  <a:lnTo>
                    <a:pt x="206514" y="86055"/>
                  </a:lnTo>
                  <a:lnTo>
                    <a:pt x="138137" y="70078"/>
                  </a:lnTo>
                  <a:close/>
                </a:path>
                <a:path w="378459" h="161925">
                  <a:moveTo>
                    <a:pt x="353352" y="75196"/>
                  </a:moveTo>
                  <a:lnTo>
                    <a:pt x="259232" y="85229"/>
                  </a:lnTo>
                  <a:lnTo>
                    <a:pt x="260756" y="97840"/>
                  </a:lnTo>
                  <a:lnTo>
                    <a:pt x="354914" y="87795"/>
                  </a:lnTo>
                  <a:lnTo>
                    <a:pt x="359829" y="87109"/>
                  </a:lnTo>
                  <a:lnTo>
                    <a:pt x="375563" y="87109"/>
                  </a:lnTo>
                  <a:lnTo>
                    <a:pt x="374667" y="84981"/>
                  </a:lnTo>
                  <a:lnTo>
                    <a:pt x="369012" y="79170"/>
                  </a:lnTo>
                  <a:lnTo>
                    <a:pt x="361665" y="75737"/>
                  </a:lnTo>
                  <a:lnTo>
                    <a:pt x="353352" y="75196"/>
                  </a:lnTo>
                  <a:close/>
                </a:path>
                <a:path w="378459" h="161925">
                  <a:moveTo>
                    <a:pt x="166307" y="34899"/>
                  </a:moveTo>
                  <a:lnTo>
                    <a:pt x="131635" y="34899"/>
                  </a:lnTo>
                  <a:lnTo>
                    <a:pt x="138722" y="36423"/>
                  </a:lnTo>
                  <a:lnTo>
                    <a:pt x="210451" y="68656"/>
                  </a:lnTo>
                  <a:lnTo>
                    <a:pt x="212178" y="70497"/>
                  </a:lnTo>
                  <a:lnTo>
                    <a:pt x="213918" y="75158"/>
                  </a:lnTo>
                  <a:lnTo>
                    <a:pt x="213829" y="77685"/>
                  </a:lnTo>
                  <a:lnTo>
                    <a:pt x="210959" y="83908"/>
                  </a:lnTo>
                  <a:lnTo>
                    <a:pt x="206514" y="86055"/>
                  </a:lnTo>
                  <a:lnTo>
                    <a:pt x="223959" y="86055"/>
                  </a:lnTo>
                  <a:lnTo>
                    <a:pt x="226796" y="79908"/>
                  </a:lnTo>
                  <a:lnTo>
                    <a:pt x="227012" y="73901"/>
                  </a:lnTo>
                  <a:lnTo>
                    <a:pt x="222872" y="62852"/>
                  </a:lnTo>
                  <a:lnTo>
                    <a:pt x="218770" y="58483"/>
                  </a:lnTo>
                  <a:lnTo>
                    <a:pt x="166307" y="348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46885" y="4711800"/>
              <a:ext cx="183757" cy="200011"/>
            </a:xfrm>
            <a:prstGeom prst="rect">
              <a:avLst/>
            </a:prstGeom>
          </p:spPr>
        </p:pic>
      </p:grp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8"/>
            <a:ext cx="13312402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lang="da-DK" spc="-10" dirty="0"/>
              <a:t>For yderligere informationer se Bilag E leveringskontrakt og Bilag D Retningslinjer for tildeling af leveringskontrakt. Visualiseringen </a:t>
            </a:r>
            <a:r>
              <a:rPr lang="da-DK" spc="-5" dirty="0"/>
              <a:t>uddybes desuden </a:t>
            </a:r>
            <a:r>
              <a:rPr lang="da-DK" dirty="0"/>
              <a:t>i</a:t>
            </a:r>
            <a:r>
              <a:rPr lang="da-DK" spc="-5" dirty="0"/>
              <a:t> </a:t>
            </a:r>
            <a:r>
              <a:rPr lang="da-DK" dirty="0"/>
              <a:t>vejledning</a:t>
            </a:r>
            <a:r>
              <a:rPr lang="da-DK" spc="-5" dirty="0"/>
              <a:t> </a:t>
            </a:r>
            <a:r>
              <a:rPr lang="da-DK" dirty="0"/>
              <a:t>til </a:t>
            </a:r>
            <a:r>
              <a:rPr lang="da-DK" spc="-5" dirty="0"/>
              <a:t>brug af</a:t>
            </a:r>
            <a:r>
              <a:rPr lang="da-DK" spc="-10" dirty="0"/>
              <a:t> </a:t>
            </a:r>
            <a:r>
              <a:rPr lang="da-DK" spc="-5" dirty="0"/>
              <a:t>aftalen på </a:t>
            </a:r>
            <a:r>
              <a:rPr lang="da-DK" dirty="0"/>
              <a:t>ski.dk.</a:t>
            </a:r>
          </a:p>
        </p:txBody>
      </p:sp>
      <p:sp>
        <p:nvSpPr>
          <p:cNvPr id="67" name="object 67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03</a:t>
            </a:r>
            <a:endParaRPr spc="-5" dirty="0"/>
          </a:p>
        </p:txBody>
      </p:sp>
      <p:sp>
        <p:nvSpPr>
          <p:cNvPr id="59" name="object 59"/>
          <p:cNvSpPr txBox="1"/>
          <p:nvPr/>
        </p:nvSpPr>
        <p:spPr>
          <a:xfrm>
            <a:off x="1780761" y="4910883"/>
            <a:ext cx="3030020" cy="2282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da-DK" sz="1400" b="1" spc="-5">
                <a:latin typeface="Arial"/>
                <a:cs typeface="Arial"/>
              </a:rPr>
              <a:t>Ved forsinkelse skal leverandøren</a:t>
            </a:r>
            <a:r>
              <a:rPr lang="da-DK" sz="1400" b="1" dirty="0">
                <a:latin typeface="Arial"/>
                <a:cs typeface="Arial"/>
              </a:rPr>
              <a:t>: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1809983" y="5221968"/>
            <a:ext cx="3175000" cy="110543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41300" marR="408940" indent="-228600">
              <a:lnSpc>
                <a:spcPts val="1600"/>
              </a:lnSpc>
              <a:spcBef>
                <a:spcPts val="219"/>
              </a:spcBef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Straks informere dig mundtligt og skriftligt om:</a:t>
            </a:r>
          </a:p>
          <a:p>
            <a:pPr marL="698500" marR="408940" lvl="1" indent="-228600">
              <a:lnSpc>
                <a:spcPts val="1600"/>
              </a:lnSpc>
              <a:spcBef>
                <a:spcPts val="219"/>
              </a:spcBef>
              <a:buFontTx/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Iværksættende tiltag for at begrænse forsinkelsen.</a:t>
            </a:r>
          </a:p>
          <a:p>
            <a:pPr marL="698500" marR="408940" lvl="1" indent="-228600">
              <a:lnSpc>
                <a:spcPts val="1600"/>
              </a:lnSpc>
              <a:spcBef>
                <a:spcPts val="219"/>
              </a:spcBef>
              <a:buFontTx/>
              <a:buChar char="•"/>
              <a:tabLst>
                <a:tab pos="240665" algn="l"/>
                <a:tab pos="241300" algn="l"/>
              </a:tabLst>
            </a:pPr>
            <a:r>
              <a:rPr lang="da-DK" sz="1400" dirty="0">
                <a:latin typeface="Arial"/>
                <a:cs typeface="Arial"/>
              </a:rPr>
              <a:t>Forventet varighed</a:t>
            </a:r>
          </a:p>
        </p:txBody>
      </p:sp>
      <p:sp>
        <p:nvSpPr>
          <p:cNvPr id="61" name="object 61"/>
          <p:cNvSpPr txBox="1"/>
          <p:nvPr/>
        </p:nvSpPr>
        <p:spPr>
          <a:xfrm>
            <a:off x="1189499" y="3389043"/>
            <a:ext cx="2712720" cy="6451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spc="-5" dirty="0">
                <a:latin typeface="Arial"/>
                <a:cs typeface="Arial"/>
              </a:rPr>
              <a:t>Hvis vikaren ikke møder op til en vagt på den aftalte mødetid og sted, forligger der en forsinkelse.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637901" y="2987824"/>
            <a:ext cx="1095375" cy="8972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da-DK" sz="1000" b="1" spc="-10" dirty="0">
                <a:solidFill>
                  <a:srgbClr val="FFFFFF"/>
                </a:solidFill>
                <a:latin typeface="Arial"/>
                <a:cs typeface="Arial"/>
              </a:rPr>
              <a:t>AFBESTILLE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ELLER</a:t>
            </a:r>
            <a:endParaRPr sz="1000" dirty="0">
              <a:latin typeface="Arial"/>
              <a:cs typeface="Arial"/>
            </a:endParaRPr>
          </a:p>
          <a:p>
            <a:pPr marL="142875" marR="135255" algn="ctr">
              <a:lnSpc>
                <a:spcPct val="116700"/>
              </a:lnSpc>
            </a:pP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ASTHOLDE  </a:t>
            </a:r>
            <a:r>
              <a:rPr lang="da-DK" sz="1000" b="1" spc="20" dirty="0">
                <a:solidFill>
                  <a:srgbClr val="FFFFFF"/>
                </a:solidFill>
                <a:latin typeface="Arial"/>
                <a:cs typeface="Arial"/>
              </a:rPr>
              <a:t>VAGTEN</a:t>
            </a: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9E9027CC-0141-49EA-8893-CC55DBBB498F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89" name="object 27">
              <a:extLst>
                <a:ext uri="{FF2B5EF4-FFF2-40B4-BE49-F238E27FC236}">
                  <a16:creationId xmlns:a16="http://schemas.microsoft.com/office/drawing/2014/main" id="{D5CBB3C5-0F3E-4A22-8AC6-084F3747F88E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96" name="object 28">
                <a:extLst>
                  <a:ext uri="{FF2B5EF4-FFF2-40B4-BE49-F238E27FC236}">
                    <a16:creationId xmlns:a16="http://schemas.microsoft.com/office/drawing/2014/main" id="{C810EA92-2FC7-44FF-A5F8-50D59ADF0FD4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7" name="object 29">
                <a:extLst>
                  <a:ext uri="{FF2B5EF4-FFF2-40B4-BE49-F238E27FC236}">
                    <a16:creationId xmlns:a16="http://schemas.microsoft.com/office/drawing/2014/main" id="{ED99325E-1DEF-45CC-A482-40D3B16FE33A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8" name="object 30">
                <a:extLst>
                  <a:ext uri="{FF2B5EF4-FFF2-40B4-BE49-F238E27FC236}">
                    <a16:creationId xmlns:a16="http://schemas.microsoft.com/office/drawing/2014/main" id="{487355A1-6286-4C33-9A0D-3BA35C1969A4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0" name="object 31">
              <a:extLst>
                <a:ext uri="{FF2B5EF4-FFF2-40B4-BE49-F238E27FC236}">
                  <a16:creationId xmlns:a16="http://schemas.microsoft.com/office/drawing/2014/main" id="{AAC81039-E0A8-4C27-A09E-A2A0F6680A19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93" name="object 32">
                <a:extLst>
                  <a:ext uri="{FF2B5EF4-FFF2-40B4-BE49-F238E27FC236}">
                    <a16:creationId xmlns:a16="http://schemas.microsoft.com/office/drawing/2014/main" id="{10F043E5-962B-4E1F-B9CE-EA5F8A5F9697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4" name="object 33">
                <a:extLst>
                  <a:ext uri="{FF2B5EF4-FFF2-40B4-BE49-F238E27FC236}">
                    <a16:creationId xmlns:a16="http://schemas.microsoft.com/office/drawing/2014/main" id="{FFFEDFD6-8AEC-4EA7-8BC4-7A0B1BF1ED2B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5" name="object 34">
                <a:extLst>
                  <a:ext uri="{FF2B5EF4-FFF2-40B4-BE49-F238E27FC236}">
                    <a16:creationId xmlns:a16="http://schemas.microsoft.com/office/drawing/2014/main" id="{3E3AD37B-DD67-4C34-883A-A0EB21CC28DF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1" name="object 66">
              <a:extLst>
                <a:ext uri="{FF2B5EF4-FFF2-40B4-BE49-F238E27FC236}">
                  <a16:creationId xmlns:a16="http://schemas.microsoft.com/office/drawing/2014/main" id="{B94636F1-FA85-43FB-9963-26D31DDE1ABD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92" name="object 67">
              <a:extLst>
                <a:ext uri="{FF2B5EF4-FFF2-40B4-BE49-F238E27FC236}">
                  <a16:creationId xmlns:a16="http://schemas.microsoft.com/office/drawing/2014/main" id="{2B6EB29B-B5A0-40CC-ABD6-9FFCB5AD8D72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sp>
        <p:nvSpPr>
          <p:cNvPr id="99" name="object 57">
            <a:extLst>
              <a:ext uri="{FF2B5EF4-FFF2-40B4-BE49-F238E27FC236}">
                <a16:creationId xmlns:a16="http://schemas.microsoft.com/office/drawing/2014/main" id="{10FA71C6-A8D9-4E9E-BBBF-337962600454}"/>
              </a:ext>
            </a:extLst>
          </p:cNvPr>
          <p:cNvSpPr txBox="1"/>
          <p:nvPr/>
        </p:nvSpPr>
        <p:spPr>
          <a:xfrm>
            <a:off x="12952536" y="1524000"/>
            <a:ext cx="2688627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000" b="1" spc="15" dirty="0">
                <a:latin typeface="Arial"/>
                <a:cs typeface="Arial"/>
              </a:rPr>
              <a:t>SKI-AFTALE 17</a:t>
            </a:r>
            <a:r>
              <a:rPr lang="da-DK" sz="1000" b="1" spc="20" dirty="0">
                <a:latin typeface="Arial"/>
                <a:cs typeface="Arial"/>
              </a:rPr>
              <a:t>.17</a:t>
            </a:r>
            <a:r>
              <a:rPr lang="da-DK" sz="1000" b="1" spc="-15" dirty="0">
                <a:latin typeface="Arial"/>
                <a:cs typeface="Arial"/>
              </a:rPr>
              <a:t> Vikarydelser delaftale 6-7.  </a:t>
            </a:r>
            <a:endParaRPr lang="da-DK" sz="1000" dirty="0">
              <a:latin typeface="Arial"/>
              <a:cs typeface="Arial"/>
            </a:endParaRPr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4E5A8ED0-E0F0-497D-9D86-DC7C76015DA7}"/>
              </a:ext>
            </a:extLst>
          </p:cNvPr>
          <p:cNvGrpSpPr/>
          <p:nvPr/>
        </p:nvGrpSpPr>
        <p:grpSpPr>
          <a:xfrm>
            <a:off x="8206962" y="2568841"/>
            <a:ext cx="3366270" cy="1285943"/>
            <a:chOff x="8206962" y="2568841"/>
            <a:chExt cx="3187655" cy="1818005"/>
          </a:xfrm>
        </p:grpSpPr>
        <p:sp>
          <p:nvSpPr>
            <p:cNvPr id="75" name="object 47">
              <a:extLst>
                <a:ext uri="{FF2B5EF4-FFF2-40B4-BE49-F238E27FC236}">
                  <a16:creationId xmlns:a16="http://schemas.microsoft.com/office/drawing/2014/main" id="{65B23722-6D4A-45D8-B761-835FD3F31B55}"/>
                </a:ext>
              </a:extLst>
            </p:cNvPr>
            <p:cNvSpPr/>
            <p:nvPr/>
          </p:nvSpPr>
          <p:spPr>
            <a:xfrm>
              <a:off x="8206962" y="2568842"/>
              <a:ext cx="3175000" cy="1818004"/>
            </a:xfrm>
            <a:custGeom>
              <a:avLst/>
              <a:gdLst/>
              <a:ahLst/>
              <a:cxnLst/>
              <a:rect l="l" t="t" r="r" b="b"/>
              <a:pathLst>
                <a:path w="3175000" h="2123440">
                  <a:moveTo>
                    <a:pt x="3175000" y="0"/>
                  </a:moveTo>
                  <a:lnTo>
                    <a:pt x="0" y="0"/>
                  </a:lnTo>
                  <a:lnTo>
                    <a:pt x="0" y="2123071"/>
                  </a:lnTo>
                  <a:lnTo>
                    <a:pt x="3175000" y="2123071"/>
                  </a:lnTo>
                  <a:lnTo>
                    <a:pt x="3175000" y="0"/>
                  </a:lnTo>
                  <a:close/>
                </a:path>
              </a:pathLst>
            </a:custGeom>
            <a:solidFill>
              <a:srgbClr val="F3F5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219617" y="2568841"/>
              <a:ext cx="3175000" cy="1818005"/>
            </a:xfrm>
            <a:custGeom>
              <a:avLst/>
              <a:gdLst/>
              <a:ahLst/>
              <a:cxnLst/>
              <a:rect l="l" t="t" r="r" b="b"/>
              <a:pathLst>
                <a:path w="3175000" h="1818004">
                  <a:moveTo>
                    <a:pt x="0" y="1817865"/>
                  </a:moveTo>
                  <a:lnTo>
                    <a:pt x="3175000" y="1817865"/>
                  </a:lnTo>
                  <a:lnTo>
                    <a:pt x="3175000" y="0"/>
                  </a:lnTo>
                  <a:lnTo>
                    <a:pt x="0" y="0"/>
                  </a:lnTo>
                  <a:lnTo>
                    <a:pt x="0" y="1817865"/>
                  </a:lnTo>
                  <a:close/>
                </a:path>
              </a:pathLst>
            </a:custGeom>
            <a:ln w="38100">
              <a:solidFill>
                <a:srgbClr val="802E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8330800" y="2663205"/>
            <a:ext cx="3051162" cy="1064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Afbestille</a:t>
            </a: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</a:t>
            </a:r>
            <a:r>
              <a:rPr lang="da-DK" sz="1400" dirty="0">
                <a:latin typeface="Arial"/>
                <a:cs typeface="Arial"/>
              </a:rPr>
              <a:t>kan </a:t>
            </a:r>
            <a:r>
              <a:rPr lang="da-DK" sz="1400" spc="-5" dirty="0">
                <a:latin typeface="Arial"/>
                <a:cs typeface="Arial"/>
              </a:rPr>
              <a:t>afbestille en vagt, hvis vikaren er forsinket eller forsinkelse påregnes.</a:t>
            </a: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spc="-5" dirty="0">
                <a:latin typeface="Arial"/>
                <a:cs typeface="Arial"/>
              </a:rPr>
              <a:t>Du skal straks meddele leverandøren, at du ønsker at afbestille.</a:t>
            </a: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12E89643-A29E-4329-BB44-6147B8965D78}"/>
              </a:ext>
            </a:extLst>
          </p:cNvPr>
          <p:cNvGrpSpPr/>
          <p:nvPr/>
        </p:nvGrpSpPr>
        <p:grpSpPr>
          <a:xfrm>
            <a:off x="10607099" y="2270695"/>
            <a:ext cx="609600" cy="609600"/>
            <a:chOff x="10607099" y="2270695"/>
            <a:chExt cx="609600" cy="609600"/>
          </a:xfrm>
        </p:grpSpPr>
        <p:sp>
          <p:nvSpPr>
            <p:cNvPr id="56" name="object 56"/>
            <p:cNvSpPr/>
            <p:nvPr/>
          </p:nvSpPr>
          <p:spPr>
            <a:xfrm>
              <a:off x="10607099" y="227069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722904" y="2409209"/>
              <a:ext cx="378460" cy="352425"/>
            </a:xfrm>
            <a:custGeom>
              <a:avLst/>
              <a:gdLst/>
              <a:ahLst/>
              <a:cxnLst/>
              <a:rect l="l" t="t" r="r" b="b"/>
              <a:pathLst>
                <a:path w="378459" h="352425">
                  <a:moveTo>
                    <a:pt x="298615" y="0"/>
                  </a:moveTo>
                  <a:lnTo>
                    <a:pt x="189191" y="101790"/>
                  </a:lnTo>
                  <a:lnTo>
                    <a:pt x="79755" y="0"/>
                  </a:lnTo>
                  <a:lnTo>
                    <a:pt x="0" y="74180"/>
                  </a:lnTo>
                  <a:lnTo>
                    <a:pt x="109435" y="175971"/>
                  </a:lnTo>
                  <a:lnTo>
                    <a:pt x="12" y="277749"/>
                  </a:lnTo>
                  <a:lnTo>
                    <a:pt x="79755" y="351929"/>
                  </a:lnTo>
                  <a:lnTo>
                    <a:pt x="189179" y="250151"/>
                  </a:lnTo>
                  <a:lnTo>
                    <a:pt x="298615" y="351942"/>
                  </a:lnTo>
                  <a:lnTo>
                    <a:pt x="350786" y="303415"/>
                  </a:lnTo>
                  <a:lnTo>
                    <a:pt x="341883" y="295148"/>
                  </a:lnTo>
                  <a:lnTo>
                    <a:pt x="297700" y="336245"/>
                  </a:lnTo>
                  <a:lnTo>
                    <a:pt x="189179" y="235305"/>
                  </a:lnTo>
                  <a:lnTo>
                    <a:pt x="80670" y="336245"/>
                  </a:lnTo>
                  <a:lnTo>
                    <a:pt x="16878" y="276898"/>
                  </a:lnTo>
                  <a:lnTo>
                    <a:pt x="125387" y="175971"/>
                  </a:lnTo>
                  <a:lnTo>
                    <a:pt x="16865" y="75031"/>
                  </a:lnTo>
                  <a:lnTo>
                    <a:pt x="80670" y="15684"/>
                  </a:lnTo>
                  <a:lnTo>
                    <a:pt x="189191" y="116624"/>
                  </a:lnTo>
                  <a:lnTo>
                    <a:pt x="297700" y="15697"/>
                  </a:lnTo>
                  <a:lnTo>
                    <a:pt x="361492" y="75031"/>
                  </a:lnTo>
                  <a:lnTo>
                    <a:pt x="252983" y="175958"/>
                  </a:lnTo>
                  <a:lnTo>
                    <a:pt x="370433" y="285140"/>
                  </a:lnTo>
                  <a:lnTo>
                    <a:pt x="378383" y="277749"/>
                  </a:lnTo>
                  <a:lnTo>
                    <a:pt x="268935" y="175958"/>
                  </a:lnTo>
                  <a:lnTo>
                    <a:pt x="378371" y="74180"/>
                  </a:lnTo>
                  <a:lnTo>
                    <a:pt x="2986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d-visuelt-kontraktoverblik-03" id="{777E3A82-C1E2-4E3C-AFFE-D2884CE6A66C}" vid="{45A98543-A40D-4EAF-872C-C582D0999C8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c394c4-40f1-4cc2-8b45-e62b6b6a2e0c">
      <Terms xmlns="http://schemas.microsoft.com/office/infopath/2007/PartnerControls"/>
    </lcf76f155ced4ddcb4097134ff3c332f>
    <TaxCatchAll xmlns="68e1ec91-248a-46a9-aefd-1611d14d7684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118C3B54FD0F84CB44C88C2941DA131" ma:contentTypeVersion="18" ma:contentTypeDescription="Opret et nyt dokument." ma:contentTypeScope="" ma:versionID="e0c8487135d24afec11d7aee2d929c75">
  <xsd:schema xmlns:xsd="http://www.w3.org/2001/XMLSchema" xmlns:xs="http://www.w3.org/2001/XMLSchema" xmlns:p="http://schemas.microsoft.com/office/2006/metadata/properties" xmlns:ns1="http://schemas.microsoft.com/sharepoint/v3" xmlns:ns2="73c394c4-40f1-4cc2-8b45-e62b6b6a2e0c" xmlns:ns3="68e1ec91-248a-46a9-aefd-1611d14d7684" targetNamespace="http://schemas.microsoft.com/office/2006/metadata/properties" ma:root="true" ma:fieldsID="600e51f18a37c5ae27da7b761c180e92" ns1:_="" ns2:_="" ns3:_="">
    <xsd:import namespace="http://schemas.microsoft.com/sharepoint/v3"/>
    <xsd:import namespace="73c394c4-40f1-4cc2-8b45-e62b6b6a2e0c"/>
    <xsd:import namespace="68e1ec91-248a-46a9-aefd-1611d14d76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Egenskaber for Unified Compliance Policy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Handling for Unified Compliance Policy-grænseflad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c394c4-40f1-4cc2-8b45-e62b6b6a2e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ledmærker" ma:readOnly="false" ma:fieldId="{5cf76f15-5ced-4ddc-b409-7134ff3c332f}" ma:taxonomyMulti="true" ma:sspId="86b9d16c-b87d-4af0-81a1-0320b4ec85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1ec91-248a-46a9-aefd-1611d14d768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9448e203-f1b8-4b60-8a43-bce24bf021ef}" ma:internalName="TaxCatchAll" ma:showField="CatchAllData" ma:web="68e1ec91-248a-46a9-aefd-1611d14d76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C8BBBA-88B3-406F-99F3-673E1D63BA6A}">
  <ds:schemaRefs>
    <ds:schemaRef ds:uri="73c394c4-40f1-4cc2-8b45-e62b6b6a2e0c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68e1ec91-248a-46a9-aefd-1611d14d7684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4D1D2E-A74D-4B57-973B-05392A232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3c394c4-40f1-4cc2-8b45-e62b6b6a2e0c"/>
    <ds:schemaRef ds:uri="68e1ec91-248a-46a9-aefd-1611d14d76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38CE6C-D4F0-44A5-B768-99160F1E29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ld-visuelt-kontraktoverblik-03_skabelon_FINAL</Template>
  <TotalTime>680</TotalTime>
  <Words>862</Words>
  <Application>Microsoft Office PowerPoint</Application>
  <PresentationFormat>Brugerdefineret</PresentationFormat>
  <Paragraphs>124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Leverandør og leveringskontrakt</vt:lpstr>
      <vt:lpstr>Bestilling og levering</vt:lpstr>
      <vt:lpstr>Forsinkelse og bod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Bestilling og levering</dc:title>
  <dc:creator>Hanne Steiness</dc:creator>
  <cp:lastModifiedBy>Tina Bjerre</cp:lastModifiedBy>
  <cp:revision>17</cp:revision>
  <dcterms:created xsi:type="dcterms:W3CDTF">2022-10-27T07:48:50Z</dcterms:created>
  <dcterms:modified xsi:type="dcterms:W3CDTF">2023-02-16T14:22:34Z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2022-01-25T00:00:00Z</vt:filetime>
  </property>
  <property fmtid="{D5CDD505-2E9C-101B-9397-08002B2CF9AE}" pid="3" name="Creator">
    <vt:lpwstr>Adobe InDesign 17.0 (Windows)</vt:lpwstr>
  </property>
  <property fmtid="{D5CDD505-2E9C-101B-9397-08002B2CF9AE}" pid="4" name="LastSaved">
    <vt:filetime>2022-01-25T00:00:00Z</vt:filetime>
  </property>
  <property fmtid="{D5CDD505-2E9C-101B-9397-08002B2CF9AE}" pid="5" name="ContentTypeId">
    <vt:lpwstr>0x010100C118C3B54FD0F84CB44C88C2941DA131</vt:lpwstr>
  </property>
  <property fmtid="{D5CDD505-2E9C-101B-9397-08002B2CF9AE}" pid="6" name="MediaServiceImageTags">
    <vt:lpwstr/>
  </property>
</Properties>
</file>