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handoutMasterIdLst>
    <p:handoutMasterId r:id="rId8"/>
  </p:handoutMasterIdLst>
  <p:sldIdLst>
    <p:sldId id="259" r:id="rId5"/>
    <p:sldId id="256" r:id="rId6"/>
    <p:sldId id="258" r:id="rId7"/>
  </p:sldIdLst>
  <p:sldSz cx="16256000" cy="9144000"/>
  <p:notesSz cx="16256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D8C2928-C272-887E-0038-8171DCA55AAA}" name="Tina Bjerre" initials="TB" userId="S::tbj@ski.dk::54801c69-0fff-43b0-ad22-0b5fb5353dbd" providerId="AD"/>
  <p188:author id="{A8BDEE3F-C09B-0D4D-1252-EB0429E8DD3C}" name="Susanne Taarnehøj" initials="ST" userId="S::st@ski.dk::10f52c02-9d11-4eb3-9a99-2808da05291b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E71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Ingen typografi, tabelgit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4441" autoAdjust="0"/>
    <p:restoredTop sz="89187" autoAdjust="0"/>
  </p:normalViewPr>
  <p:slideViewPr>
    <p:cSldViewPr>
      <p:cViewPr varScale="1">
        <p:scale>
          <a:sx n="86" d="100"/>
          <a:sy n="86" d="100"/>
        </p:scale>
        <p:origin x="126" y="13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7" d="100"/>
          <a:sy n="87" d="100"/>
        </p:scale>
        <p:origin x="1284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thilde Due Ørskov" userId="cd5100dc-4386-43f5-b58d-4e93ea3dc11d" providerId="ADAL" clId="{DC06E375-6DF5-4D4D-9D24-8A46A460B22A}"/>
    <pc:docChg chg="modSld">
      <pc:chgData name="Mathilde Due Ørskov" userId="cd5100dc-4386-43f5-b58d-4e93ea3dc11d" providerId="ADAL" clId="{DC06E375-6DF5-4D4D-9D24-8A46A460B22A}" dt="2023-02-16T08:32:08.970" v="0" actId="207"/>
      <pc:docMkLst>
        <pc:docMk/>
      </pc:docMkLst>
      <pc:sldChg chg="modSp mod">
        <pc:chgData name="Mathilde Due Ørskov" userId="cd5100dc-4386-43f5-b58d-4e93ea3dc11d" providerId="ADAL" clId="{DC06E375-6DF5-4D4D-9D24-8A46A460B22A}" dt="2023-02-16T08:32:08.970" v="0" actId="207"/>
        <pc:sldMkLst>
          <pc:docMk/>
          <pc:sldMk cId="3548601027" sldId="259"/>
        </pc:sldMkLst>
        <pc:spChg chg="mod">
          <ac:chgData name="Mathilde Due Ørskov" userId="cd5100dc-4386-43f5-b58d-4e93ea3dc11d" providerId="ADAL" clId="{DC06E375-6DF5-4D4D-9D24-8A46A460B22A}" dt="2023-02-16T08:32:08.970" v="0" actId="207"/>
          <ac:spMkLst>
            <pc:docMk/>
            <pc:sldMk cId="3548601027" sldId="259"/>
            <ac:spMk id="8" creationId="{00000000-0000-0000-0000-000000000000}"/>
          </ac:spMkLst>
        </pc:spChg>
      </pc:sldChg>
    </pc:docChg>
  </pc:docChgLst>
  <pc:docChgLst>
    <pc:chgData name="Tina Bjerre" userId="54801c69-0fff-43b0-ad22-0b5fb5353dbd" providerId="ADAL" clId="{5725B1BA-AC1B-41CC-ADEB-8568573BA1F2}"/>
    <pc:docChg chg="">
      <pc:chgData name="Tina Bjerre" userId="54801c69-0fff-43b0-ad22-0b5fb5353dbd" providerId="ADAL" clId="{5725B1BA-AC1B-41CC-ADEB-8568573BA1F2}" dt="2023-02-16T14:22:10.128" v="1"/>
      <pc:docMkLst>
        <pc:docMk/>
      </pc:docMkLst>
      <pc:sldChg chg="delCm">
        <pc:chgData name="Tina Bjerre" userId="54801c69-0fff-43b0-ad22-0b5fb5353dbd" providerId="ADAL" clId="{5725B1BA-AC1B-41CC-ADEB-8568573BA1F2}" dt="2023-02-16T14:22:10.128" v="1"/>
        <pc:sldMkLst>
          <pc:docMk/>
          <pc:sldMk cId="0" sldId="258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Tina Bjerre" userId="54801c69-0fff-43b0-ad22-0b5fb5353dbd" providerId="ADAL" clId="{5725B1BA-AC1B-41CC-ADEB-8568573BA1F2}" dt="2023-02-16T14:22:10.128" v="1"/>
              <pc2:cmMkLst xmlns:pc2="http://schemas.microsoft.com/office/powerpoint/2019/9/main/command">
                <pc:docMk/>
                <pc:sldMk cId="0" sldId="258"/>
                <pc2:cmMk id="{1D9BD14A-76BC-4008-A77D-ECC1DD82A71B}"/>
              </pc2:cmMkLst>
            </pc226:cmChg>
          </p:ext>
        </pc:extLst>
      </pc:sldChg>
      <pc:sldChg chg="delCm">
        <pc:chgData name="Tina Bjerre" userId="54801c69-0fff-43b0-ad22-0b5fb5353dbd" providerId="ADAL" clId="{5725B1BA-AC1B-41CC-ADEB-8568573BA1F2}" dt="2023-02-16T14:21:50.850" v="0"/>
        <pc:sldMkLst>
          <pc:docMk/>
          <pc:sldMk cId="3548601027" sldId="259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Tina Bjerre" userId="54801c69-0fff-43b0-ad22-0b5fb5353dbd" providerId="ADAL" clId="{5725B1BA-AC1B-41CC-ADEB-8568573BA1F2}" dt="2023-02-16T14:21:50.850" v="0"/>
              <pc2:cmMkLst xmlns:pc2="http://schemas.microsoft.com/office/powerpoint/2019/9/main/command">
                <pc:docMk/>
                <pc:sldMk cId="3548601027" sldId="259"/>
                <pc2:cmMk id="{5F3697C8-7A2E-4AE4-9CD8-10D0A35984DD}"/>
              </pc2:cmMkLst>
            </pc226:cmChg>
          </p:ext>
        </pc:ext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>
            <a:extLst>
              <a:ext uri="{FF2B5EF4-FFF2-40B4-BE49-F238E27FC236}">
                <a16:creationId xmlns:a16="http://schemas.microsoft.com/office/drawing/2014/main" id="{7685C287-AD79-90FC-E240-A5C2D98F35A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7043738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C5344921-B269-FDE9-7227-CC7AE7F1B06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9207500" y="0"/>
            <a:ext cx="7045325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F91A88-3006-4D4E-A37B-E9EFF36E8579}" type="datetimeFigureOut">
              <a:rPr lang="da-DK" smtClean="0"/>
              <a:t>16-02-2023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F36D15D7-3DAB-8C73-9600-E440E153608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7043738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0CE5A488-1690-6414-7893-94EBBE65D66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9207500" y="8685213"/>
            <a:ext cx="7045325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F8BD85-1886-4392-A054-C2034415380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913421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219200" y="2834640"/>
            <a:ext cx="13817600" cy="19202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r>
              <a:rPr lang="da-DK"/>
              <a:t>Klik for at redigere titeltypografien i masteren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438400" y="5120640"/>
            <a:ext cx="11379200" cy="2286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r>
              <a:rPr lang="da-DK"/>
              <a:t>Klik for at redigere undertiteltypografien i masteren</a:t>
            </a:r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spc="-10" dirty="0"/>
              <a:t>Visualiseringen </a:t>
            </a:r>
            <a:r>
              <a:rPr spc="-5" dirty="0"/>
              <a:t>uddybes </a:t>
            </a:r>
            <a:r>
              <a:rPr dirty="0"/>
              <a:t>i</a:t>
            </a:r>
            <a:r>
              <a:rPr spc="-5" dirty="0"/>
              <a:t> </a:t>
            </a:r>
            <a:r>
              <a:rPr dirty="0"/>
              <a:t>vejledning</a:t>
            </a:r>
            <a:r>
              <a:rPr spc="-5" dirty="0"/>
              <a:t> </a:t>
            </a:r>
            <a:r>
              <a:rPr dirty="0"/>
              <a:t>til </a:t>
            </a:r>
            <a:r>
              <a:rPr spc="-5" dirty="0"/>
              <a:t>brug af</a:t>
            </a:r>
            <a:r>
              <a:rPr spc="-10" dirty="0"/>
              <a:t> </a:t>
            </a:r>
            <a:r>
              <a:rPr spc="-5" dirty="0"/>
              <a:t>aftalen på </a:t>
            </a:r>
            <a:r>
              <a:rPr dirty="0"/>
              <a:t>ski.dk.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645"/>
              </a:lnSpc>
            </a:pPr>
            <a:r>
              <a:rPr spc="-5" dirty="0"/>
              <a:t>xx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da-DK"/>
              <a:t>Klik for at redigere titeltypografien i masteren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spc="-10" dirty="0"/>
              <a:t>Visualiseringen </a:t>
            </a:r>
            <a:r>
              <a:rPr spc="-5" dirty="0"/>
              <a:t>uddybes </a:t>
            </a:r>
            <a:r>
              <a:rPr dirty="0"/>
              <a:t>i</a:t>
            </a:r>
            <a:r>
              <a:rPr spc="-5" dirty="0"/>
              <a:t> </a:t>
            </a:r>
            <a:r>
              <a:rPr dirty="0"/>
              <a:t>vejledning</a:t>
            </a:r>
            <a:r>
              <a:rPr spc="-5" dirty="0"/>
              <a:t> </a:t>
            </a:r>
            <a:r>
              <a:rPr dirty="0"/>
              <a:t>til </a:t>
            </a:r>
            <a:r>
              <a:rPr spc="-5" dirty="0"/>
              <a:t>brug af</a:t>
            </a:r>
            <a:r>
              <a:rPr spc="-10" dirty="0"/>
              <a:t> </a:t>
            </a:r>
            <a:r>
              <a:rPr spc="-5" dirty="0"/>
              <a:t>aftalen på </a:t>
            </a:r>
            <a:r>
              <a:rPr dirty="0"/>
              <a:t>ski.dk.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645"/>
              </a:lnSpc>
            </a:pPr>
            <a:r>
              <a:rPr spc="-5" dirty="0"/>
              <a:t>xx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da-DK"/>
              <a:t>Klik for at redigere titeltypografien i masteren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812800" y="2103120"/>
            <a:ext cx="7071360" cy="6035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8371840" y="2103120"/>
            <a:ext cx="7071360" cy="6035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spc="-10" dirty="0"/>
              <a:t>Visualiseringen </a:t>
            </a:r>
            <a:r>
              <a:rPr spc="-5" dirty="0"/>
              <a:t>uddybes </a:t>
            </a:r>
            <a:r>
              <a:rPr dirty="0"/>
              <a:t>i</a:t>
            </a:r>
            <a:r>
              <a:rPr spc="-5" dirty="0"/>
              <a:t> </a:t>
            </a:r>
            <a:r>
              <a:rPr dirty="0"/>
              <a:t>vejledning</a:t>
            </a:r>
            <a:r>
              <a:rPr spc="-5" dirty="0"/>
              <a:t> </a:t>
            </a:r>
            <a:r>
              <a:rPr dirty="0"/>
              <a:t>til </a:t>
            </a:r>
            <a:r>
              <a:rPr spc="-5" dirty="0"/>
              <a:t>brug af</a:t>
            </a:r>
            <a:r>
              <a:rPr spc="-10" dirty="0"/>
              <a:t> </a:t>
            </a:r>
            <a:r>
              <a:rPr spc="-5" dirty="0"/>
              <a:t>aftalen på </a:t>
            </a:r>
            <a:r>
              <a:rPr dirty="0"/>
              <a:t>ski.dk.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645"/>
              </a:lnSpc>
            </a:pPr>
            <a:r>
              <a:rPr spc="-5" dirty="0"/>
              <a:t>xx</a:t>
            </a: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da-DK"/>
              <a:t>Klik for at redigere titeltypografien i masteren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spc="-10" dirty="0"/>
              <a:t>Visualiseringen </a:t>
            </a:r>
            <a:r>
              <a:rPr spc="-5" dirty="0"/>
              <a:t>uddybes </a:t>
            </a:r>
            <a:r>
              <a:rPr dirty="0"/>
              <a:t>i</a:t>
            </a:r>
            <a:r>
              <a:rPr spc="-5" dirty="0"/>
              <a:t> </a:t>
            </a:r>
            <a:r>
              <a:rPr dirty="0"/>
              <a:t>vejledning</a:t>
            </a:r>
            <a:r>
              <a:rPr spc="-5" dirty="0"/>
              <a:t> </a:t>
            </a:r>
            <a:r>
              <a:rPr dirty="0"/>
              <a:t>til </a:t>
            </a:r>
            <a:r>
              <a:rPr spc="-5" dirty="0"/>
              <a:t>brug af</a:t>
            </a:r>
            <a:r>
              <a:rPr spc="-10" dirty="0"/>
              <a:t> </a:t>
            </a:r>
            <a:r>
              <a:rPr spc="-5" dirty="0"/>
              <a:t>aftalen på </a:t>
            </a:r>
            <a:r>
              <a:rPr dirty="0"/>
              <a:t>ski.dk.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645"/>
              </a:lnSpc>
            </a:pPr>
            <a:r>
              <a:rPr spc="-5" dirty="0"/>
              <a:t>xx</a:t>
            </a: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spc="-10" dirty="0"/>
              <a:t>Visualiseringen </a:t>
            </a:r>
            <a:r>
              <a:rPr spc="-5" dirty="0"/>
              <a:t>uddybes </a:t>
            </a:r>
            <a:r>
              <a:rPr dirty="0"/>
              <a:t>i</a:t>
            </a:r>
            <a:r>
              <a:rPr spc="-5" dirty="0"/>
              <a:t> </a:t>
            </a:r>
            <a:r>
              <a:rPr dirty="0"/>
              <a:t>vejledning</a:t>
            </a:r>
            <a:r>
              <a:rPr spc="-5" dirty="0"/>
              <a:t> </a:t>
            </a:r>
            <a:r>
              <a:rPr dirty="0"/>
              <a:t>til </a:t>
            </a:r>
            <a:r>
              <a:rPr spc="-5" dirty="0"/>
              <a:t>brug af</a:t>
            </a:r>
            <a:r>
              <a:rPr spc="-10" dirty="0"/>
              <a:t> </a:t>
            </a:r>
            <a:r>
              <a:rPr spc="-5" dirty="0"/>
              <a:t>aftalen på </a:t>
            </a:r>
            <a:r>
              <a:rPr dirty="0"/>
              <a:t>ski.dk.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645"/>
              </a:lnSpc>
            </a:pPr>
            <a:r>
              <a:rPr spc="-5" dirty="0"/>
              <a:t>xx</a:t>
            </a: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39800" y="815454"/>
            <a:ext cx="14376400" cy="574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12800" y="2103120"/>
            <a:ext cx="14630400" cy="6035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504230" y="8740287"/>
            <a:ext cx="4333875" cy="1962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spc="-10" dirty="0"/>
              <a:t>Visualiseringen </a:t>
            </a:r>
            <a:r>
              <a:rPr spc="-5" dirty="0"/>
              <a:t>uddybes </a:t>
            </a:r>
            <a:r>
              <a:rPr dirty="0"/>
              <a:t>i</a:t>
            </a:r>
            <a:r>
              <a:rPr spc="-5" dirty="0"/>
              <a:t> </a:t>
            </a:r>
            <a:r>
              <a:rPr dirty="0"/>
              <a:t>vejledning</a:t>
            </a:r>
            <a:r>
              <a:rPr spc="-5" dirty="0"/>
              <a:t> </a:t>
            </a:r>
            <a:r>
              <a:rPr dirty="0"/>
              <a:t>til </a:t>
            </a:r>
            <a:r>
              <a:rPr spc="-5" dirty="0"/>
              <a:t>brug af</a:t>
            </a:r>
            <a:r>
              <a:rPr spc="-10" dirty="0"/>
              <a:t> </a:t>
            </a:r>
            <a:r>
              <a:rPr spc="-5" dirty="0"/>
              <a:t>aftalen på </a:t>
            </a:r>
            <a:r>
              <a:rPr dirty="0"/>
              <a:t>ski.dk.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5537532" y="8762786"/>
            <a:ext cx="223519" cy="2241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645"/>
              </a:lnSpc>
            </a:pPr>
            <a:r>
              <a:rPr spc="-5" dirty="0"/>
              <a:t>xx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704320" y="8503920"/>
            <a:ext cx="3738880" cy="45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 eaLnBrk="1" hangingPunct="1">
        <a:defRPr>
          <a:latin typeface="+mj-lt"/>
          <a:ea typeface="+mj-ea"/>
          <a:cs typeface="+mj-cs"/>
        </a:defRPr>
      </a:lvl1pPr>
    </p:titleStyle>
    <p:bodyStyle>
      <a:lvl1pPr marL="0" eaLnBrk="1" hangingPunct="1">
        <a:defRPr>
          <a:latin typeface="+mn-lt"/>
          <a:ea typeface="+mn-ea"/>
          <a:cs typeface="+mn-cs"/>
        </a:defRPr>
      </a:lvl1pPr>
      <a:lvl2pPr marL="457200" eaLnBrk="1" hangingPunct="1">
        <a:defRPr>
          <a:latin typeface="+mn-lt"/>
          <a:ea typeface="+mn-ea"/>
          <a:cs typeface="+mn-cs"/>
        </a:defRPr>
      </a:lvl2pPr>
      <a:lvl3pPr marL="914400" eaLnBrk="1" hangingPunct="1">
        <a:defRPr>
          <a:latin typeface="+mn-lt"/>
          <a:ea typeface="+mn-ea"/>
          <a:cs typeface="+mn-cs"/>
        </a:defRPr>
      </a:lvl3pPr>
      <a:lvl4pPr marL="1371600" eaLnBrk="1" hangingPunct="1">
        <a:defRPr>
          <a:latin typeface="+mn-lt"/>
          <a:ea typeface="+mn-ea"/>
          <a:cs typeface="+mn-cs"/>
        </a:defRPr>
      </a:lvl4pPr>
      <a:lvl5pPr marL="1828800" eaLnBrk="1" hangingPunct="1">
        <a:defRPr>
          <a:latin typeface="+mn-lt"/>
          <a:ea typeface="+mn-ea"/>
          <a:cs typeface="+mn-cs"/>
        </a:defRPr>
      </a:lvl5pPr>
      <a:lvl6pPr marL="2286000" eaLnBrk="1" hangingPunct="1">
        <a:defRPr>
          <a:latin typeface="+mn-lt"/>
          <a:ea typeface="+mn-ea"/>
          <a:cs typeface="+mn-cs"/>
        </a:defRPr>
      </a:lvl6pPr>
      <a:lvl7pPr marL="2743200" eaLnBrk="1" hangingPunct="1">
        <a:defRPr>
          <a:latin typeface="+mn-lt"/>
          <a:ea typeface="+mn-ea"/>
          <a:cs typeface="+mn-cs"/>
        </a:defRPr>
      </a:lvl7pPr>
      <a:lvl8pPr marL="3200400" eaLnBrk="1" hangingPunct="1">
        <a:defRPr>
          <a:latin typeface="+mn-lt"/>
          <a:ea typeface="+mn-ea"/>
          <a:cs typeface="+mn-cs"/>
        </a:defRPr>
      </a:lvl8pPr>
      <a:lvl9pPr marL="3657600" eaLnBrk="1" hangingPunct="1">
        <a:defRPr>
          <a:latin typeface="+mn-lt"/>
          <a:ea typeface="+mn-ea"/>
          <a:cs typeface="+mn-cs"/>
        </a:defRPr>
      </a:lvl9pPr>
    </p:bodyStyle>
    <p:otherStyle>
      <a:lvl1pPr marL="0" eaLnBrk="1" hangingPunct="1">
        <a:defRPr>
          <a:latin typeface="+mn-lt"/>
          <a:ea typeface="+mn-ea"/>
          <a:cs typeface="+mn-cs"/>
        </a:defRPr>
      </a:lvl1pPr>
      <a:lvl2pPr marL="457200" eaLnBrk="1" hangingPunct="1">
        <a:defRPr>
          <a:latin typeface="+mn-lt"/>
          <a:ea typeface="+mn-ea"/>
          <a:cs typeface="+mn-cs"/>
        </a:defRPr>
      </a:lvl2pPr>
      <a:lvl3pPr marL="914400" eaLnBrk="1" hangingPunct="1">
        <a:defRPr>
          <a:latin typeface="+mn-lt"/>
          <a:ea typeface="+mn-ea"/>
          <a:cs typeface="+mn-cs"/>
        </a:defRPr>
      </a:lvl3pPr>
      <a:lvl4pPr marL="1371600" eaLnBrk="1" hangingPunct="1">
        <a:defRPr>
          <a:latin typeface="+mn-lt"/>
          <a:ea typeface="+mn-ea"/>
          <a:cs typeface="+mn-cs"/>
        </a:defRPr>
      </a:lvl4pPr>
      <a:lvl5pPr marL="1828800" eaLnBrk="1" hangingPunct="1">
        <a:defRPr>
          <a:latin typeface="+mn-lt"/>
          <a:ea typeface="+mn-ea"/>
          <a:cs typeface="+mn-cs"/>
        </a:defRPr>
      </a:lvl5pPr>
      <a:lvl6pPr marL="2286000" eaLnBrk="1" hangingPunct="1">
        <a:defRPr>
          <a:latin typeface="+mn-lt"/>
          <a:ea typeface="+mn-ea"/>
          <a:cs typeface="+mn-cs"/>
        </a:defRPr>
      </a:lvl6pPr>
      <a:lvl7pPr marL="2743200" eaLnBrk="1" hangingPunct="1">
        <a:defRPr>
          <a:latin typeface="+mn-lt"/>
          <a:ea typeface="+mn-ea"/>
          <a:cs typeface="+mn-cs"/>
        </a:defRPr>
      </a:lvl7pPr>
      <a:lvl8pPr marL="3200400" eaLnBrk="1" hangingPunct="1">
        <a:defRPr>
          <a:latin typeface="+mn-lt"/>
          <a:ea typeface="+mn-ea"/>
          <a:cs typeface="+mn-cs"/>
        </a:defRPr>
      </a:lvl8pPr>
      <a:lvl9pPr marL="3657600" eaLnBrk="1" hangingPunct="1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521051" y="500049"/>
            <a:ext cx="15240000" cy="8115300"/>
            <a:chOff x="508000" y="508000"/>
            <a:chExt cx="15240000" cy="8115300"/>
          </a:xfrm>
        </p:grpSpPr>
        <p:sp>
          <p:nvSpPr>
            <p:cNvPr id="3" name="object 3"/>
            <p:cNvSpPr/>
            <p:nvPr/>
          </p:nvSpPr>
          <p:spPr>
            <a:xfrm>
              <a:off x="508000" y="1447800"/>
              <a:ext cx="15240000" cy="7175500"/>
            </a:xfrm>
            <a:custGeom>
              <a:avLst/>
              <a:gdLst/>
              <a:ahLst/>
              <a:cxnLst/>
              <a:rect l="l" t="t" r="r" b="b"/>
              <a:pathLst>
                <a:path w="15240000" h="7175500">
                  <a:moveTo>
                    <a:pt x="15240000" y="0"/>
                  </a:moveTo>
                  <a:lnTo>
                    <a:pt x="0" y="0"/>
                  </a:lnTo>
                  <a:lnTo>
                    <a:pt x="0" y="350748"/>
                  </a:lnTo>
                  <a:lnTo>
                    <a:pt x="0" y="7175500"/>
                  </a:lnTo>
                  <a:lnTo>
                    <a:pt x="15240000" y="7175500"/>
                  </a:lnTo>
                  <a:lnTo>
                    <a:pt x="15240000" y="350748"/>
                  </a:lnTo>
                  <a:lnTo>
                    <a:pt x="15240000" y="0"/>
                  </a:lnTo>
                  <a:close/>
                </a:path>
              </a:pathLst>
            </a:custGeom>
            <a:solidFill>
              <a:srgbClr val="EFF4F1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4" name="object 4"/>
            <p:cNvSpPr/>
            <p:nvPr/>
          </p:nvSpPr>
          <p:spPr>
            <a:xfrm>
              <a:off x="8946501" y="3555702"/>
              <a:ext cx="535305" cy="0"/>
            </a:xfrm>
            <a:custGeom>
              <a:avLst/>
              <a:gdLst/>
              <a:ahLst/>
              <a:cxnLst/>
              <a:rect l="l" t="t" r="r" b="b"/>
              <a:pathLst>
                <a:path w="535304">
                  <a:moveTo>
                    <a:pt x="0" y="0"/>
                  </a:moveTo>
                  <a:lnTo>
                    <a:pt x="535012" y="0"/>
                  </a:lnTo>
                </a:path>
              </a:pathLst>
            </a:custGeom>
            <a:ln w="254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9393580" y="3478182"/>
              <a:ext cx="213360" cy="155575"/>
            </a:xfrm>
            <a:custGeom>
              <a:avLst/>
              <a:gdLst/>
              <a:ahLst/>
              <a:cxnLst/>
              <a:rect l="l" t="t" r="r" b="b"/>
              <a:pathLst>
                <a:path w="213359" h="155575">
                  <a:moveTo>
                    <a:pt x="0" y="0"/>
                  </a:moveTo>
                  <a:lnTo>
                    <a:pt x="0" y="155041"/>
                  </a:lnTo>
                  <a:lnTo>
                    <a:pt x="213017" y="775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508000" y="508000"/>
              <a:ext cx="12103100" cy="1270000"/>
            </a:xfrm>
            <a:custGeom>
              <a:avLst/>
              <a:gdLst/>
              <a:ahLst/>
              <a:cxnLst/>
              <a:rect l="l" t="t" r="r" b="b"/>
              <a:pathLst>
                <a:path w="12103100" h="1270000">
                  <a:moveTo>
                    <a:pt x="12103100" y="0"/>
                  </a:moveTo>
                  <a:lnTo>
                    <a:pt x="0" y="0"/>
                  </a:lnTo>
                  <a:lnTo>
                    <a:pt x="0" y="1270000"/>
                  </a:lnTo>
                  <a:lnTo>
                    <a:pt x="12103100" y="1270000"/>
                  </a:lnTo>
                  <a:lnTo>
                    <a:pt x="12103100" y="0"/>
                  </a:lnTo>
                  <a:close/>
                </a:path>
              </a:pathLst>
            </a:custGeom>
            <a:solidFill>
              <a:srgbClr val="6E718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pic>
        <p:nvPicPr>
          <p:cNvPr id="9" name="object 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951235" y="508000"/>
            <a:ext cx="1759223" cy="758342"/>
          </a:xfrm>
          <a:prstGeom prst="rect">
            <a:avLst/>
          </a:prstGeom>
        </p:spPr>
      </p:pic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939800" y="815454"/>
            <a:ext cx="8653033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da-DK" spc="-5" dirty="0"/>
              <a:t>Leverandør og leveringskontrakt</a:t>
            </a:r>
            <a:endParaRPr dirty="0"/>
          </a:p>
        </p:txBody>
      </p:sp>
      <p:sp>
        <p:nvSpPr>
          <p:cNvPr id="14" name="object 14"/>
          <p:cNvSpPr/>
          <p:nvPr/>
        </p:nvSpPr>
        <p:spPr>
          <a:xfrm>
            <a:off x="4915909" y="3539591"/>
            <a:ext cx="854710" cy="0"/>
          </a:xfrm>
          <a:custGeom>
            <a:avLst/>
            <a:gdLst/>
            <a:ahLst/>
            <a:cxnLst/>
            <a:rect l="l" t="t" r="r" b="b"/>
            <a:pathLst>
              <a:path w="854710">
                <a:moveTo>
                  <a:pt x="0" y="0"/>
                </a:moveTo>
                <a:lnTo>
                  <a:pt x="854417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5682392" y="3462070"/>
            <a:ext cx="213360" cy="155575"/>
          </a:xfrm>
          <a:custGeom>
            <a:avLst/>
            <a:gdLst/>
            <a:ahLst/>
            <a:cxnLst/>
            <a:rect l="l" t="t" r="r" b="b"/>
            <a:pathLst>
              <a:path w="213360" h="155575">
                <a:moveTo>
                  <a:pt x="0" y="0"/>
                </a:moveTo>
                <a:lnTo>
                  <a:pt x="0" y="155041"/>
                </a:lnTo>
                <a:lnTo>
                  <a:pt x="213017" y="7752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1" name="Gruppe 20">
            <a:extLst>
              <a:ext uri="{FF2B5EF4-FFF2-40B4-BE49-F238E27FC236}">
                <a16:creationId xmlns:a16="http://schemas.microsoft.com/office/drawing/2014/main" id="{7C661581-3FBA-4E5F-BD66-A0902B659958}"/>
              </a:ext>
            </a:extLst>
          </p:cNvPr>
          <p:cNvGrpSpPr/>
          <p:nvPr/>
        </p:nvGrpSpPr>
        <p:grpSpPr>
          <a:xfrm>
            <a:off x="733065" y="5389152"/>
            <a:ext cx="3450038" cy="1280643"/>
            <a:chOff x="1512633" y="4538344"/>
            <a:chExt cx="3635375" cy="2005331"/>
          </a:xfrm>
        </p:grpSpPr>
        <p:sp>
          <p:nvSpPr>
            <p:cNvPr id="22" name="object 22"/>
            <p:cNvSpPr/>
            <p:nvPr/>
          </p:nvSpPr>
          <p:spPr>
            <a:xfrm>
              <a:off x="1512633" y="4538344"/>
              <a:ext cx="3635375" cy="2005331"/>
            </a:xfrm>
            <a:custGeom>
              <a:avLst/>
              <a:gdLst/>
              <a:ahLst/>
              <a:cxnLst/>
              <a:rect l="l" t="t" r="r" b="b"/>
              <a:pathLst>
                <a:path w="3635375" h="2005329">
                  <a:moveTo>
                    <a:pt x="3635006" y="0"/>
                  </a:moveTo>
                  <a:lnTo>
                    <a:pt x="0" y="0"/>
                  </a:lnTo>
                  <a:lnTo>
                    <a:pt x="0" y="162547"/>
                  </a:lnTo>
                  <a:lnTo>
                    <a:pt x="0" y="2004707"/>
                  </a:lnTo>
                  <a:lnTo>
                    <a:pt x="3635006" y="2004707"/>
                  </a:lnTo>
                  <a:lnTo>
                    <a:pt x="3635006" y="162547"/>
                  </a:lnTo>
                  <a:lnTo>
                    <a:pt x="363500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23" name="object 23"/>
            <p:cNvSpPr/>
            <p:nvPr/>
          </p:nvSpPr>
          <p:spPr>
            <a:xfrm>
              <a:off x="1512633" y="4538345"/>
              <a:ext cx="3635375" cy="2005330"/>
            </a:xfrm>
            <a:custGeom>
              <a:avLst/>
              <a:gdLst/>
              <a:ahLst/>
              <a:cxnLst/>
              <a:rect l="l" t="t" r="r" b="b"/>
              <a:pathLst>
                <a:path w="3635375" h="2005329">
                  <a:moveTo>
                    <a:pt x="0" y="2004707"/>
                  </a:moveTo>
                  <a:lnTo>
                    <a:pt x="3635006" y="2004707"/>
                  </a:lnTo>
                  <a:lnTo>
                    <a:pt x="3635006" y="0"/>
                  </a:lnTo>
                  <a:lnTo>
                    <a:pt x="0" y="0"/>
                  </a:lnTo>
                  <a:lnTo>
                    <a:pt x="0" y="2004707"/>
                  </a:lnTo>
                  <a:close/>
                </a:path>
              </a:pathLst>
            </a:custGeom>
            <a:ln w="38100">
              <a:solidFill>
                <a:srgbClr val="C1466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0" name="object 60"/>
          <p:cNvSpPr txBox="1">
            <a:spLocks noGrp="1"/>
          </p:cNvSpPr>
          <p:nvPr>
            <p:ph type="ftr" sz="quarter" idx="5"/>
          </p:nvPr>
        </p:nvSpPr>
        <p:spPr>
          <a:xfrm>
            <a:off x="504230" y="8740287"/>
            <a:ext cx="28002034" cy="1795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da-DK" spc="-10" dirty="0"/>
              <a:t>For yderligere informationer se Bilag E leveringskontrakt og Bilag D Retningslinjer for tildeling af leveringskontrakt. Visualiseringen </a:t>
            </a:r>
            <a:r>
              <a:rPr lang="da-DK" spc="-5" dirty="0"/>
              <a:t>uddybes desuden </a:t>
            </a:r>
            <a:r>
              <a:rPr lang="da-DK" dirty="0"/>
              <a:t>i</a:t>
            </a:r>
            <a:r>
              <a:rPr lang="da-DK" spc="-5" dirty="0"/>
              <a:t> </a:t>
            </a:r>
            <a:r>
              <a:rPr lang="da-DK" dirty="0"/>
              <a:t>vejledning</a:t>
            </a:r>
            <a:r>
              <a:rPr lang="da-DK" spc="-5" dirty="0"/>
              <a:t> </a:t>
            </a:r>
            <a:r>
              <a:rPr lang="da-DK" dirty="0"/>
              <a:t>til </a:t>
            </a:r>
            <a:r>
              <a:rPr lang="da-DK" spc="-5" dirty="0"/>
              <a:t>brug af</a:t>
            </a:r>
            <a:r>
              <a:rPr lang="da-DK" spc="-10" dirty="0"/>
              <a:t> </a:t>
            </a:r>
            <a:r>
              <a:rPr lang="da-DK" spc="-5" dirty="0"/>
              <a:t>aftalen på </a:t>
            </a:r>
            <a:r>
              <a:rPr lang="da-DK" dirty="0"/>
              <a:t>ski.dk.</a:t>
            </a:r>
          </a:p>
        </p:txBody>
      </p:sp>
      <p:sp>
        <p:nvSpPr>
          <p:cNvPr id="61" name="object 61"/>
          <p:cNvSpPr txBox="1">
            <a:spLocks noGrp="1"/>
          </p:cNvSpPr>
          <p:nvPr>
            <p:ph type="dt" sz="half" idx="6"/>
          </p:nvPr>
        </p:nvSpPr>
        <p:spPr>
          <a:xfrm>
            <a:off x="15537532" y="8762786"/>
            <a:ext cx="223519" cy="2051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45"/>
              </a:lnSpc>
            </a:pPr>
            <a:r>
              <a:rPr lang="da-DK" spc="-5" dirty="0"/>
              <a:t>01</a:t>
            </a:r>
            <a:endParaRPr spc="-5" dirty="0"/>
          </a:p>
        </p:txBody>
      </p:sp>
      <p:sp>
        <p:nvSpPr>
          <p:cNvPr id="54" name="object 54"/>
          <p:cNvSpPr txBox="1"/>
          <p:nvPr/>
        </p:nvSpPr>
        <p:spPr>
          <a:xfrm>
            <a:off x="874153" y="5774098"/>
            <a:ext cx="3085926" cy="679673"/>
          </a:xfrm>
          <a:prstGeom prst="rect">
            <a:avLst/>
          </a:prstGeom>
        </p:spPr>
        <p:txBody>
          <a:bodyPr vert="horz" wrap="square" lIns="0" tIns="330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60"/>
              </a:spcBef>
              <a:tabLst>
                <a:tab pos="240665" algn="l"/>
                <a:tab pos="241300" algn="l"/>
              </a:tabLst>
            </a:pPr>
            <a:r>
              <a:rPr lang="da-DK" sz="1400" spc="-5" dirty="0">
                <a:latin typeface="Arial"/>
                <a:cs typeface="Arial"/>
              </a:rPr>
              <a:t>Du skal kontakte leverandørerne i det geografiske område, som vikarydelsen, du har behov for, skal udføres i. 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829641" y="5505423"/>
            <a:ext cx="2719070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da-DK" sz="1400" b="1" spc="30" dirty="0">
                <a:latin typeface="Arial"/>
                <a:cs typeface="Arial"/>
              </a:rPr>
              <a:t>Valg af leverandør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12808520" y="1524000"/>
            <a:ext cx="2832643" cy="1667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b="1" spc="15" dirty="0">
                <a:latin typeface="Arial"/>
                <a:cs typeface="Arial"/>
              </a:rPr>
              <a:t>SKI-AFTALE </a:t>
            </a:r>
            <a:r>
              <a:rPr lang="da-DK" sz="1000" b="1" spc="15" dirty="0">
                <a:latin typeface="Arial"/>
                <a:cs typeface="Arial"/>
              </a:rPr>
              <a:t>17</a:t>
            </a:r>
            <a:r>
              <a:rPr sz="1000" b="1" spc="20" dirty="0">
                <a:latin typeface="Arial"/>
                <a:cs typeface="Arial"/>
              </a:rPr>
              <a:t>.</a:t>
            </a:r>
            <a:r>
              <a:rPr lang="da-DK" sz="1000" b="1" spc="20" dirty="0">
                <a:latin typeface="Arial"/>
                <a:cs typeface="Arial"/>
              </a:rPr>
              <a:t>17</a:t>
            </a:r>
            <a:r>
              <a:rPr sz="1000" b="1" spc="-15" dirty="0">
                <a:latin typeface="Arial"/>
                <a:cs typeface="Arial"/>
              </a:rPr>
              <a:t> </a:t>
            </a:r>
            <a:r>
              <a:rPr lang="da-DK" sz="1000" b="1" spc="-15" dirty="0">
                <a:latin typeface="Arial"/>
                <a:cs typeface="Arial"/>
              </a:rPr>
              <a:t>Vikarydelser delaftale 1-5.  </a:t>
            </a:r>
            <a:endParaRPr sz="1000" dirty="0">
              <a:latin typeface="Arial"/>
              <a:cs typeface="Arial"/>
            </a:endParaRPr>
          </a:p>
        </p:txBody>
      </p:sp>
      <p:grpSp>
        <p:nvGrpSpPr>
          <p:cNvPr id="66" name="Gruppe 65">
            <a:extLst>
              <a:ext uri="{FF2B5EF4-FFF2-40B4-BE49-F238E27FC236}">
                <a16:creationId xmlns:a16="http://schemas.microsoft.com/office/drawing/2014/main" id="{3E36DE81-BFA4-40AC-BC98-3E8CE18E9BEB}"/>
              </a:ext>
            </a:extLst>
          </p:cNvPr>
          <p:cNvGrpSpPr/>
          <p:nvPr/>
        </p:nvGrpSpPr>
        <p:grpSpPr>
          <a:xfrm>
            <a:off x="3479407" y="5036500"/>
            <a:ext cx="609600" cy="609600"/>
            <a:chOff x="4331874" y="4222203"/>
            <a:chExt cx="609600" cy="609600"/>
          </a:xfrm>
        </p:grpSpPr>
        <p:sp>
          <p:nvSpPr>
            <p:cNvPr id="24" name="object 24"/>
            <p:cNvSpPr/>
            <p:nvPr/>
          </p:nvSpPr>
          <p:spPr>
            <a:xfrm>
              <a:off x="4331874" y="4222203"/>
              <a:ext cx="609600" cy="609600"/>
            </a:xfrm>
            <a:custGeom>
              <a:avLst/>
              <a:gdLst/>
              <a:ahLst/>
              <a:cxnLst/>
              <a:rect l="l" t="t" r="r" b="b"/>
              <a:pathLst>
                <a:path w="609600" h="609600">
                  <a:moveTo>
                    <a:pt x="304800" y="0"/>
                  </a:moveTo>
                  <a:lnTo>
                    <a:pt x="255359" y="3989"/>
                  </a:lnTo>
                  <a:lnTo>
                    <a:pt x="208458" y="15538"/>
                  </a:lnTo>
                  <a:lnTo>
                    <a:pt x="164725" y="34020"/>
                  </a:lnTo>
                  <a:lnTo>
                    <a:pt x="124788" y="58808"/>
                  </a:lnTo>
                  <a:lnTo>
                    <a:pt x="89273" y="89273"/>
                  </a:lnTo>
                  <a:lnTo>
                    <a:pt x="58808" y="124788"/>
                  </a:lnTo>
                  <a:lnTo>
                    <a:pt x="34020" y="164725"/>
                  </a:lnTo>
                  <a:lnTo>
                    <a:pt x="15538" y="208458"/>
                  </a:lnTo>
                  <a:lnTo>
                    <a:pt x="3989" y="255359"/>
                  </a:lnTo>
                  <a:lnTo>
                    <a:pt x="0" y="304800"/>
                  </a:lnTo>
                  <a:lnTo>
                    <a:pt x="3989" y="354240"/>
                  </a:lnTo>
                  <a:lnTo>
                    <a:pt x="15538" y="401141"/>
                  </a:lnTo>
                  <a:lnTo>
                    <a:pt x="34020" y="444874"/>
                  </a:lnTo>
                  <a:lnTo>
                    <a:pt x="58808" y="484811"/>
                  </a:lnTo>
                  <a:lnTo>
                    <a:pt x="89273" y="520326"/>
                  </a:lnTo>
                  <a:lnTo>
                    <a:pt x="124788" y="550791"/>
                  </a:lnTo>
                  <a:lnTo>
                    <a:pt x="164725" y="575579"/>
                  </a:lnTo>
                  <a:lnTo>
                    <a:pt x="208458" y="594061"/>
                  </a:lnTo>
                  <a:lnTo>
                    <a:pt x="255359" y="605610"/>
                  </a:lnTo>
                  <a:lnTo>
                    <a:pt x="304800" y="609600"/>
                  </a:lnTo>
                  <a:lnTo>
                    <a:pt x="354240" y="605610"/>
                  </a:lnTo>
                  <a:lnTo>
                    <a:pt x="401141" y="594061"/>
                  </a:lnTo>
                  <a:lnTo>
                    <a:pt x="444874" y="575579"/>
                  </a:lnTo>
                  <a:lnTo>
                    <a:pt x="484811" y="550791"/>
                  </a:lnTo>
                  <a:lnTo>
                    <a:pt x="520326" y="520326"/>
                  </a:lnTo>
                  <a:lnTo>
                    <a:pt x="550791" y="484811"/>
                  </a:lnTo>
                  <a:lnTo>
                    <a:pt x="575579" y="444874"/>
                  </a:lnTo>
                  <a:lnTo>
                    <a:pt x="594061" y="401141"/>
                  </a:lnTo>
                  <a:lnTo>
                    <a:pt x="605610" y="354240"/>
                  </a:lnTo>
                  <a:lnTo>
                    <a:pt x="609600" y="304800"/>
                  </a:lnTo>
                  <a:lnTo>
                    <a:pt x="605610" y="255359"/>
                  </a:lnTo>
                  <a:lnTo>
                    <a:pt x="594061" y="208458"/>
                  </a:lnTo>
                  <a:lnTo>
                    <a:pt x="575579" y="164725"/>
                  </a:lnTo>
                  <a:lnTo>
                    <a:pt x="550791" y="124788"/>
                  </a:lnTo>
                  <a:lnTo>
                    <a:pt x="520326" y="89273"/>
                  </a:lnTo>
                  <a:lnTo>
                    <a:pt x="484811" y="58808"/>
                  </a:lnTo>
                  <a:lnTo>
                    <a:pt x="444874" y="34020"/>
                  </a:lnTo>
                  <a:lnTo>
                    <a:pt x="401141" y="15538"/>
                  </a:lnTo>
                  <a:lnTo>
                    <a:pt x="354240" y="3989"/>
                  </a:lnTo>
                  <a:lnTo>
                    <a:pt x="304800" y="0"/>
                  </a:lnTo>
                  <a:close/>
                </a:path>
              </a:pathLst>
            </a:custGeom>
            <a:solidFill>
              <a:srgbClr val="C1466D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25" name="object 25"/>
            <p:cNvSpPr/>
            <p:nvPr/>
          </p:nvSpPr>
          <p:spPr>
            <a:xfrm>
              <a:off x="4497001" y="4387296"/>
              <a:ext cx="279400" cy="279400"/>
            </a:xfrm>
            <a:custGeom>
              <a:avLst/>
              <a:gdLst/>
              <a:ahLst/>
              <a:cxnLst/>
              <a:rect l="l" t="t" r="r" b="b"/>
              <a:pathLst>
                <a:path w="279400" h="279400">
                  <a:moveTo>
                    <a:pt x="279349" y="137261"/>
                  </a:moveTo>
                  <a:lnTo>
                    <a:pt x="272741" y="181541"/>
                  </a:lnTo>
                  <a:lnTo>
                    <a:pt x="252979" y="220236"/>
                  </a:lnTo>
                  <a:lnTo>
                    <a:pt x="222553" y="251005"/>
                  </a:lnTo>
                  <a:lnTo>
                    <a:pt x="183955" y="271507"/>
                  </a:lnTo>
                  <a:lnTo>
                    <a:pt x="139674" y="279399"/>
                  </a:lnTo>
                  <a:lnTo>
                    <a:pt x="95654" y="273042"/>
                  </a:lnTo>
                  <a:lnTo>
                    <a:pt x="57568" y="253875"/>
                  </a:lnTo>
                  <a:lnTo>
                    <a:pt x="27525" y="224160"/>
                  </a:lnTo>
                  <a:lnTo>
                    <a:pt x="7632" y="186156"/>
                  </a:lnTo>
                  <a:lnTo>
                    <a:pt x="0" y="142125"/>
                  </a:lnTo>
                  <a:lnTo>
                    <a:pt x="6603" y="97855"/>
                  </a:lnTo>
                  <a:lnTo>
                    <a:pt x="26367" y="59162"/>
                  </a:lnTo>
                  <a:lnTo>
                    <a:pt x="56797" y="28391"/>
                  </a:lnTo>
                  <a:lnTo>
                    <a:pt x="95397" y="7888"/>
                  </a:lnTo>
                  <a:lnTo>
                    <a:pt x="139674" y="0"/>
                  </a:lnTo>
                  <a:lnTo>
                    <a:pt x="183694" y="6354"/>
                  </a:lnTo>
                  <a:lnTo>
                    <a:pt x="221780" y="25521"/>
                  </a:lnTo>
                  <a:lnTo>
                    <a:pt x="251823" y="55238"/>
                  </a:lnTo>
                  <a:lnTo>
                    <a:pt x="271716" y="93240"/>
                  </a:lnTo>
                  <a:lnTo>
                    <a:pt x="279349" y="137261"/>
                  </a:lnTo>
                  <a:close/>
                </a:path>
                <a:path w="279400" h="279400">
                  <a:moveTo>
                    <a:pt x="139674" y="158724"/>
                  </a:moveTo>
                  <a:lnTo>
                    <a:pt x="139674" y="69824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4630324" y="4584125"/>
              <a:ext cx="12700" cy="12700"/>
            </a:xfrm>
            <a:custGeom>
              <a:avLst/>
              <a:gdLst/>
              <a:ahLst/>
              <a:cxnLst/>
              <a:rect l="l" t="t" r="r" b="b"/>
              <a:pathLst>
                <a:path w="12700" h="12700">
                  <a:moveTo>
                    <a:pt x="12700" y="6350"/>
                  </a:moveTo>
                  <a:lnTo>
                    <a:pt x="12700" y="9855"/>
                  </a:lnTo>
                  <a:lnTo>
                    <a:pt x="9855" y="12700"/>
                  </a:lnTo>
                  <a:lnTo>
                    <a:pt x="6350" y="12700"/>
                  </a:lnTo>
                  <a:lnTo>
                    <a:pt x="2844" y="12700"/>
                  </a:lnTo>
                  <a:lnTo>
                    <a:pt x="0" y="9855"/>
                  </a:lnTo>
                  <a:lnTo>
                    <a:pt x="0" y="6350"/>
                  </a:lnTo>
                  <a:lnTo>
                    <a:pt x="0" y="2844"/>
                  </a:lnTo>
                  <a:lnTo>
                    <a:pt x="2844" y="0"/>
                  </a:lnTo>
                  <a:lnTo>
                    <a:pt x="6350" y="0"/>
                  </a:lnTo>
                  <a:lnTo>
                    <a:pt x="9855" y="0"/>
                  </a:lnTo>
                  <a:lnTo>
                    <a:pt x="12700" y="2844"/>
                  </a:lnTo>
                  <a:lnTo>
                    <a:pt x="12700" y="6350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67" name="Gruppe 66">
            <a:extLst>
              <a:ext uri="{FF2B5EF4-FFF2-40B4-BE49-F238E27FC236}">
                <a16:creationId xmlns:a16="http://schemas.microsoft.com/office/drawing/2014/main" id="{D24BBE71-78A1-BFCE-7759-59152C8AC2C8}"/>
              </a:ext>
            </a:extLst>
          </p:cNvPr>
          <p:cNvGrpSpPr/>
          <p:nvPr/>
        </p:nvGrpSpPr>
        <p:grpSpPr>
          <a:xfrm>
            <a:off x="7119888" y="5707711"/>
            <a:ext cx="4132706" cy="2248665"/>
            <a:chOff x="12376329" y="3042759"/>
            <a:chExt cx="3193871" cy="5176681"/>
          </a:xfrm>
        </p:grpSpPr>
        <p:sp>
          <p:nvSpPr>
            <p:cNvPr id="72" name="object 47">
              <a:extLst>
                <a:ext uri="{FF2B5EF4-FFF2-40B4-BE49-F238E27FC236}">
                  <a16:creationId xmlns:a16="http://schemas.microsoft.com/office/drawing/2014/main" id="{A29FC195-DE50-4711-2B6A-59FF81CA024E}"/>
                </a:ext>
              </a:extLst>
            </p:cNvPr>
            <p:cNvSpPr/>
            <p:nvPr/>
          </p:nvSpPr>
          <p:spPr>
            <a:xfrm>
              <a:off x="12395200" y="3059491"/>
              <a:ext cx="3175000" cy="5159949"/>
            </a:xfrm>
            <a:custGeom>
              <a:avLst/>
              <a:gdLst/>
              <a:ahLst/>
              <a:cxnLst/>
              <a:rect l="l" t="t" r="r" b="b"/>
              <a:pathLst>
                <a:path w="3175000" h="2123440">
                  <a:moveTo>
                    <a:pt x="3175000" y="0"/>
                  </a:moveTo>
                  <a:lnTo>
                    <a:pt x="0" y="0"/>
                  </a:lnTo>
                  <a:lnTo>
                    <a:pt x="0" y="2123071"/>
                  </a:lnTo>
                  <a:lnTo>
                    <a:pt x="3175000" y="2123071"/>
                  </a:lnTo>
                  <a:lnTo>
                    <a:pt x="3175000" y="0"/>
                  </a:lnTo>
                  <a:close/>
                </a:path>
              </a:pathLst>
            </a:custGeom>
            <a:solidFill>
              <a:srgbClr val="F3F5F4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73" name="object 46">
              <a:extLst>
                <a:ext uri="{FF2B5EF4-FFF2-40B4-BE49-F238E27FC236}">
                  <a16:creationId xmlns:a16="http://schemas.microsoft.com/office/drawing/2014/main" id="{7170B3FF-F5DD-B460-C405-A82402C8FE9E}"/>
                </a:ext>
              </a:extLst>
            </p:cNvPr>
            <p:cNvSpPr/>
            <p:nvPr/>
          </p:nvSpPr>
          <p:spPr>
            <a:xfrm>
              <a:off x="12376329" y="3042759"/>
              <a:ext cx="3175000" cy="5159949"/>
            </a:xfrm>
            <a:custGeom>
              <a:avLst/>
              <a:gdLst/>
              <a:ahLst/>
              <a:cxnLst/>
              <a:rect l="l" t="t" r="r" b="b"/>
              <a:pathLst>
                <a:path w="3175000" h="2085975">
                  <a:moveTo>
                    <a:pt x="0" y="2085505"/>
                  </a:moveTo>
                  <a:lnTo>
                    <a:pt x="3175000" y="2085505"/>
                  </a:lnTo>
                  <a:lnTo>
                    <a:pt x="3175000" y="0"/>
                  </a:lnTo>
                  <a:lnTo>
                    <a:pt x="0" y="0"/>
                  </a:lnTo>
                  <a:lnTo>
                    <a:pt x="0" y="2085505"/>
                  </a:lnTo>
                  <a:close/>
                </a:path>
              </a:pathLst>
            </a:custGeom>
            <a:ln w="38100">
              <a:solidFill>
                <a:srgbClr val="48564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4" name="object 50">
            <a:extLst>
              <a:ext uri="{FF2B5EF4-FFF2-40B4-BE49-F238E27FC236}">
                <a16:creationId xmlns:a16="http://schemas.microsoft.com/office/drawing/2014/main" id="{F15E7E21-3273-1EE4-37DF-8A72FBBB13DD}"/>
              </a:ext>
            </a:extLst>
          </p:cNvPr>
          <p:cNvSpPr txBox="1"/>
          <p:nvPr/>
        </p:nvSpPr>
        <p:spPr>
          <a:xfrm>
            <a:off x="7239036" y="5842310"/>
            <a:ext cx="3913300" cy="8592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639"/>
              </a:lnSpc>
              <a:spcBef>
                <a:spcPts val="100"/>
              </a:spcBef>
            </a:pPr>
            <a:r>
              <a:rPr lang="da-DK" sz="1400" b="1" dirty="0">
                <a:latin typeface="Arial"/>
                <a:cs typeface="Arial"/>
              </a:rPr>
              <a:t>Krav til længden af en vagt</a:t>
            </a:r>
            <a:endParaRPr sz="1400" dirty="0">
              <a:latin typeface="Arial"/>
              <a:cs typeface="Arial"/>
            </a:endParaRPr>
          </a:p>
          <a:p>
            <a:pPr marL="12700" marR="5080">
              <a:lnSpc>
                <a:spcPts val="1600"/>
              </a:lnSpc>
              <a:spcBef>
                <a:spcPts val="80"/>
              </a:spcBef>
            </a:pPr>
            <a:r>
              <a:rPr lang="da-DK" sz="1400" spc="-5" dirty="0">
                <a:latin typeface="Arial"/>
                <a:cs typeface="Arial"/>
              </a:rPr>
              <a:t>For alle vikartyper gælder, at en vagt min. skal vare 5 timer og maks. 12 timer. </a:t>
            </a:r>
          </a:p>
          <a:p>
            <a:pPr marL="12700" marR="5080">
              <a:lnSpc>
                <a:spcPts val="1600"/>
              </a:lnSpc>
              <a:spcBef>
                <a:spcPts val="80"/>
              </a:spcBef>
            </a:pPr>
            <a:endParaRPr lang="da-DK" sz="1400" spc="-5" dirty="0">
              <a:latin typeface="Arial"/>
              <a:cs typeface="Arial"/>
            </a:endParaRPr>
          </a:p>
        </p:txBody>
      </p:sp>
      <p:grpSp>
        <p:nvGrpSpPr>
          <p:cNvPr id="11" name="Gruppe 10">
            <a:extLst>
              <a:ext uri="{FF2B5EF4-FFF2-40B4-BE49-F238E27FC236}">
                <a16:creationId xmlns:a16="http://schemas.microsoft.com/office/drawing/2014/main" id="{3AC55073-FFBD-CB57-3BCB-D7575669FF16}"/>
              </a:ext>
            </a:extLst>
          </p:cNvPr>
          <p:cNvGrpSpPr/>
          <p:nvPr/>
        </p:nvGrpSpPr>
        <p:grpSpPr>
          <a:xfrm>
            <a:off x="6050566" y="2130287"/>
            <a:ext cx="4195113" cy="3410431"/>
            <a:chOff x="777875" y="2987992"/>
            <a:chExt cx="3175000" cy="1713230"/>
          </a:xfrm>
        </p:grpSpPr>
        <p:sp>
          <p:nvSpPr>
            <p:cNvPr id="31" name="object 40">
              <a:extLst>
                <a:ext uri="{FF2B5EF4-FFF2-40B4-BE49-F238E27FC236}">
                  <a16:creationId xmlns:a16="http://schemas.microsoft.com/office/drawing/2014/main" id="{6A851AD4-3F00-5090-FBC9-B94F0592E7FE}"/>
                </a:ext>
              </a:extLst>
            </p:cNvPr>
            <p:cNvSpPr/>
            <p:nvPr/>
          </p:nvSpPr>
          <p:spPr>
            <a:xfrm>
              <a:off x="777875" y="2987992"/>
              <a:ext cx="3175000" cy="1713230"/>
            </a:xfrm>
            <a:custGeom>
              <a:avLst/>
              <a:gdLst/>
              <a:ahLst/>
              <a:cxnLst/>
              <a:rect l="l" t="t" r="r" b="b"/>
              <a:pathLst>
                <a:path w="3175000" h="1713229">
                  <a:moveTo>
                    <a:pt x="3175000" y="0"/>
                  </a:moveTo>
                  <a:lnTo>
                    <a:pt x="0" y="0"/>
                  </a:lnTo>
                  <a:lnTo>
                    <a:pt x="0" y="1712899"/>
                  </a:lnTo>
                  <a:lnTo>
                    <a:pt x="3175000" y="1712899"/>
                  </a:lnTo>
                  <a:lnTo>
                    <a:pt x="3175000" y="0"/>
                  </a:lnTo>
                  <a:close/>
                </a:path>
              </a:pathLst>
            </a:custGeom>
            <a:solidFill>
              <a:srgbClr val="F3F5F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41">
              <a:extLst>
                <a:ext uri="{FF2B5EF4-FFF2-40B4-BE49-F238E27FC236}">
                  <a16:creationId xmlns:a16="http://schemas.microsoft.com/office/drawing/2014/main" id="{2F9A5708-322E-DFB4-92F5-62176363462C}"/>
                </a:ext>
              </a:extLst>
            </p:cNvPr>
            <p:cNvSpPr/>
            <p:nvPr/>
          </p:nvSpPr>
          <p:spPr>
            <a:xfrm>
              <a:off x="777875" y="2987992"/>
              <a:ext cx="3175000" cy="1713230"/>
            </a:xfrm>
            <a:custGeom>
              <a:avLst/>
              <a:gdLst/>
              <a:ahLst/>
              <a:cxnLst/>
              <a:rect l="l" t="t" r="r" b="b"/>
              <a:pathLst>
                <a:path w="3175000" h="1713229">
                  <a:moveTo>
                    <a:pt x="0" y="1712899"/>
                  </a:moveTo>
                  <a:lnTo>
                    <a:pt x="3175000" y="1712899"/>
                  </a:lnTo>
                  <a:lnTo>
                    <a:pt x="3175000" y="0"/>
                  </a:lnTo>
                  <a:lnTo>
                    <a:pt x="0" y="0"/>
                  </a:lnTo>
                  <a:lnTo>
                    <a:pt x="0" y="1712899"/>
                  </a:lnTo>
                  <a:close/>
                </a:path>
              </a:pathLst>
            </a:custGeom>
            <a:ln w="38100">
              <a:solidFill>
                <a:srgbClr val="802E4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5" name="object 58">
            <a:extLst>
              <a:ext uri="{FF2B5EF4-FFF2-40B4-BE49-F238E27FC236}">
                <a16:creationId xmlns:a16="http://schemas.microsoft.com/office/drawing/2014/main" id="{A4F7878B-3185-9441-9418-7A605EC4B0DA}"/>
              </a:ext>
            </a:extLst>
          </p:cNvPr>
          <p:cNvSpPr txBox="1"/>
          <p:nvPr/>
        </p:nvSpPr>
        <p:spPr>
          <a:xfrm>
            <a:off x="6173664" y="2267744"/>
            <a:ext cx="3842829" cy="3180358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>
              <a:lnSpc>
                <a:spcPts val="1639"/>
              </a:lnSpc>
              <a:spcBef>
                <a:spcPts val="100"/>
              </a:spcBef>
            </a:pPr>
            <a:r>
              <a:rPr lang="da-DK" sz="1400" b="1" spc="-5" dirty="0">
                <a:latin typeface="Arial"/>
                <a:cs typeface="Arial"/>
              </a:rPr>
              <a:t>Leveringskontrakt</a:t>
            </a:r>
            <a:endParaRPr sz="1400" dirty="0">
              <a:latin typeface="Arial"/>
              <a:cs typeface="Arial"/>
            </a:endParaRPr>
          </a:p>
          <a:p>
            <a:pPr marL="12700" marR="5080">
              <a:lnSpc>
                <a:spcPts val="1600"/>
              </a:lnSpc>
              <a:spcBef>
                <a:spcPts val="80"/>
              </a:spcBef>
            </a:pPr>
            <a:r>
              <a:rPr lang="da-DK" sz="1400" spc="-5" dirty="0">
                <a:latin typeface="Arial"/>
                <a:cs typeface="Arial"/>
              </a:rPr>
              <a:t>Inden du bestiller en vikarydelse, skal du indgå en leveringskontrakt med begge leverandører, og der skal afholdes implementeringsmøde og opstartsmøder. </a:t>
            </a:r>
          </a:p>
          <a:p>
            <a:pPr marL="12700" marR="5080">
              <a:lnSpc>
                <a:spcPts val="1600"/>
              </a:lnSpc>
              <a:spcBef>
                <a:spcPts val="80"/>
              </a:spcBef>
            </a:pPr>
            <a:endParaRPr lang="da-DK" sz="1400" spc="-5" dirty="0">
              <a:latin typeface="Arial"/>
              <a:cs typeface="Arial"/>
            </a:endParaRPr>
          </a:p>
          <a:p>
            <a:pPr marL="12700" marR="5080">
              <a:lnSpc>
                <a:spcPts val="1600"/>
              </a:lnSpc>
              <a:spcBef>
                <a:spcPts val="80"/>
              </a:spcBef>
            </a:pPr>
            <a:r>
              <a:rPr lang="da-DK" sz="1400" b="1" spc="-5" dirty="0">
                <a:latin typeface="Arial"/>
                <a:cs typeface="Arial"/>
              </a:rPr>
              <a:t>Implementeringsfase</a:t>
            </a:r>
          </a:p>
          <a:p>
            <a:pPr marL="12700" marR="5080">
              <a:lnSpc>
                <a:spcPts val="1600"/>
              </a:lnSpc>
              <a:spcBef>
                <a:spcPts val="80"/>
              </a:spcBef>
            </a:pPr>
            <a:r>
              <a:rPr lang="da-DK" sz="1400" spc="-10" dirty="0">
                <a:latin typeface="Arial"/>
                <a:cs typeface="Arial"/>
              </a:rPr>
              <a:t>Kan vare op til tre måneder med mindre I aftaler andet.</a:t>
            </a:r>
          </a:p>
          <a:p>
            <a:pPr marL="12700" marR="5080">
              <a:lnSpc>
                <a:spcPts val="1600"/>
              </a:lnSpc>
              <a:spcBef>
                <a:spcPts val="80"/>
              </a:spcBef>
            </a:pPr>
            <a:endParaRPr lang="da-DK" sz="1400" spc="-10" dirty="0">
              <a:latin typeface="Arial"/>
              <a:cs typeface="Arial"/>
            </a:endParaRPr>
          </a:p>
          <a:p>
            <a:pPr marL="12700" marR="5080">
              <a:lnSpc>
                <a:spcPts val="1600"/>
              </a:lnSpc>
              <a:spcBef>
                <a:spcPts val="80"/>
              </a:spcBef>
            </a:pPr>
            <a:r>
              <a:rPr lang="da-DK" sz="1400" b="1" dirty="0">
                <a:latin typeface="Arial"/>
                <a:cs typeface="Arial"/>
              </a:rPr>
              <a:t>Kaskademodel</a:t>
            </a:r>
          </a:p>
          <a:p>
            <a:pPr marL="12700" marR="5080">
              <a:lnSpc>
                <a:spcPts val="1600"/>
              </a:lnSpc>
              <a:spcBef>
                <a:spcPts val="80"/>
              </a:spcBef>
            </a:pPr>
            <a:r>
              <a:rPr lang="da-DK" sz="1400" dirty="0">
                <a:latin typeface="Arial"/>
                <a:cs typeface="Arial"/>
              </a:rPr>
              <a:t>Det er en flerleverandøraftale, og du skal anvende en kaskademodel for at identificere, hvilken af de to leverandører du skal bestille vikarydelser hos.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6" name="object 14">
            <a:extLst>
              <a:ext uri="{FF2B5EF4-FFF2-40B4-BE49-F238E27FC236}">
                <a16:creationId xmlns:a16="http://schemas.microsoft.com/office/drawing/2014/main" id="{37448BA1-1088-B4E3-9A6D-2ADDD594C58D}"/>
              </a:ext>
            </a:extLst>
          </p:cNvPr>
          <p:cNvSpPr/>
          <p:nvPr/>
        </p:nvSpPr>
        <p:spPr>
          <a:xfrm>
            <a:off x="10172493" y="3408358"/>
            <a:ext cx="854710" cy="0"/>
          </a:xfrm>
          <a:custGeom>
            <a:avLst/>
            <a:gdLst/>
            <a:ahLst/>
            <a:cxnLst/>
            <a:rect l="l" t="t" r="r" b="b"/>
            <a:pathLst>
              <a:path w="854710">
                <a:moveTo>
                  <a:pt x="0" y="0"/>
                </a:moveTo>
                <a:lnTo>
                  <a:pt x="854417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15">
            <a:extLst>
              <a:ext uri="{FF2B5EF4-FFF2-40B4-BE49-F238E27FC236}">
                <a16:creationId xmlns:a16="http://schemas.microsoft.com/office/drawing/2014/main" id="{0778D086-BF89-4A18-E388-67B7B1AC94EA}"/>
              </a:ext>
            </a:extLst>
          </p:cNvPr>
          <p:cNvSpPr/>
          <p:nvPr/>
        </p:nvSpPr>
        <p:spPr>
          <a:xfrm>
            <a:off x="10938976" y="3330837"/>
            <a:ext cx="213360" cy="155575"/>
          </a:xfrm>
          <a:custGeom>
            <a:avLst/>
            <a:gdLst/>
            <a:ahLst/>
            <a:cxnLst/>
            <a:rect l="l" t="t" r="r" b="b"/>
            <a:pathLst>
              <a:path w="213360" h="155575">
                <a:moveTo>
                  <a:pt x="0" y="0"/>
                </a:moveTo>
                <a:lnTo>
                  <a:pt x="0" y="155041"/>
                </a:lnTo>
                <a:lnTo>
                  <a:pt x="213017" y="7752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50">
            <a:extLst>
              <a:ext uri="{FF2B5EF4-FFF2-40B4-BE49-F238E27FC236}">
                <a16:creationId xmlns:a16="http://schemas.microsoft.com/office/drawing/2014/main" id="{E260A657-7325-FDBA-9C01-9A44CF17EAEE}"/>
              </a:ext>
            </a:extLst>
          </p:cNvPr>
          <p:cNvSpPr txBox="1"/>
          <p:nvPr/>
        </p:nvSpPr>
        <p:spPr>
          <a:xfrm>
            <a:off x="7225509" y="6686800"/>
            <a:ext cx="3913300" cy="10515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639"/>
              </a:lnSpc>
              <a:spcBef>
                <a:spcPts val="100"/>
              </a:spcBef>
            </a:pPr>
            <a:r>
              <a:rPr lang="da-DK" sz="1400" b="1" dirty="0">
                <a:latin typeface="Arial"/>
                <a:cs typeface="Arial"/>
              </a:rPr>
              <a:t>Straffe- og børneattest</a:t>
            </a:r>
          </a:p>
          <a:p>
            <a:pPr marL="12700">
              <a:lnSpc>
                <a:spcPts val="1639"/>
              </a:lnSpc>
              <a:spcBef>
                <a:spcPts val="100"/>
              </a:spcBef>
            </a:pPr>
            <a:r>
              <a:rPr lang="da-DK" sz="1400" spc="-5" dirty="0">
                <a:latin typeface="Arial"/>
                <a:cs typeface="Arial"/>
              </a:rPr>
              <a:t>Leverandøren skal indhente straffe- og børneattester på alle vikarer der udfører vikarydelser, og de bør genindhentes med passende intervaller.</a:t>
            </a:r>
          </a:p>
        </p:txBody>
      </p:sp>
      <p:grpSp>
        <p:nvGrpSpPr>
          <p:cNvPr id="13" name="Gruppe 12">
            <a:extLst>
              <a:ext uri="{FF2B5EF4-FFF2-40B4-BE49-F238E27FC236}">
                <a16:creationId xmlns:a16="http://schemas.microsoft.com/office/drawing/2014/main" id="{82A14A42-091C-5941-000F-32C16CCB40D4}"/>
              </a:ext>
            </a:extLst>
          </p:cNvPr>
          <p:cNvGrpSpPr/>
          <p:nvPr/>
        </p:nvGrpSpPr>
        <p:grpSpPr>
          <a:xfrm>
            <a:off x="10350403" y="5367137"/>
            <a:ext cx="609600" cy="609600"/>
            <a:chOff x="4331874" y="4222203"/>
            <a:chExt cx="609600" cy="609600"/>
          </a:xfrm>
        </p:grpSpPr>
        <p:sp>
          <p:nvSpPr>
            <p:cNvPr id="16" name="object 24">
              <a:extLst>
                <a:ext uri="{FF2B5EF4-FFF2-40B4-BE49-F238E27FC236}">
                  <a16:creationId xmlns:a16="http://schemas.microsoft.com/office/drawing/2014/main" id="{6774FE71-A105-87E0-F65C-231F8B3300F0}"/>
                </a:ext>
              </a:extLst>
            </p:cNvPr>
            <p:cNvSpPr/>
            <p:nvPr/>
          </p:nvSpPr>
          <p:spPr>
            <a:xfrm>
              <a:off x="4331874" y="4222203"/>
              <a:ext cx="609600" cy="609600"/>
            </a:xfrm>
            <a:custGeom>
              <a:avLst/>
              <a:gdLst/>
              <a:ahLst/>
              <a:cxnLst/>
              <a:rect l="l" t="t" r="r" b="b"/>
              <a:pathLst>
                <a:path w="609600" h="609600">
                  <a:moveTo>
                    <a:pt x="304800" y="0"/>
                  </a:moveTo>
                  <a:lnTo>
                    <a:pt x="255359" y="3989"/>
                  </a:lnTo>
                  <a:lnTo>
                    <a:pt x="208458" y="15538"/>
                  </a:lnTo>
                  <a:lnTo>
                    <a:pt x="164725" y="34020"/>
                  </a:lnTo>
                  <a:lnTo>
                    <a:pt x="124788" y="58808"/>
                  </a:lnTo>
                  <a:lnTo>
                    <a:pt x="89273" y="89273"/>
                  </a:lnTo>
                  <a:lnTo>
                    <a:pt x="58808" y="124788"/>
                  </a:lnTo>
                  <a:lnTo>
                    <a:pt x="34020" y="164725"/>
                  </a:lnTo>
                  <a:lnTo>
                    <a:pt x="15538" y="208458"/>
                  </a:lnTo>
                  <a:lnTo>
                    <a:pt x="3989" y="255359"/>
                  </a:lnTo>
                  <a:lnTo>
                    <a:pt x="0" y="304800"/>
                  </a:lnTo>
                  <a:lnTo>
                    <a:pt x="3989" y="354240"/>
                  </a:lnTo>
                  <a:lnTo>
                    <a:pt x="15538" y="401141"/>
                  </a:lnTo>
                  <a:lnTo>
                    <a:pt x="34020" y="444874"/>
                  </a:lnTo>
                  <a:lnTo>
                    <a:pt x="58808" y="484811"/>
                  </a:lnTo>
                  <a:lnTo>
                    <a:pt x="89273" y="520326"/>
                  </a:lnTo>
                  <a:lnTo>
                    <a:pt x="124788" y="550791"/>
                  </a:lnTo>
                  <a:lnTo>
                    <a:pt x="164725" y="575579"/>
                  </a:lnTo>
                  <a:lnTo>
                    <a:pt x="208458" y="594061"/>
                  </a:lnTo>
                  <a:lnTo>
                    <a:pt x="255359" y="605610"/>
                  </a:lnTo>
                  <a:lnTo>
                    <a:pt x="304800" y="609600"/>
                  </a:lnTo>
                  <a:lnTo>
                    <a:pt x="354240" y="605610"/>
                  </a:lnTo>
                  <a:lnTo>
                    <a:pt x="401141" y="594061"/>
                  </a:lnTo>
                  <a:lnTo>
                    <a:pt x="444874" y="575579"/>
                  </a:lnTo>
                  <a:lnTo>
                    <a:pt x="484811" y="550791"/>
                  </a:lnTo>
                  <a:lnTo>
                    <a:pt x="520326" y="520326"/>
                  </a:lnTo>
                  <a:lnTo>
                    <a:pt x="550791" y="484811"/>
                  </a:lnTo>
                  <a:lnTo>
                    <a:pt x="575579" y="444874"/>
                  </a:lnTo>
                  <a:lnTo>
                    <a:pt x="594061" y="401141"/>
                  </a:lnTo>
                  <a:lnTo>
                    <a:pt x="605610" y="354240"/>
                  </a:lnTo>
                  <a:lnTo>
                    <a:pt x="609600" y="304800"/>
                  </a:lnTo>
                  <a:lnTo>
                    <a:pt x="605610" y="255359"/>
                  </a:lnTo>
                  <a:lnTo>
                    <a:pt x="594061" y="208458"/>
                  </a:lnTo>
                  <a:lnTo>
                    <a:pt x="575579" y="164725"/>
                  </a:lnTo>
                  <a:lnTo>
                    <a:pt x="550791" y="124788"/>
                  </a:lnTo>
                  <a:lnTo>
                    <a:pt x="520326" y="89273"/>
                  </a:lnTo>
                  <a:lnTo>
                    <a:pt x="484811" y="58808"/>
                  </a:lnTo>
                  <a:lnTo>
                    <a:pt x="444874" y="34020"/>
                  </a:lnTo>
                  <a:lnTo>
                    <a:pt x="401141" y="15538"/>
                  </a:lnTo>
                  <a:lnTo>
                    <a:pt x="354240" y="3989"/>
                  </a:lnTo>
                  <a:lnTo>
                    <a:pt x="304800" y="0"/>
                  </a:lnTo>
                  <a:close/>
                </a:path>
              </a:pathLst>
            </a:custGeom>
            <a:solidFill>
              <a:srgbClr val="C1466D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7" name="object 25">
              <a:extLst>
                <a:ext uri="{FF2B5EF4-FFF2-40B4-BE49-F238E27FC236}">
                  <a16:creationId xmlns:a16="http://schemas.microsoft.com/office/drawing/2014/main" id="{5C99B135-76EB-7FAD-8981-E8B1ED2E1404}"/>
                </a:ext>
              </a:extLst>
            </p:cNvPr>
            <p:cNvSpPr/>
            <p:nvPr/>
          </p:nvSpPr>
          <p:spPr>
            <a:xfrm>
              <a:off x="4497001" y="4387296"/>
              <a:ext cx="279400" cy="279400"/>
            </a:xfrm>
            <a:custGeom>
              <a:avLst/>
              <a:gdLst/>
              <a:ahLst/>
              <a:cxnLst/>
              <a:rect l="l" t="t" r="r" b="b"/>
              <a:pathLst>
                <a:path w="279400" h="279400">
                  <a:moveTo>
                    <a:pt x="279349" y="137261"/>
                  </a:moveTo>
                  <a:lnTo>
                    <a:pt x="272741" y="181541"/>
                  </a:lnTo>
                  <a:lnTo>
                    <a:pt x="252979" y="220236"/>
                  </a:lnTo>
                  <a:lnTo>
                    <a:pt x="222553" y="251005"/>
                  </a:lnTo>
                  <a:lnTo>
                    <a:pt x="183955" y="271507"/>
                  </a:lnTo>
                  <a:lnTo>
                    <a:pt x="139674" y="279399"/>
                  </a:lnTo>
                  <a:lnTo>
                    <a:pt x="95654" y="273042"/>
                  </a:lnTo>
                  <a:lnTo>
                    <a:pt x="57568" y="253875"/>
                  </a:lnTo>
                  <a:lnTo>
                    <a:pt x="27525" y="224160"/>
                  </a:lnTo>
                  <a:lnTo>
                    <a:pt x="7632" y="186156"/>
                  </a:lnTo>
                  <a:lnTo>
                    <a:pt x="0" y="142125"/>
                  </a:lnTo>
                  <a:lnTo>
                    <a:pt x="6603" y="97855"/>
                  </a:lnTo>
                  <a:lnTo>
                    <a:pt x="26367" y="59162"/>
                  </a:lnTo>
                  <a:lnTo>
                    <a:pt x="56797" y="28391"/>
                  </a:lnTo>
                  <a:lnTo>
                    <a:pt x="95397" y="7888"/>
                  </a:lnTo>
                  <a:lnTo>
                    <a:pt x="139674" y="0"/>
                  </a:lnTo>
                  <a:lnTo>
                    <a:pt x="183694" y="6354"/>
                  </a:lnTo>
                  <a:lnTo>
                    <a:pt x="221780" y="25521"/>
                  </a:lnTo>
                  <a:lnTo>
                    <a:pt x="251823" y="55238"/>
                  </a:lnTo>
                  <a:lnTo>
                    <a:pt x="271716" y="93240"/>
                  </a:lnTo>
                  <a:lnTo>
                    <a:pt x="279349" y="137261"/>
                  </a:lnTo>
                  <a:close/>
                </a:path>
                <a:path w="279400" h="279400">
                  <a:moveTo>
                    <a:pt x="139674" y="158724"/>
                  </a:moveTo>
                  <a:lnTo>
                    <a:pt x="139674" y="69824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6">
              <a:extLst>
                <a:ext uri="{FF2B5EF4-FFF2-40B4-BE49-F238E27FC236}">
                  <a16:creationId xmlns:a16="http://schemas.microsoft.com/office/drawing/2014/main" id="{20806E41-6D81-5CFC-E18E-1D5C4B74D28B}"/>
                </a:ext>
              </a:extLst>
            </p:cNvPr>
            <p:cNvSpPr/>
            <p:nvPr/>
          </p:nvSpPr>
          <p:spPr>
            <a:xfrm>
              <a:off x="4630324" y="4584125"/>
              <a:ext cx="12700" cy="12700"/>
            </a:xfrm>
            <a:custGeom>
              <a:avLst/>
              <a:gdLst/>
              <a:ahLst/>
              <a:cxnLst/>
              <a:rect l="l" t="t" r="r" b="b"/>
              <a:pathLst>
                <a:path w="12700" h="12700">
                  <a:moveTo>
                    <a:pt x="12700" y="6350"/>
                  </a:moveTo>
                  <a:lnTo>
                    <a:pt x="12700" y="9855"/>
                  </a:lnTo>
                  <a:lnTo>
                    <a:pt x="9855" y="12700"/>
                  </a:lnTo>
                  <a:lnTo>
                    <a:pt x="6350" y="12700"/>
                  </a:lnTo>
                  <a:lnTo>
                    <a:pt x="2844" y="12700"/>
                  </a:lnTo>
                  <a:lnTo>
                    <a:pt x="0" y="9855"/>
                  </a:lnTo>
                  <a:lnTo>
                    <a:pt x="0" y="6350"/>
                  </a:lnTo>
                  <a:lnTo>
                    <a:pt x="0" y="2844"/>
                  </a:lnTo>
                  <a:lnTo>
                    <a:pt x="2844" y="0"/>
                  </a:lnTo>
                  <a:lnTo>
                    <a:pt x="6350" y="0"/>
                  </a:lnTo>
                  <a:lnTo>
                    <a:pt x="9855" y="0"/>
                  </a:lnTo>
                  <a:lnTo>
                    <a:pt x="12700" y="2844"/>
                  </a:lnTo>
                  <a:lnTo>
                    <a:pt x="12700" y="6350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0" name="Gruppe 29">
            <a:extLst>
              <a:ext uri="{FF2B5EF4-FFF2-40B4-BE49-F238E27FC236}">
                <a16:creationId xmlns:a16="http://schemas.microsoft.com/office/drawing/2014/main" id="{5893FC39-40EE-A025-634E-B2EEE2CF841D}"/>
              </a:ext>
            </a:extLst>
          </p:cNvPr>
          <p:cNvGrpSpPr/>
          <p:nvPr/>
        </p:nvGrpSpPr>
        <p:grpSpPr>
          <a:xfrm>
            <a:off x="11656392" y="5696675"/>
            <a:ext cx="3669533" cy="1611629"/>
            <a:chOff x="12376329" y="3042759"/>
            <a:chExt cx="3193871" cy="5176681"/>
          </a:xfrm>
        </p:grpSpPr>
        <p:sp>
          <p:nvSpPr>
            <p:cNvPr id="40" name="object 47">
              <a:extLst>
                <a:ext uri="{FF2B5EF4-FFF2-40B4-BE49-F238E27FC236}">
                  <a16:creationId xmlns:a16="http://schemas.microsoft.com/office/drawing/2014/main" id="{7D4AEFB1-6F34-BDC4-3071-28FAEEBF6F20}"/>
                </a:ext>
              </a:extLst>
            </p:cNvPr>
            <p:cNvSpPr/>
            <p:nvPr/>
          </p:nvSpPr>
          <p:spPr>
            <a:xfrm>
              <a:off x="12395200" y="3059491"/>
              <a:ext cx="3175000" cy="5159949"/>
            </a:xfrm>
            <a:custGeom>
              <a:avLst/>
              <a:gdLst/>
              <a:ahLst/>
              <a:cxnLst/>
              <a:rect l="l" t="t" r="r" b="b"/>
              <a:pathLst>
                <a:path w="3175000" h="2123440">
                  <a:moveTo>
                    <a:pt x="3175000" y="0"/>
                  </a:moveTo>
                  <a:lnTo>
                    <a:pt x="0" y="0"/>
                  </a:lnTo>
                  <a:lnTo>
                    <a:pt x="0" y="2123071"/>
                  </a:lnTo>
                  <a:lnTo>
                    <a:pt x="3175000" y="2123071"/>
                  </a:lnTo>
                  <a:lnTo>
                    <a:pt x="3175000" y="0"/>
                  </a:lnTo>
                  <a:close/>
                </a:path>
              </a:pathLst>
            </a:custGeom>
            <a:solidFill>
              <a:srgbClr val="F3F5F4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41" name="object 46">
              <a:extLst>
                <a:ext uri="{FF2B5EF4-FFF2-40B4-BE49-F238E27FC236}">
                  <a16:creationId xmlns:a16="http://schemas.microsoft.com/office/drawing/2014/main" id="{0B375DCB-9311-4970-7311-A200734646CE}"/>
                </a:ext>
              </a:extLst>
            </p:cNvPr>
            <p:cNvSpPr/>
            <p:nvPr/>
          </p:nvSpPr>
          <p:spPr>
            <a:xfrm>
              <a:off x="12376329" y="3042759"/>
              <a:ext cx="3175000" cy="5159949"/>
            </a:xfrm>
            <a:custGeom>
              <a:avLst/>
              <a:gdLst/>
              <a:ahLst/>
              <a:cxnLst/>
              <a:rect l="l" t="t" r="r" b="b"/>
              <a:pathLst>
                <a:path w="3175000" h="2085975">
                  <a:moveTo>
                    <a:pt x="0" y="2085505"/>
                  </a:moveTo>
                  <a:lnTo>
                    <a:pt x="3175000" y="2085505"/>
                  </a:lnTo>
                  <a:lnTo>
                    <a:pt x="3175000" y="0"/>
                  </a:lnTo>
                  <a:lnTo>
                    <a:pt x="0" y="0"/>
                  </a:lnTo>
                  <a:lnTo>
                    <a:pt x="0" y="2085505"/>
                  </a:lnTo>
                  <a:close/>
                </a:path>
              </a:pathLst>
            </a:custGeom>
            <a:ln w="38100">
              <a:solidFill>
                <a:srgbClr val="48564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2" name="object 50">
            <a:extLst>
              <a:ext uri="{FF2B5EF4-FFF2-40B4-BE49-F238E27FC236}">
                <a16:creationId xmlns:a16="http://schemas.microsoft.com/office/drawing/2014/main" id="{0748D47E-0A47-B857-8C55-C7A3F5955D65}"/>
              </a:ext>
            </a:extLst>
          </p:cNvPr>
          <p:cNvSpPr txBox="1"/>
          <p:nvPr/>
        </p:nvSpPr>
        <p:spPr>
          <a:xfrm>
            <a:off x="11728400" y="5840922"/>
            <a:ext cx="3541802" cy="13336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639"/>
              </a:lnSpc>
              <a:spcBef>
                <a:spcPts val="100"/>
              </a:spcBef>
            </a:pPr>
            <a:r>
              <a:rPr lang="da-DK" sz="1400" b="1" dirty="0">
                <a:latin typeface="Arial"/>
                <a:cs typeface="Arial"/>
              </a:rPr>
              <a:t>Forsyningssikkerhed</a:t>
            </a:r>
            <a:endParaRPr sz="1400" dirty="0">
              <a:latin typeface="Arial"/>
              <a:cs typeface="Arial"/>
            </a:endParaRPr>
          </a:p>
          <a:p>
            <a:pPr marL="12700" marR="5080">
              <a:lnSpc>
                <a:spcPts val="1600"/>
              </a:lnSpc>
              <a:spcBef>
                <a:spcPts val="80"/>
              </a:spcBef>
            </a:pPr>
            <a:r>
              <a:rPr lang="da-DK" sz="1400" spc="-5" dirty="0">
                <a:latin typeface="Arial"/>
                <a:cs typeface="Arial"/>
              </a:rPr>
              <a:t>Leverandørernes forsyningssikkerhed beregnes kvartalsvis (hele kvartaler) og skal min. være:</a:t>
            </a:r>
          </a:p>
          <a:p>
            <a:pPr marL="241300" marR="5080" indent="-228600">
              <a:lnSpc>
                <a:spcPts val="1600"/>
              </a:lnSpc>
              <a:spcBef>
                <a:spcPts val="260"/>
              </a:spcBef>
              <a:buChar char="•"/>
              <a:tabLst>
                <a:tab pos="240665" algn="l"/>
                <a:tab pos="241300" algn="l"/>
              </a:tabLst>
            </a:pPr>
            <a:r>
              <a:rPr lang="da-DK" sz="1400" spc="-5" dirty="0">
                <a:latin typeface="Arial"/>
                <a:cs typeface="Arial"/>
              </a:rPr>
              <a:t>Leverandør 1: 80 %</a:t>
            </a:r>
          </a:p>
          <a:p>
            <a:pPr marL="241300" marR="5080" indent="-228600">
              <a:lnSpc>
                <a:spcPts val="1600"/>
              </a:lnSpc>
              <a:spcBef>
                <a:spcPts val="260"/>
              </a:spcBef>
              <a:buChar char="•"/>
              <a:tabLst>
                <a:tab pos="240665" algn="l"/>
                <a:tab pos="241300" algn="l"/>
              </a:tabLst>
            </a:pPr>
            <a:r>
              <a:rPr lang="da-DK" sz="1400" spc="-5" dirty="0">
                <a:latin typeface="Arial"/>
                <a:cs typeface="Arial"/>
              </a:rPr>
              <a:t>Leverandør 2: 40 %</a:t>
            </a:r>
          </a:p>
        </p:txBody>
      </p:sp>
      <p:grpSp>
        <p:nvGrpSpPr>
          <p:cNvPr id="43" name="Gruppe 42">
            <a:extLst>
              <a:ext uri="{FF2B5EF4-FFF2-40B4-BE49-F238E27FC236}">
                <a16:creationId xmlns:a16="http://schemas.microsoft.com/office/drawing/2014/main" id="{B55D23E4-62F3-0F3B-6C68-F8F12236119A}"/>
              </a:ext>
            </a:extLst>
          </p:cNvPr>
          <p:cNvGrpSpPr/>
          <p:nvPr/>
        </p:nvGrpSpPr>
        <p:grpSpPr>
          <a:xfrm>
            <a:off x="14458018" y="5303790"/>
            <a:ext cx="609600" cy="609600"/>
            <a:chOff x="4331874" y="4222203"/>
            <a:chExt cx="609600" cy="609600"/>
          </a:xfrm>
        </p:grpSpPr>
        <p:sp>
          <p:nvSpPr>
            <p:cNvPr id="44" name="object 24">
              <a:extLst>
                <a:ext uri="{FF2B5EF4-FFF2-40B4-BE49-F238E27FC236}">
                  <a16:creationId xmlns:a16="http://schemas.microsoft.com/office/drawing/2014/main" id="{355148D3-21B3-21AC-9635-323C71C51AE6}"/>
                </a:ext>
              </a:extLst>
            </p:cNvPr>
            <p:cNvSpPr/>
            <p:nvPr/>
          </p:nvSpPr>
          <p:spPr>
            <a:xfrm>
              <a:off x="4331874" y="4222203"/>
              <a:ext cx="609600" cy="609600"/>
            </a:xfrm>
            <a:custGeom>
              <a:avLst/>
              <a:gdLst/>
              <a:ahLst/>
              <a:cxnLst/>
              <a:rect l="l" t="t" r="r" b="b"/>
              <a:pathLst>
                <a:path w="609600" h="609600">
                  <a:moveTo>
                    <a:pt x="304800" y="0"/>
                  </a:moveTo>
                  <a:lnTo>
                    <a:pt x="255359" y="3989"/>
                  </a:lnTo>
                  <a:lnTo>
                    <a:pt x="208458" y="15538"/>
                  </a:lnTo>
                  <a:lnTo>
                    <a:pt x="164725" y="34020"/>
                  </a:lnTo>
                  <a:lnTo>
                    <a:pt x="124788" y="58808"/>
                  </a:lnTo>
                  <a:lnTo>
                    <a:pt x="89273" y="89273"/>
                  </a:lnTo>
                  <a:lnTo>
                    <a:pt x="58808" y="124788"/>
                  </a:lnTo>
                  <a:lnTo>
                    <a:pt x="34020" y="164725"/>
                  </a:lnTo>
                  <a:lnTo>
                    <a:pt x="15538" y="208458"/>
                  </a:lnTo>
                  <a:lnTo>
                    <a:pt x="3989" y="255359"/>
                  </a:lnTo>
                  <a:lnTo>
                    <a:pt x="0" y="304800"/>
                  </a:lnTo>
                  <a:lnTo>
                    <a:pt x="3989" y="354240"/>
                  </a:lnTo>
                  <a:lnTo>
                    <a:pt x="15538" y="401141"/>
                  </a:lnTo>
                  <a:lnTo>
                    <a:pt x="34020" y="444874"/>
                  </a:lnTo>
                  <a:lnTo>
                    <a:pt x="58808" y="484811"/>
                  </a:lnTo>
                  <a:lnTo>
                    <a:pt x="89273" y="520326"/>
                  </a:lnTo>
                  <a:lnTo>
                    <a:pt x="124788" y="550791"/>
                  </a:lnTo>
                  <a:lnTo>
                    <a:pt x="164725" y="575579"/>
                  </a:lnTo>
                  <a:lnTo>
                    <a:pt x="208458" y="594061"/>
                  </a:lnTo>
                  <a:lnTo>
                    <a:pt x="255359" y="605610"/>
                  </a:lnTo>
                  <a:lnTo>
                    <a:pt x="304800" y="609600"/>
                  </a:lnTo>
                  <a:lnTo>
                    <a:pt x="354240" y="605610"/>
                  </a:lnTo>
                  <a:lnTo>
                    <a:pt x="401141" y="594061"/>
                  </a:lnTo>
                  <a:lnTo>
                    <a:pt x="444874" y="575579"/>
                  </a:lnTo>
                  <a:lnTo>
                    <a:pt x="484811" y="550791"/>
                  </a:lnTo>
                  <a:lnTo>
                    <a:pt x="520326" y="520326"/>
                  </a:lnTo>
                  <a:lnTo>
                    <a:pt x="550791" y="484811"/>
                  </a:lnTo>
                  <a:lnTo>
                    <a:pt x="575579" y="444874"/>
                  </a:lnTo>
                  <a:lnTo>
                    <a:pt x="594061" y="401141"/>
                  </a:lnTo>
                  <a:lnTo>
                    <a:pt x="605610" y="354240"/>
                  </a:lnTo>
                  <a:lnTo>
                    <a:pt x="609600" y="304800"/>
                  </a:lnTo>
                  <a:lnTo>
                    <a:pt x="605610" y="255359"/>
                  </a:lnTo>
                  <a:lnTo>
                    <a:pt x="594061" y="208458"/>
                  </a:lnTo>
                  <a:lnTo>
                    <a:pt x="575579" y="164725"/>
                  </a:lnTo>
                  <a:lnTo>
                    <a:pt x="550791" y="124788"/>
                  </a:lnTo>
                  <a:lnTo>
                    <a:pt x="520326" y="89273"/>
                  </a:lnTo>
                  <a:lnTo>
                    <a:pt x="484811" y="58808"/>
                  </a:lnTo>
                  <a:lnTo>
                    <a:pt x="444874" y="34020"/>
                  </a:lnTo>
                  <a:lnTo>
                    <a:pt x="401141" y="15538"/>
                  </a:lnTo>
                  <a:lnTo>
                    <a:pt x="354240" y="3989"/>
                  </a:lnTo>
                  <a:lnTo>
                    <a:pt x="304800" y="0"/>
                  </a:lnTo>
                  <a:close/>
                </a:path>
              </a:pathLst>
            </a:custGeom>
            <a:solidFill>
              <a:srgbClr val="C1466D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45" name="object 25">
              <a:extLst>
                <a:ext uri="{FF2B5EF4-FFF2-40B4-BE49-F238E27FC236}">
                  <a16:creationId xmlns:a16="http://schemas.microsoft.com/office/drawing/2014/main" id="{050A3A4C-2696-70C8-F12A-49D3C49454DE}"/>
                </a:ext>
              </a:extLst>
            </p:cNvPr>
            <p:cNvSpPr/>
            <p:nvPr/>
          </p:nvSpPr>
          <p:spPr>
            <a:xfrm>
              <a:off x="4497001" y="4387296"/>
              <a:ext cx="279400" cy="279400"/>
            </a:xfrm>
            <a:custGeom>
              <a:avLst/>
              <a:gdLst/>
              <a:ahLst/>
              <a:cxnLst/>
              <a:rect l="l" t="t" r="r" b="b"/>
              <a:pathLst>
                <a:path w="279400" h="279400">
                  <a:moveTo>
                    <a:pt x="279349" y="137261"/>
                  </a:moveTo>
                  <a:lnTo>
                    <a:pt x="272741" y="181541"/>
                  </a:lnTo>
                  <a:lnTo>
                    <a:pt x="252979" y="220236"/>
                  </a:lnTo>
                  <a:lnTo>
                    <a:pt x="222553" y="251005"/>
                  </a:lnTo>
                  <a:lnTo>
                    <a:pt x="183955" y="271507"/>
                  </a:lnTo>
                  <a:lnTo>
                    <a:pt x="139674" y="279399"/>
                  </a:lnTo>
                  <a:lnTo>
                    <a:pt x="95654" y="273042"/>
                  </a:lnTo>
                  <a:lnTo>
                    <a:pt x="57568" y="253875"/>
                  </a:lnTo>
                  <a:lnTo>
                    <a:pt x="27525" y="224160"/>
                  </a:lnTo>
                  <a:lnTo>
                    <a:pt x="7632" y="186156"/>
                  </a:lnTo>
                  <a:lnTo>
                    <a:pt x="0" y="142125"/>
                  </a:lnTo>
                  <a:lnTo>
                    <a:pt x="6603" y="97855"/>
                  </a:lnTo>
                  <a:lnTo>
                    <a:pt x="26367" y="59162"/>
                  </a:lnTo>
                  <a:lnTo>
                    <a:pt x="56797" y="28391"/>
                  </a:lnTo>
                  <a:lnTo>
                    <a:pt x="95397" y="7888"/>
                  </a:lnTo>
                  <a:lnTo>
                    <a:pt x="139674" y="0"/>
                  </a:lnTo>
                  <a:lnTo>
                    <a:pt x="183694" y="6354"/>
                  </a:lnTo>
                  <a:lnTo>
                    <a:pt x="221780" y="25521"/>
                  </a:lnTo>
                  <a:lnTo>
                    <a:pt x="251823" y="55238"/>
                  </a:lnTo>
                  <a:lnTo>
                    <a:pt x="271716" y="93240"/>
                  </a:lnTo>
                  <a:lnTo>
                    <a:pt x="279349" y="137261"/>
                  </a:lnTo>
                  <a:close/>
                </a:path>
                <a:path w="279400" h="279400">
                  <a:moveTo>
                    <a:pt x="139674" y="158724"/>
                  </a:moveTo>
                  <a:lnTo>
                    <a:pt x="139674" y="69824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26">
              <a:extLst>
                <a:ext uri="{FF2B5EF4-FFF2-40B4-BE49-F238E27FC236}">
                  <a16:creationId xmlns:a16="http://schemas.microsoft.com/office/drawing/2014/main" id="{AD9D9846-33C3-D382-7943-5AA06AE731D2}"/>
                </a:ext>
              </a:extLst>
            </p:cNvPr>
            <p:cNvSpPr/>
            <p:nvPr/>
          </p:nvSpPr>
          <p:spPr>
            <a:xfrm>
              <a:off x="4630324" y="4584125"/>
              <a:ext cx="12700" cy="12700"/>
            </a:xfrm>
            <a:custGeom>
              <a:avLst/>
              <a:gdLst/>
              <a:ahLst/>
              <a:cxnLst/>
              <a:rect l="l" t="t" r="r" b="b"/>
              <a:pathLst>
                <a:path w="12700" h="12700">
                  <a:moveTo>
                    <a:pt x="12700" y="6350"/>
                  </a:moveTo>
                  <a:lnTo>
                    <a:pt x="12700" y="9855"/>
                  </a:lnTo>
                  <a:lnTo>
                    <a:pt x="9855" y="12700"/>
                  </a:lnTo>
                  <a:lnTo>
                    <a:pt x="6350" y="12700"/>
                  </a:lnTo>
                  <a:lnTo>
                    <a:pt x="2844" y="12700"/>
                  </a:lnTo>
                  <a:lnTo>
                    <a:pt x="0" y="9855"/>
                  </a:lnTo>
                  <a:lnTo>
                    <a:pt x="0" y="6350"/>
                  </a:lnTo>
                  <a:lnTo>
                    <a:pt x="0" y="2844"/>
                  </a:lnTo>
                  <a:lnTo>
                    <a:pt x="2844" y="0"/>
                  </a:lnTo>
                  <a:lnTo>
                    <a:pt x="6350" y="0"/>
                  </a:lnTo>
                  <a:lnTo>
                    <a:pt x="9855" y="0"/>
                  </a:lnTo>
                  <a:lnTo>
                    <a:pt x="12700" y="2844"/>
                  </a:lnTo>
                  <a:lnTo>
                    <a:pt x="12700" y="6350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47" name="Gruppe 46">
            <a:extLst>
              <a:ext uri="{FF2B5EF4-FFF2-40B4-BE49-F238E27FC236}">
                <a16:creationId xmlns:a16="http://schemas.microsoft.com/office/drawing/2014/main" id="{51887857-D322-A8CD-7066-2F83D315CB4C}"/>
              </a:ext>
            </a:extLst>
          </p:cNvPr>
          <p:cNvGrpSpPr/>
          <p:nvPr/>
        </p:nvGrpSpPr>
        <p:grpSpPr>
          <a:xfrm>
            <a:off x="757845" y="2079670"/>
            <a:ext cx="4306169" cy="2912850"/>
            <a:chOff x="12376329" y="3042759"/>
            <a:chExt cx="3193871" cy="5176681"/>
          </a:xfrm>
        </p:grpSpPr>
        <p:sp>
          <p:nvSpPr>
            <p:cNvPr id="48" name="object 47">
              <a:extLst>
                <a:ext uri="{FF2B5EF4-FFF2-40B4-BE49-F238E27FC236}">
                  <a16:creationId xmlns:a16="http://schemas.microsoft.com/office/drawing/2014/main" id="{F1D688F1-C195-4383-CE40-3401FCD152A3}"/>
                </a:ext>
              </a:extLst>
            </p:cNvPr>
            <p:cNvSpPr/>
            <p:nvPr/>
          </p:nvSpPr>
          <p:spPr>
            <a:xfrm>
              <a:off x="12395200" y="3059491"/>
              <a:ext cx="3175000" cy="5159949"/>
            </a:xfrm>
            <a:custGeom>
              <a:avLst/>
              <a:gdLst/>
              <a:ahLst/>
              <a:cxnLst/>
              <a:rect l="l" t="t" r="r" b="b"/>
              <a:pathLst>
                <a:path w="3175000" h="2123440">
                  <a:moveTo>
                    <a:pt x="3175000" y="0"/>
                  </a:moveTo>
                  <a:lnTo>
                    <a:pt x="0" y="0"/>
                  </a:lnTo>
                  <a:lnTo>
                    <a:pt x="0" y="2123071"/>
                  </a:lnTo>
                  <a:lnTo>
                    <a:pt x="3175000" y="2123071"/>
                  </a:lnTo>
                  <a:lnTo>
                    <a:pt x="3175000" y="0"/>
                  </a:lnTo>
                  <a:close/>
                </a:path>
              </a:pathLst>
            </a:custGeom>
            <a:solidFill>
              <a:srgbClr val="F3F5F4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49" name="object 46">
              <a:extLst>
                <a:ext uri="{FF2B5EF4-FFF2-40B4-BE49-F238E27FC236}">
                  <a16:creationId xmlns:a16="http://schemas.microsoft.com/office/drawing/2014/main" id="{6D59D5A2-EE57-739B-1BC1-50E422033ED6}"/>
                </a:ext>
              </a:extLst>
            </p:cNvPr>
            <p:cNvSpPr/>
            <p:nvPr/>
          </p:nvSpPr>
          <p:spPr>
            <a:xfrm>
              <a:off x="12376329" y="3042759"/>
              <a:ext cx="3175000" cy="5159949"/>
            </a:xfrm>
            <a:custGeom>
              <a:avLst/>
              <a:gdLst/>
              <a:ahLst/>
              <a:cxnLst/>
              <a:rect l="l" t="t" r="r" b="b"/>
              <a:pathLst>
                <a:path w="3175000" h="2085975">
                  <a:moveTo>
                    <a:pt x="0" y="2085505"/>
                  </a:moveTo>
                  <a:lnTo>
                    <a:pt x="3175000" y="2085505"/>
                  </a:lnTo>
                  <a:lnTo>
                    <a:pt x="3175000" y="0"/>
                  </a:lnTo>
                  <a:lnTo>
                    <a:pt x="0" y="0"/>
                  </a:lnTo>
                  <a:lnTo>
                    <a:pt x="0" y="2085505"/>
                  </a:lnTo>
                  <a:close/>
                </a:path>
              </a:pathLst>
            </a:custGeom>
            <a:ln w="38100">
              <a:solidFill>
                <a:srgbClr val="48564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6" name="object 58">
            <a:extLst>
              <a:ext uri="{FF2B5EF4-FFF2-40B4-BE49-F238E27FC236}">
                <a16:creationId xmlns:a16="http://schemas.microsoft.com/office/drawing/2014/main" id="{5A83CE47-65BF-4BA5-5716-CBD45C90566F}"/>
              </a:ext>
            </a:extLst>
          </p:cNvPr>
          <p:cNvSpPr txBox="1"/>
          <p:nvPr/>
        </p:nvSpPr>
        <p:spPr>
          <a:xfrm>
            <a:off x="892701" y="2213453"/>
            <a:ext cx="3818366" cy="6412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639"/>
              </a:lnSpc>
              <a:spcBef>
                <a:spcPts val="100"/>
              </a:spcBef>
            </a:pPr>
            <a:r>
              <a:rPr lang="da-DK" sz="1400" b="1" spc="-5" dirty="0">
                <a:latin typeface="Arial"/>
                <a:cs typeface="Arial"/>
              </a:rPr>
              <a:t>Leverandører på aftalen</a:t>
            </a:r>
            <a:endParaRPr sz="1400" dirty="0">
              <a:latin typeface="Arial"/>
              <a:cs typeface="Arial"/>
            </a:endParaRPr>
          </a:p>
          <a:p>
            <a:pPr marL="12700" marR="5080">
              <a:lnSpc>
                <a:spcPts val="1600"/>
              </a:lnSpc>
              <a:spcBef>
                <a:spcPts val="80"/>
              </a:spcBef>
            </a:pPr>
            <a:r>
              <a:rPr lang="da-DK" sz="1400" spc="-5" dirty="0">
                <a:latin typeface="Arial"/>
                <a:cs typeface="Arial"/>
              </a:rPr>
              <a:t>Delaftalerne er delt op i 5 geografiske områder med to leverandører pr. delaftale.</a:t>
            </a:r>
            <a:endParaRPr sz="1400" dirty="0">
              <a:latin typeface="Arial"/>
              <a:cs typeface="Arial"/>
            </a:endParaRPr>
          </a:p>
        </p:txBody>
      </p:sp>
      <p:graphicFrame>
        <p:nvGraphicFramePr>
          <p:cNvPr id="65" name="Tabel 64">
            <a:extLst>
              <a:ext uri="{FF2B5EF4-FFF2-40B4-BE49-F238E27FC236}">
                <a16:creationId xmlns:a16="http://schemas.microsoft.com/office/drawing/2014/main" id="{4C7E1A37-BE93-BC74-E58A-8354EB158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3240679"/>
              </p:ext>
            </p:extLst>
          </p:nvPr>
        </p:nvGraphicFramePr>
        <p:xfrm>
          <a:off x="837340" y="2954308"/>
          <a:ext cx="4071980" cy="1955727"/>
        </p:xfrm>
        <a:graphic>
          <a:graphicData uri="http://schemas.openxmlformats.org/drawingml/2006/table">
            <a:tbl>
              <a:tblPr firstRow="1" firstCol="1" bandRow="1"/>
              <a:tblGrid>
                <a:gridCol w="1981224">
                  <a:extLst>
                    <a:ext uri="{9D8B030D-6E8A-4147-A177-3AD203B41FA5}">
                      <a16:colId xmlns:a16="http://schemas.microsoft.com/office/drawing/2014/main" val="3188783495"/>
                    </a:ext>
                  </a:extLst>
                </a:gridCol>
                <a:gridCol w="968332">
                  <a:extLst>
                    <a:ext uri="{9D8B030D-6E8A-4147-A177-3AD203B41FA5}">
                      <a16:colId xmlns:a16="http://schemas.microsoft.com/office/drawing/2014/main" val="2754974061"/>
                    </a:ext>
                  </a:extLst>
                </a:gridCol>
                <a:gridCol w="1122424">
                  <a:extLst>
                    <a:ext uri="{9D8B030D-6E8A-4147-A177-3AD203B41FA5}">
                      <a16:colId xmlns:a16="http://schemas.microsoft.com/office/drawing/2014/main" val="2604896054"/>
                    </a:ext>
                  </a:extLst>
                </a:gridCol>
              </a:tblGrid>
              <a:tr h="323777"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288290" algn="l"/>
                        </a:tabLst>
                      </a:pPr>
                      <a:r>
                        <a:rPr lang="da-DK" sz="1000" b="1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Geografisk område </a:t>
                      </a:r>
                    </a:p>
                  </a:txBody>
                  <a:tcPr marL="90170" marR="90170" marT="36195" marB="3619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5454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546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288290" algn="l"/>
                        </a:tabLst>
                      </a:pPr>
                      <a:r>
                        <a:rPr lang="da-DK" sz="1000" b="1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Leverandør 1</a:t>
                      </a:r>
                    </a:p>
                  </a:txBody>
                  <a:tcPr marL="90170" marR="90170" marT="36195" marB="3619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5454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546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288290" algn="l"/>
                        </a:tabLst>
                      </a:pPr>
                      <a:r>
                        <a:rPr lang="da-DK" sz="1000" b="1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Leverandør 2</a:t>
                      </a:r>
                    </a:p>
                  </a:txBody>
                  <a:tcPr marL="90170" marR="90170" marT="36195" marB="3619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5454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546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1273338"/>
                  </a:ext>
                </a:extLst>
              </a:tr>
              <a:tr h="323777"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tabLst>
                          <a:tab pos="288290" algn="l"/>
                        </a:tabLst>
                      </a:pPr>
                      <a:r>
                        <a:rPr lang="da-DK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Delaftale 1: Region Hovedstaden (inkl. Bornholm)</a:t>
                      </a:r>
                    </a:p>
                  </a:txBody>
                  <a:tcPr marL="90170" marR="90170" marT="36195" marB="36195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454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54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CE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000"/>
                        </a:lnSpc>
                        <a:tabLst>
                          <a:tab pos="288290" algn="l"/>
                        </a:tabLst>
                      </a:pPr>
                      <a:r>
                        <a:rPr lang="da-DK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da-DK" sz="10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Carelink</a:t>
                      </a:r>
                      <a:r>
                        <a:rPr lang="da-DK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A/S</a:t>
                      </a:r>
                    </a:p>
                  </a:txBody>
                  <a:tcPr marL="90170" marR="90170" marT="36195" marB="36195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454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54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CE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000"/>
                        </a:lnSpc>
                        <a:tabLst>
                          <a:tab pos="288290" algn="l"/>
                        </a:tabLst>
                      </a:pPr>
                      <a:r>
                        <a:rPr lang="da-DK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POWERCARE A/S</a:t>
                      </a:r>
                    </a:p>
                  </a:txBody>
                  <a:tcPr marL="90170" marR="90170" marT="36195" marB="36195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454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54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C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0337279"/>
                  </a:ext>
                </a:extLst>
              </a:tr>
              <a:tr h="290035"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tabLst>
                          <a:tab pos="288290" algn="l"/>
                        </a:tabLst>
                      </a:pPr>
                      <a:r>
                        <a:rPr lang="da-DK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Delaftale 2: Region Sjælland </a:t>
                      </a:r>
                    </a:p>
                  </a:txBody>
                  <a:tcPr marL="90170" marR="90170" marT="36195" marB="36195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454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54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000"/>
                        </a:lnSpc>
                        <a:tabLst>
                          <a:tab pos="288290" algn="l"/>
                        </a:tabLst>
                      </a:pPr>
                      <a:r>
                        <a:rPr lang="da-DK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da-DK" sz="10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Carelink</a:t>
                      </a:r>
                      <a:r>
                        <a:rPr lang="da-DK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A/S</a:t>
                      </a:r>
                    </a:p>
                  </a:txBody>
                  <a:tcPr marL="90170" marR="90170" marT="36195" marB="36195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454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54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000"/>
                        </a:lnSpc>
                        <a:tabLst>
                          <a:tab pos="288290" algn="l"/>
                        </a:tabLst>
                      </a:pPr>
                      <a:r>
                        <a:rPr lang="da-DK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POWERCARE A/S</a:t>
                      </a:r>
                    </a:p>
                  </a:txBody>
                  <a:tcPr marL="90170" marR="90170" marT="36195" marB="36195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454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54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5215112"/>
                  </a:ext>
                </a:extLst>
              </a:tr>
              <a:tr h="323777"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tabLst>
                          <a:tab pos="288290" algn="l"/>
                        </a:tabLst>
                      </a:pPr>
                      <a:r>
                        <a:rPr lang="da-DK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Delaftale 3: Region Syddanmark</a:t>
                      </a:r>
                    </a:p>
                  </a:txBody>
                  <a:tcPr marL="90170" marR="90170" marT="36195" marB="36195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454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54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CE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000"/>
                        </a:lnSpc>
                        <a:tabLst>
                          <a:tab pos="288290" algn="l"/>
                        </a:tabLst>
                      </a:pPr>
                      <a:r>
                        <a:rPr lang="da-DK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da-DK" sz="10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Carelink</a:t>
                      </a:r>
                      <a:r>
                        <a:rPr lang="da-DK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A/S</a:t>
                      </a:r>
                    </a:p>
                  </a:txBody>
                  <a:tcPr marL="90170" marR="90170" marT="36195" marB="36195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454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54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CE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000"/>
                        </a:lnSpc>
                        <a:tabLst>
                          <a:tab pos="288290" algn="l"/>
                        </a:tabLst>
                      </a:pPr>
                      <a:r>
                        <a:rPr lang="da-DK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da-DK" sz="10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ActivCare</a:t>
                      </a:r>
                      <a:r>
                        <a:rPr lang="da-DK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A/S</a:t>
                      </a:r>
                    </a:p>
                  </a:txBody>
                  <a:tcPr marL="90170" marR="90170" marT="36195" marB="36195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454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54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C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0024275"/>
                  </a:ext>
                </a:extLst>
              </a:tr>
              <a:tr h="323777"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tabLst>
                          <a:tab pos="288290" algn="l"/>
                        </a:tabLst>
                      </a:pPr>
                      <a:r>
                        <a:rPr lang="da-DK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Delaftale 4: Region Midtjylland</a:t>
                      </a:r>
                    </a:p>
                  </a:txBody>
                  <a:tcPr marL="90170" marR="90170" marT="36195" marB="36195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454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54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000"/>
                        </a:lnSpc>
                        <a:tabLst>
                          <a:tab pos="288290" algn="l"/>
                        </a:tabLst>
                      </a:pPr>
                      <a:r>
                        <a:rPr lang="da-DK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da-DK" sz="10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Carelink</a:t>
                      </a:r>
                      <a:r>
                        <a:rPr lang="da-DK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A/S</a:t>
                      </a:r>
                    </a:p>
                  </a:txBody>
                  <a:tcPr marL="90170" marR="90170" marT="36195" marB="36195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454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54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000"/>
                        </a:lnSpc>
                        <a:tabLst>
                          <a:tab pos="288290" algn="l"/>
                        </a:tabLst>
                      </a:pPr>
                      <a:r>
                        <a:rPr lang="da-DK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POWERCARE A/S</a:t>
                      </a:r>
                    </a:p>
                  </a:txBody>
                  <a:tcPr marL="90170" marR="90170" marT="36195" marB="36195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454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54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5169080"/>
                  </a:ext>
                </a:extLst>
              </a:tr>
              <a:tr h="323777"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tabLst>
                          <a:tab pos="288290" algn="l"/>
                        </a:tabLst>
                      </a:pPr>
                      <a:r>
                        <a:rPr lang="da-DK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Delaftale 5: Region Nordjylland</a:t>
                      </a:r>
                    </a:p>
                  </a:txBody>
                  <a:tcPr marL="90170" marR="90170" marT="36195" marB="36195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454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54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CE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000"/>
                        </a:lnSpc>
                        <a:tabLst>
                          <a:tab pos="288290" algn="l"/>
                        </a:tabLst>
                      </a:pPr>
                      <a:r>
                        <a:rPr lang="da-DK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da-DK" sz="10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Carelink</a:t>
                      </a:r>
                      <a:r>
                        <a:rPr lang="da-DK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A/S</a:t>
                      </a:r>
                    </a:p>
                  </a:txBody>
                  <a:tcPr marL="90170" marR="90170" marT="36195" marB="36195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454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54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CE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000"/>
                        </a:lnSpc>
                        <a:tabLst>
                          <a:tab pos="288290" algn="l"/>
                        </a:tabLst>
                      </a:pPr>
                      <a:r>
                        <a:rPr lang="da-DK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da-DK" sz="10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ActivCare</a:t>
                      </a:r>
                      <a:r>
                        <a:rPr lang="da-DK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A/S</a:t>
                      </a:r>
                    </a:p>
                  </a:txBody>
                  <a:tcPr marL="90170" marR="90170" marT="36195" marB="36195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454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54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C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054603"/>
                  </a:ext>
                </a:extLst>
              </a:tr>
            </a:tbl>
          </a:graphicData>
        </a:graphic>
      </p:graphicFrame>
      <p:grpSp>
        <p:nvGrpSpPr>
          <p:cNvPr id="77" name="Gruppe 76">
            <a:extLst>
              <a:ext uri="{FF2B5EF4-FFF2-40B4-BE49-F238E27FC236}">
                <a16:creationId xmlns:a16="http://schemas.microsoft.com/office/drawing/2014/main" id="{C0B265C1-3CCA-8D29-0515-2695D9DC7224}"/>
              </a:ext>
            </a:extLst>
          </p:cNvPr>
          <p:cNvGrpSpPr/>
          <p:nvPr/>
        </p:nvGrpSpPr>
        <p:grpSpPr>
          <a:xfrm>
            <a:off x="11390231" y="2124981"/>
            <a:ext cx="3232914" cy="2748700"/>
            <a:chOff x="12376329" y="3042759"/>
            <a:chExt cx="3193871" cy="5176681"/>
          </a:xfrm>
        </p:grpSpPr>
        <p:sp>
          <p:nvSpPr>
            <p:cNvPr id="82" name="object 47">
              <a:extLst>
                <a:ext uri="{FF2B5EF4-FFF2-40B4-BE49-F238E27FC236}">
                  <a16:creationId xmlns:a16="http://schemas.microsoft.com/office/drawing/2014/main" id="{70CBC44A-61D7-6FB0-83E2-E6476DFC21AF}"/>
                </a:ext>
              </a:extLst>
            </p:cNvPr>
            <p:cNvSpPr/>
            <p:nvPr/>
          </p:nvSpPr>
          <p:spPr>
            <a:xfrm>
              <a:off x="12395200" y="3059491"/>
              <a:ext cx="3175000" cy="5159949"/>
            </a:xfrm>
            <a:custGeom>
              <a:avLst/>
              <a:gdLst/>
              <a:ahLst/>
              <a:cxnLst/>
              <a:rect l="l" t="t" r="r" b="b"/>
              <a:pathLst>
                <a:path w="3175000" h="2123440">
                  <a:moveTo>
                    <a:pt x="3175000" y="0"/>
                  </a:moveTo>
                  <a:lnTo>
                    <a:pt x="0" y="0"/>
                  </a:lnTo>
                  <a:lnTo>
                    <a:pt x="0" y="2123071"/>
                  </a:lnTo>
                  <a:lnTo>
                    <a:pt x="3175000" y="2123071"/>
                  </a:lnTo>
                  <a:lnTo>
                    <a:pt x="3175000" y="0"/>
                  </a:lnTo>
                  <a:close/>
                </a:path>
              </a:pathLst>
            </a:custGeom>
            <a:solidFill>
              <a:srgbClr val="F3F5F4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93" name="object 46">
              <a:extLst>
                <a:ext uri="{FF2B5EF4-FFF2-40B4-BE49-F238E27FC236}">
                  <a16:creationId xmlns:a16="http://schemas.microsoft.com/office/drawing/2014/main" id="{05321FBE-D7F1-1847-4F58-6D6324E085E7}"/>
                </a:ext>
              </a:extLst>
            </p:cNvPr>
            <p:cNvSpPr/>
            <p:nvPr/>
          </p:nvSpPr>
          <p:spPr>
            <a:xfrm>
              <a:off x="12376329" y="3042759"/>
              <a:ext cx="3175000" cy="5159949"/>
            </a:xfrm>
            <a:custGeom>
              <a:avLst/>
              <a:gdLst/>
              <a:ahLst/>
              <a:cxnLst/>
              <a:rect l="l" t="t" r="r" b="b"/>
              <a:pathLst>
                <a:path w="3175000" h="2085975">
                  <a:moveTo>
                    <a:pt x="0" y="2085505"/>
                  </a:moveTo>
                  <a:lnTo>
                    <a:pt x="3175000" y="2085505"/>
                  </a:lnTo>
                  <a:lnTo>
                    <a:pt x="3175000" y="0"/>
                  </a:lnTo>
                  <a:lnTo>
                    <a:pt x="0" y="0"/>
                  </a:lnTo>
                  <a:lnTo>
                    <a:pt x="0" y="2085505"/>
                  </a:lnTo>
                  <a:close/>
                </a:path>
              </a:pathLst>
            </a:custGeom>
            <a:ln w="38100">
              <a:solidFill>
                <a:srgbClr val="48564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1" name="object 58">
            <a:extLst>
              <a:ext uri="{FF2B5EF4-FFF2-40B4-BE49-F238E27FC236}">
                <a16:creationId xmlns:a16="http://schemas.microsoft.com/office/drawing/2014/main" id="{D8D3590A-3080-B6EB-651C-8AB1B8C20F8B}"/>
              </a:ext>
            </a:extLst>
          </p:cNvPr>
          <p:cNvSpPr txBox="1"/>
          <p:nvPr/>
        </p:nvSpPr>
        <p:spPr>
          <a:xfrm>
            <a:off x="11580073" y="2235784"/>
            <a:ext cx="2877945" cy="250324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639"/>
              </a:lnSpc>
              <a:spcBef>
                <a:spcPts val="100"/>
              </a:spcBef>
            </a:pPr>
            <a:r>
              <a:rPr lang="da-DK" sz="1400" b="1" spc="-5" dirty="0">
                <a:latin typeface="Arial"/>
                <a:cs typeface="Arial"/>
              </a:rPr>
              <a:t>Vikartyper </a:t>
            </a:r>
            <a:endParaRPr sz="1400" dirty="0">
              <a:latin typeface="Arial"/>
              <a:cs typeface="Arial"/>
            </a:endParaRPr>
          </a:p>
          <a:p>
            <a:pPr marL="241300" marR="5080" indent="-228600">
              <a:spcBef>
                <a:spcPts val="260"/>
              </a:spcBef>
              <a:buChar char="•"/>
              <a:tabLst>
                <a:tab pos="240665" algn="l"/>
                <a:tab pos="241300" algn="l"/>
              </a:tabLst>
            </a:pPr>
            <a:r>
              <a:rPr lang="da-DK" sz="1400" spc="-5" dirty="0">
                <a:latin typeface="Arial"/>
                <a:cs typeface="Arial"/>
              </a:rPr>
              <a:t>Sygeplejersker</a:t>
            </a:r>
          </a:p>
          <a:p>
            <a:pPr marL="241300" marR="5080" indent="-228600">
              <a:spcBef>
                <a:spcPts val="260"/>
              </a:spcBef>
              <a:buChar char="•"/>
              <a:tabLst>
                <a:tab pos="240665" algn="l"/>
                <a:tab pos="241300" algn="l"/>
              </a:tabLst>
            </a:pPr>
            <a:r>
              <a:rPr lang="da-DK" sz="1400" spc="-5" dirty="0">
                <a:latin typeface="Arial"/>
                <a:cs typeface="Arial"/>
              </a:rPr>
              <a:t>Social- og sundhedsassistenter</a:t>
            </a:r>
          </a:p>
          <a:p>
            <a:pPr marL="241300" marR="5080" indent="-228600">
              <a:spcBef>
                <a:spcPts val="260"/>
              </a:spcBef>
              <a:buChar char="•"/>
              <a:tabLst>
                <a:tab pos="240665" algn="l"/>
                <a:tab pos="241300" algn="l"/>
              </a:tabLst>
            </a:pPr>
            <a:r>
              <a:rPr lang="da-DK" sz="1400" spc="-5" dirty="0">
                <a:latin typeface="Arial"/>
                <a:cs typeface="Arial"/>
              </a:rPr>
              <a:t>Social- og sundhedshjælpere</a:t>
            </a:r>
          </a:p>
          <a:p>
            <a:pPr marL="241300" marR="5080" indent="-228600">
              <a:spcBef>
                <a:spcPts val="260"/>
              </a:spcBef>
              <a:buChar char="•"/>
              <a:tabLst>
                <a:tab pos="240665" algn="l"/>
                <a:tab pos="241300" algn="l"/>
              </a:tabLst>
            </a:pPr>
            <a:r>
              <a:rPr lang="da-DK" sz="1400" spc="-5" dirty="0">
                <a:latin typeface="Arial"/>
                <a:cs typeface="Arial"/>
              </a:rPr>
              <a:t>Sygehjælpere</a:t>
            </a:r>
          </a:p>
          <a:p>
            <a:pPr marL="241300" marR="5080" indent="-228600">
              <a:spcBef>
                <a:spcPts val="260"/>
              </a:spcBef>
              <a:buChar char="•"/>
              <a:tabLst>
                <a:tab pos="240665" algn="l"/>
                <a:tab pos="241300" algn="l"/>
              </a:tabLst>
            </a:pPr>
            <a:r>
              <a:rPr lang="da-DK" sz="1400" spc="-5" dirty="0">
                <a:latin typeface="Arial"/>
                <a:cs typeface="Arial"/>
              </a:rPr>
              <a:t>Socialpædagoger</a:t>
            </a:r>
          </a:p>
          <a:p>
            <a:pPr marL="241300" marR="5080" indent="-228600">
              <a:spcBef>
                <a:spcPts val="260"/>
              </a:spcBef>
              <a:buChar char="•"/>
              <a:tabLst>
                <a:tab pos="240665" algn="l"/>
                <a:tab pos="241300" algn="l"/>
              </a:tabLst>
            </a:pPr>
            <a:r>
              <a:rPr lang="da-DK" sz="1400" spc="-5" dirty="0">
                <a:latin typeface="Arial"/>
                <a:cs typeface="Arial"/>
              </a:rPr>
              <a:t>Plejehjemsassistenter</a:t>
            </a:r>
          </a:p>
          <a:p>
            <a:pPr marL="241300" marR="5080" indent="-228600">
              <a:spcBef>
                <a:spcPts val="260"/>
              </a:spcBef>
              <a:buChar char="•"/>
              <a:tabLst>
                <a:tab pos="240665" algn="l"/>
                <a:tab pos="241300" algn="l"/>
              </a:tabLst>
            </a:pPr>
            <a:r>
              <a:rPr lang="da-DK" sz="1400" spc="-5" dirty="0">
                <a:latin typeface="Arial"/>
                <a:cs typeface="Arial"/>
              </a:rPr>
              <a:t>Hjemmehjælpere</a:t>
            </a:r>
          </a:p>
          <a:p>
            <a:pPr marL="241300" marR="5080" indent="-228600">
              <a:spcBef>
                <a:spcPts val="260"/>
              </a:spcBef>
              <a:buChar char="•"/>
              <a:tabLst>
                <a:tab pos="240665" algn="l"/>
                <a:tab pos="241300" algn="l"/>
              </a:tabLst>
            </a:pPr>
            <a:r>
              <a:rPr lang="da-DK" sz="1400" spc="-5" dirty="0">
                <a:latin typeface="Arial"/>
                <a:cs typeface="Arial"/>
              </a:rPr>
              <a:t>Plejemedhjælpere</a:t>
            </a:r>
          </a:p>
          <a:p>
            <a:pPr marL="241300" marR="5080" indent="-228600">
              <a:spcBef>
                <a:spcPts val="260"/>
              </a:spcBef>
              <a:buChar char="•"/>
              <a:tabLst>
                <a:tab pos="240665" algn="l"/>
                <a:tab pos="241300" algn="l"/>
              </a:tabLst>
            </a:pPr>
            <a:r>
              <a:rPr lang="da-DK" sz="1400" spc="-5" dirty="0">
                <a:latin typeface="Arial"/>
                <a:cs typeface="Arial"/>
              </a:rPr>
              <a:t>Medhjælpere</a:t>
            </a:r>
          </a:p>
        </p:txBody>
      </p:sp>
      <p:grpSp>
        <p:nvGrpSpPr>
          <p:cNvPr id="18" name="Gruppe 17">
            <a:extLst>
              <a:ext uri="{FF2B5EF4-FFF2-40B4-BE49-F238E27FC236}">
                <a16:creationId xmlns:a16="http://schemas.microsoft.com/office/drawing/2014/main" id="{3F349177-AD8F-CDB6-6DD0-31D33A44AD70}"/>
              </a:ext>
            </a:extLst>
          </p:cNvPr>
          <p:cNvGrpSpPr/>
          <p:nvPr/>
        </p:nvGrpSpPr>
        <p:grpSpPr>
          <a:xfrm>
            <a:off x="3122919" y="6774514"/>
            <a:ext cx="3450038" cy="1686690"/>
            <a:chOff x="1512633" y="4538344"/>
            <a:chExt cx="3635375" cy="2005331"/>
          </a:xfrm>
        </p:grpSpPr>
        <p:sp>
          <p:nvSpPr>
            <p:cNvPr id="19" name="object 22">
              <a:extLst>
                <a:ext uri="{FF2B5EF4-FFF2-40B4-BE49-F238E27FC236}">
                  <a16:creationId xmlns:a16="http://schemas.microsoft.com/office/drawing/2014/main" id="{7086F1C8-6A47-6482-8B9E-877BDE75160F}"/>
                </a:ext>
              </a:extLst>
            </p:cNvPr>
            <p:cNvSpPr/>
            <p:nvPr/>
          </p:nvSpPr>
          <p:spPr>
            <a:xfrm>
              <a:off x="1512633" y="4538344"/>
              <a:ext cx="3635375" cy="2005331"/>
            </a:xfrm>
            <a:custGeom>
              <a:avLst/>
              <a:gdLst/>
              <a:ahLst/>
              <a:cxnLst/>
              <a:rect l="l" t="t" r="r" b="b"/>
              <a:pathLst>
                <a:path w="3635375" h="2005329">
                  <a:moveTo>
                    <a:pt x="3635006" y="0"/>
                  </a:moveTo>
                  <a:lnTo>
                    <a:pt x="0" y="0"/>
                  </a:lnTo>
                  <a:lnTo>
                    <a:pt x="0" y="162547"/>
                  </a:lnTo>
                  <a:lnTo>
                    <a:pt x="0" y="2004707"/>
                  </a:lnTo>
                  <a:lnTo>
                    <a:pt x="3635006" y="2004707"/>
                  </a:lnTo>
                  <a:lnTo>
                    <a:pt x="3635006" y="162547"/>
                  </a:lnTo>
                  <a:lnTo>
                    <a:pt x="363500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27" name="object 23">
              <a:extLst>
                <a:ext uri="{FF2B5EF4-FFF2-40B4-BE49-F238E27FC236}">
                  <a16:creationId xmlns:a16="http://schemas.microsoft.com/office/drawing/2014/main" id="{C0AA2E13-2E10-A8CC-342C-64E2DBEF3EE7}"/>
                </a:ext>
              </a:extLst>
            </p:cNvPr>
            <p:cNvSpPr/>
            <p:nvPr/>
          </p:nvSpPr>
          <p:spPr>
            <a:xfrm>
              <a:off x="1512633" y="4538345"/>
              <a:ext cx="3635375" cy="2005330"/>
            </a:xfrm>
            <a:custGeom>
              <a:avLst/>
              <a:gdLst/>
              <a:ahLst/>
              <a:cxnLst/>
              <a:rect l="l" t="t" r="r" b="b"/>
              <a:pathLst>
                <a:path w="3635375" h="2005329">
                  <a:moveTo>
                    <a:pt x="0" y="2004707"/>
                  </a:moveTo>
                  <a:lnTo>
                    <a:pt x="3635006" y="2004707"/>
                  </a:lnTo>
                  <a:lnTo>
                    <a:pt x="3635006" y="0"/>
                  </a:lnTo>
                  <a:lnTo>
                    <a:pt x="0" y="0"/>
                  </a:lnTo>
                  <a:lnTo>
                    <a:pt x="0" y="2004707"/>
                  </a:lnTo>
                  <a:close/>
                </a:path>
              </a:pathLst>
            </a:custGeom>
            <a:ln w="38100">
              <a:solidFill>
                <a:srgbClr val="C1466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8" name="Gruppe 27">
            <a:extLst>
              <a:ext uri="{FF2B5EF4-FFF2-40B4-BE49-F238E27FC236}">
                <a16:creationId xmlns:a16="http://schemas.microsoft.com/office/drawing/2014/main" id="{3ECD5516-08C6-63D4-E67B-3F1E3B25AFF1}"/>
              </a:ext>
            </a:extLst>
          </p:cNvPr>
          <p:cNvGrpSpPr/>
          <p:nvPr/>
        </p:nvGrpSpPr>
        <p:grpSpPr>
          <a:xfrm>
            <a:off x="5869261" y="6421862"/>
            <a:ext cx="609600" cy="609600"/>
            <a:chOff x="4331874" y="4222203"/>
            <a:chExt cx="609600" cy="609600"/>
          </a:xfrm>
        </p:grpSpPr>
        <p:sp>
          <p:nvSpPr>
            <p:cNvPr id="29" name="object 24">
              <a:extLst>
                <a:ext uri="{FF2B5EF4-FFF2-40B4-BE49-F238E27FC236}">
                  <a16:creationId xmlns:a16="http://schemas.microsoft.com/office/drawing/2014/main" id="{BA5F61E9-BEFE-E9FD-A231-61A5830EAB3D}"/>
                </a:ext>
              </a:extLst>
            </p:cNvPr>
            <p:cNvSpPr/>
            <p:nvPr/>
          </p:nvSpPr>
          <p:spPr>
            <a:xfrm>
              <a:off x="4331874" y="4222203"/>
              <a:ext cx="609600" cy="609600"/>
            </a:xfrm>
            <a:custGeom>
              <a:avLst/>
              <a:gdLst/>
              <a:ahLst/>
              <a:cxnLst/>
              <a:rect l="l" t="t" r="r" b="b"/>
              <a:pathLst>
                <a:path w="609600" h="609600">
                  <a:moveTo>
                    <a:pt x="304800" y="0"/>
                  </a:moveTo>
                  <a:lnTo>
                    <a:pt x="255359" y="3989"/>
                  </a:lnTo>
                  <a:lnTo>
                    <a:pt x="208458" y="15538"/>
                  </a:lnTo>
                  <a:lnTo>
                    <a:pt x="164725" y="34020"/>
                  </a:lnTo>
                  <a:lnTo>
                    <a:pt x="124788" y="58808"/>
                  </a:lnTo>
                  <a:lnTo>
                    <a:pt x="89273" y="89273"/>
                  </a:lnTo>
                  <a:lnTo>
                    <a:pt x="58808" y="124788"/>
                  </a:lnTo>
                  <a:lnTo>
                    <a:pt x="34020" y="164725"/>
                  </a:lnTo>
                  <a:lnTo>
                    <a:pt x="15538" y="208458"/>
                  </a:lnTo>
                  <a:lnTo>
                    <a:pt x="3989" y="255359"/>
                  </a:lnTo>
                  <a:lnTo>
                    <a:pt x="0" y="304800"/>
                  </a:lnTo>
                  <a:lnTo>
                    <a:pt x="3989" y="354240"/>
                  </a:lnTo>
                  <a:lnTo>
                    <a:pt x="15538" y="401141"/>
                  </a:lnTo>
                  <a:lnTo>
                    <a:pt x="34020" y="444874"/>
                  </a:lnTo>
                  <a:lnTo>
                    <a:pt x="58808" y="484811"/>
                  </a:lnTo>
                  <a:lnTo>
                    <a:pt x="89273" y="520326"/>
                  </a:lnTo>
                  <a:lnTo>
                    <a:pt x="124788" y="550791"/>
                  </a:lnTo>
                  <a:lnTo>
                    <a:pt x="164725" y="575579"/>
                  </a:lnTo>
                  <a:lnTo>
                    <a:pt x="208458" y="594061"/>
                  </a:lnTo>
                  <a:lnTo>
                    <a:pt x="255359" y="605610"/>
                  </a:lnTo>
                  <a:lnTo>
                    <a:pt x="304800" y="609600"/>
                  </a:lnTo>
                  <a:lnTo>
                    <a:pt x="354240" y="605610"/>
                  </a:lnTo>
                  <a:lnTo>
                    <a:pt x="401141" y="594061"/>
                  </a:lnTo>
                  <a:lnTo>
                    <a:pt x="444874" y="575579"/>
                  </a:lnTo>
                  <a:lnTo>
                    <a:pt x="484811" y="550791"/>
                  </a:lnTo>
                  <a:lnTo>
                    <a:pt x="520326" y="520326"/>
                  </a:lnTo>
                  <a:lnTo>
                    <a:pt x="550791" y="484811"/>
                  </a:lnTo>
                  <a:lnTo>
                    <a:pt x="575579" y="444874"/>
                  </a:lnTo>
                  <a:lnTo>
                    <a:pt x="594061" y="401141"/>
                  </a:lnTo>
                  <a:lnTo>
                    <a:pt x="605610" y="354240"/>
                  </a:lnTo>
                  <a:lnTo>
                    <a:pt x="609600" y="304800"/>
                  </a:lnTo>
                  <a:lnTo>
                    <a:pt x="605610" y="255359"/>
                  </a:lnTo>
                  <a:lnTo>
                    <a:pt x="594061" y="208458"/>
                  </a:lnTo>
                  <a:lnTo>
                    <a:pt x="575579" y="164725"/>
                  </a:lnTo>
                  <a:lnTo>
                    <a:pt x="550791" y="124788"/>
                  </a:lnTo>
                  <a:lnTo>
                    <a:pt x="520326" y="89273"/>
                  </a:lnTo>
                  <a:lnTo>
                    <a:pt x="484811" y="58808"/>
                  </a:lnTo>
                  <a:lnTo>
                    <a:pt x="444874" y="34020"/>
                  </a:lnTo>
                  <a:lnTo>
                    <a:pt x="401141" y="15538"/>
                  </a:lnTo>
                  <a:lnTo>
                    <a:pt x="354240" y="3989"/>
                  </a:lnTo>
                  <a:lnTo>
                    <a:pt x="304800" y="0"/>
                  </a:lnTo>
                  <a:close/>
                </a:path>
              </a:pathLst>
            </a:custGeom>
            <a:solidFill>
              <a:srgbClr val="C1466D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34" name="object 25">
              <a:extLst>
                <a:ext uri="{FF2B5EF4-FFF2-40B4-BE49-F238E27FC236}">
                  <a16:creationId xmlns:a16="http://schemas.microsoft.com/office/drawing/2014/main" id="{6A018626-1157-0749-68AB-D17B89A32C40}"/>
                </a:ext>
              </a:extLst>
            </p:cNvPr>
            <p:cNvSpPr/>
            <p:nvPr/>
          </p:nvSpPr>
          <p:spPr>
            <a:xfrm>
              <a:off x="4497001" y="4387296"/>
              <a:ext cx="279400" cy="279400"/>
            </a:xfrm>
            <a:custGeom>
              <a:avLst/>
              <a:gdLst/>
              <a:ahLst/>
              <a:cxnLst/>
              <a:rect l="l" t="t" r="r" b="b"/>
              <a:pathLst>
                <a:path w="279400" h="279400">
                  <a:moveTo>
                    <a:pt x="279349" y="137261"/>
                  </a:moveTo>
                  <a:lnTo>
                    <a:pt x="272741" y="181541"/>
                  </a:lnTo>
                  <a:lnTo>
                    <a:pt x="252979" y="220236"/>
                  </a:lnTo>
                  <a:lnTo>
                    <a:pt x="222553" y="251005"/>
                  </a:lnTo>
                  <a:lnTo>
                    <a:pt x="183955" y="271507"/>
                  </a:lnTo>
                  <a:lnTo>
                    <a:pt x="139674" y="279399"/>
                  </a:lnTo>
                  <a:lnTo>
                    <a:pt x="95654" y="273042"/>
                  </a:lnTo>
                  <a:lnTo>
                    <a:pt x="57568" y="253875"/>
                  </a:lnTo>
                  <a:lnTo>
                    <a:pt x="27525" y="224160"/>
                  </a:lnTo>
                  <a:lnTo>
                    <a:pt x="7632" y="186156"/>
                  </a:lnTo>
                  <a:lnTo>
                    <a:pt x="0" y="142125"/>
                  </a:lnTo>
                  <a:lnTo>
                    <a:pt x="6603" y="97855"/>
                  </a:lnTo>
                  <a:lnTo>
                    <a:pt x="26367" y="59162"/>
                  </a:lnTo>
                  <a:lnTo>
                    <a:pt x="56797" y="28391"/>
                  </a:lnTo>
                  <a:lnTo>
                    <a:pt x="95397" y="7888"/>
                  </a:lnTo>
                  <a:lnTo>
                    <a:pt x="139674" y="0"/>
                  </a:lnTo>
                  <a:lnTo>
                    <a:pt x="183694" y="6354"/>
                  </a:lnTo>
                  <a:lnTo>
                    <a:pt x="221780" y="25521"/>
                  </a:lnTo>
                  <a:lnTo>
                    <a:pt x="251823" y="55238"/>
                  </a:lnTo>
                  <a:lnTo>
                    <a:pt x="271716" y="93240"/>
                  </a:lnTo>
                  <a:lnTo>
                    <a:pt x="279349" y="137261"/>
                  </a:lnTo>
                  <a:close/>
                </a:path>
                <a:path w="279400" h="279400">
                  <a:moveTo>
                    <a:pt x="139674" y="158724"/>
                  </a:moveTo>
                  <a:lnTo>
                    <a:pt x="139674" y="69824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26">
              <a:extLst>
                <a:ext uri="{FF2B5EF4-FFF2-40B4-BE49-F238E27FC236}">
                  <a16:creationId xmlns:a16="http://schemas.microsoft.com/office/drawing/2014/main" id="{764B4C59-5339-3DAB-35A4-C5421C302A86}"/>
                </a:ext>
              </a:extLst>
            </p:cNvPr>
            <p:cNvSpPr/>
            <p:nvPr/>
          </p:nvSpPr>
          <p:spPr>
            <a:xfrm>
              <a:off x="4630324" y="4584125"/>
              <a:ext cx="12700" cy="12700"/>
            </a:xfrm>
            <a:custGeom>
              <a:avLst/>
              <a:gdLst/>
              <a:ahLst/>
              <a:cxnLst/>
              <a:rect l="l" t="t" r="r" b="b"/>
              <a:pathLst>
                <a:path w="12700" h="12700">
                  <a:moveTo>
                    <a:pt x="12700" y="6350"/>
                  </a:moveTo>
                  <a:lnTo>
                    <a:pt x="12700" y="9855"/>
                  </a:lnTo>
                  <a:lnTo>
                    <a:pt x="9855" y="12700"/>
                  </a:lnTo>
                  <a:lnTo>
                    <a:pt x="6350" y="12700"/>
                  </a:lnTo>
                  <a:lnTo>
                    <a:pt x="2844" y="12700"/>
                  </a:lnTo>
                  <a:lnTo>
                    <a:pt x="0" y="9855"/>
                  </a:lnTo>
                  <a:lnTo>
                    <a:pt x="0" y="6350"/>
                  </a:lnTo>
                  <a:lnTo>
                    <a:pt x="0" y="2844"/>
                  </a:lnTo>
                  <a:lnTo>
                    <a:pt x="2844" y="0"/>
                  </a:lnTo>
                  <a:lnTo>
                    <a:pt x="6350" y="0"/>
                  </a:lnTo>
                  <a:lnTo>
                    <a:pt x="9855" y="0"/>
                  </a:lnTo>
                  <a:lnTo>
                    <a:pt x="12700" y="2844"/>
                  </a:lnTo>
                  <a:lnTo>
                    <a:pt x="12700" y="6350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7" name="object 54">
            <a:extLst>
              <a:ext uri="{FF2B5EF4-FFF2-40B4-BE49-F238E27FC236}">
                <a16:creationId xmlns:a16="http://schemas.microsoft.com/office/drawing/2014/main" id="{33160CB0-A479-4001-E6FB-51E3D920E97F}"/>
              </a:ext>
            </a:extLst>
          </p:cNvPr>
          <p:cNvSpPr txBox="1"/>
          <p:nvPr/>
        </p:nvSpPr>
        <p:spPr>
          <a:xfrm>
            <a:off x="3263612" y="7188941"/>
            <a:ext cx="3085926" cy="1149033"/>
          </a:xfrm>
          <a:prstGeom prst="rect">
            <a:avLst/>
          </a:prstGeom>
        </p:spPr>
        <p:txBody>
          <a:bodyPr vert="horz" wrap="square" lIns="0" tIns="330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60"/>
              </a:spcBef>
              <a:tabLst>
                <a:tab pos="240665" algn="l"/>
                <a:tab pos="241300" algn="l"/>
              </a:tabLst>
            </a:pPr>
            <a:r>
              <a:rPr lang="da-DK" sz="1400" spc="-5" dirty="0">
                <a:latin typeface="Arial"/>
                <a:cs typeface="Arial"/>
              </a:rPr>
              <a:t>Maksimalt 48 måneder, heraf maksimalt 18 måneder ud over rammeaftalens varighed.</a:t>
            </a:r>
          </a:p>
          <a:p>
            <a:pPr marL="12700">
              <a:lnSpc>
                <a:spcPct val="100000"/>
              </a:lnSpc>
              <a:spcBef>
                <a:spcPts val="260"/>
              </a:spcBef>
              <a:tabLst>
                <a:tab pos="240665" algn="l"/>
                <a:tab pos="241300" algn="l"/>
              </a:tabLst>
            </a:pPr>
            <a:r>
              <a:rPr lang="da-DK" sz="1400" spc="-5" dirty="0">
                <a:latin typeface="Arial"/>
                <a:cs typeface="Arial"/>
              </a:rPr>
              <a:t>Du kan opsige med 3 måneders varsel til udgangen af en måned.</a:t>
            </a:r>
          </a:p>
        </p:txBody>
      </p:sp>
      <p:sp>
        <p:nvSpPr>
          <p:cNvPr id="38" name="object 55">
            <a:extLst>
              <a:ext uri="{FF2B5EF4-FFF2-40B4-BE49-F238E27FC236}">
                <a16:creationId xmlns:a16="http://schemas.microsoft.com/office/drawing/2014/main" id="{E4CA3FEB-AC41-36FD-4908-35469D3CA437}"/>
              </a:ext>
            </a:extLst>
          </p:cNvPr>
          <p:cNvSpPr txBox="1"/>
          <p:nvPr/>
        </p:nvSpPr>
        <p:spPr>
          <a:xfrm>
            <a:off x="3219099" y="6920266"/>
            <a:ext cx="3211641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da-DK" sz="1400" b="1" spc="30" dirty="0">
                <a:latin typeface="Arial"/>
                <a:cs typeface="Arial"/>
              </a:rPr>
              <a:t>Leveringskontraktens varighed</a:t>
            </a:r>
            <a:endParaRPr sz="14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486010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493893" y="508000"/>
            <a:ext cx="15240000" cy="8115300"/>
            <a:chOff x="508000" y="508000"/>
            <a:chExt cx="15240000" cy="8115300"/>
          </a:xfrm>
        </p:grpSpPr>
        <p:sp>
          <p:nvSpPr>
            <p:cNvPr id="3" name="object 3"/>
            <p:cNvSpPr/>
            <p:nvPr/>
          </p:nvSpPr>
          <p:spPr>
            <a:xfrm>
              <a:off x="508000" y="1447800"/>
              <a:ext cx="15240000" cy="7175500"/>
            </a:xfrm>
            <a:custGeom>
              <a:avLst/>
              <a:gdLst/>
              <a:ahLst/>
              <a:cxnLst/>
              <a:rect l="l" t="t" r="r" b="b"/>
              <a:pathLst>
                <a:path w="15240000" h="7175500">
                  <a:moveTo>
                    <a:pt x="15240000" y="0"/>
                  </a:moveTo>
                  <a:lnTo>
                    <a:pt x="0" y="0"/>
                  </a:lnTo>
                  <a:lnTo>
                    <a:pt x="0" y="350748"/>
                  </a:lnTo>
                  <a:lnTo>
                    <a:pt x="0" y="7175500"/>
                  </a:lnTo>
                  <a:lnTo>
                    <a:pt x="15240000" y="7175500"/>
                  </a:lnTo>
                  <a:lnTo>
                    <a:pt x="15240000" y="350748"/>
                  </a:lnTo>
                  <a:lnTo>
                    <a:pt x="15240000" y="0"/>
                  </a:lnTo>
                  <a:close/>
                </a:path>
              </a:pathLst>
            </a:custGeom>
            <a:solidFill>
              <a:srgbClr val="EFF4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9065844" y="3555702"/>
              <a:ext cx="535305" cy="0"/>
            </a:xfrm>
            <a:custGeom>
              <a:avLst/>
              <a:gdLst/>
              <a:ahLst/>
              <a:cxnLst/>
              <a:rect l="l" t="t" r="r" b="b"/>
              <a:pathLst>
                <a:path w="535304">
                  <a:moveTo>
                    <a:pt x="0" y="0"/>
                  </a:moveTo>
                  <a:lnTo>
                    <a:pt x="535012" y="0"/>
                  </a:lnTo>
                </a:path>
              </a:pathLst>
            </a:custGeom>
            <a:ln w="254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9512923" y="3478182"/>
              <a:ext cx="213360" cy="155575"/>
            </a:xfrm>
            <a:custGeom>
              <a:avLst/>
              <a:gdLst/>
              <a:ahLst/>
              <a:cxnLst/>
              <a:rect l="l" t="t" r="r" b="b"/>
              <a:pathLst>
                <a:path w="213359" h="155575">
                  <a:moveTo>
                    <a:pt x="0" y="0"/>
                  </a:moveTo>
                  <a:lnTo>
                    <a:pt x="0" y="155041"/>
                  </a:lnTo>
                  <a:lnTo>
                    <a:pt x="213017" y="775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8856074" y="4369206"/>
              <a:ext cx="0" cy="456565"/>
            </a:xfrm>
            <a:custGeom>
              <a:avLst/>
              <a:gdLst/>
              <a:ahLst/>
              <a:cxnLst/>
              <a:rect l="l" t="t" r="r" b="b"/>
              <a:pathLst>
                <a:path h="456564">
                  <a:moveTo>
                    <a:pt x="0" y="455993"/>
                  </a:moveTo>
                  <a:lnTo>
                    <a:pt x="0" y="0"/>
                  </a:lnTo>
                </a:path>
              </a:pathLst>
            </a:custGeom>
            <a:ln w="254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8772508" y="4182837"/>
              <a:ext cx="155575" cy="213360"/>
            </a:xfrm>
            <a:custGeom>
              <a:avLst/>
              <a:gdLst/>
              <a:ahLst/>
              <a:cxnLst/>
              <a:rect l="l" t="t" r="r" b="b"/>
              <a:pathLst>
                <a:path w="155575" h="213360">
                  <a:moveTo>
                    <a:pt x="77520" y="0"/>
                  </a:moveTo>
                  <a:lnTo>
                    <a:pt x="0" y="213017"/>
                  </a:lnTo>
                  <a:lnTo>
                    <a:pt x="155041" y="213017"/>
                  </a:lnTo>
                  <a:lnTo>
                    <a:pt x="7752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8" name="object 8"/>
            <p:cNvSpPr/>
            <p:nvPr/>
          </p:nvSpPr>
          <p:spPr>
            <a:xfrm>
              <a:off x="508000" y="508000"/>
              <a:ext cx="12103100" cy="1270000"/>
            </a:xfrm>
            <a:custGeom>
              <a:avLst/>
              <a:gdLst/>
              <a:ahLst/>
              <a:cxnLst/>
              <a:rect l="l" t="t" r="r" b="b"/>
              <a:pathLst>
                <a:path w="12103100" h="1270000">
                  <a:moveTo>
                    <a:pt x="12103100" y="0"/>
                  </a:moveTo>
                  <a:lnTo>
                    <a:pt x="0" y="0"/>
                  </a:lnTo>
                  <a:lnTo>
                    <a:pt x="0" y="1270000"/>
                  </a:lnTo>
                  <a:lnTo>
                    <a:pt x="12103100" y="1270000"/>
                  </a:lnTo>
                  <a:lnTo>
                    <a:pt x="12103100" y="0"/>
                  </a:lnTo>
                  <a:close/>
                </a:path>
              </a:pathLst>
            </a:custGeom>
            <a:solidFill>
              <a:srgbClr val="6E718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pic>
        <p:nvPicPr>
          <p:cNvPr id="9" name="object 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951235" y="508000"/>
            <a:ext cx="1759223" cy="758342"/>
          </a:xfrm>
          <a:prstGeom prst="rect">
            <a:avLst/>
          </a:prstGeom>
        </p:spPr>
      </p:pic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939800" y="815454"/>
            <a:ext cx="464883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Bestilling</a:t>
            </a:r>
            <a:r>
              <a:rPr spc="-50" dirty="0"/>
              <a:t> </a:t>
            </a:r>
            <a:r>
              <a:rPr dirty="0"/>
              <a:t>og</a:t>
            </a:r>
            <a:r>
              <a:rPr spc="-45" dirty="0"/>
              <a:t> </a:t>
            </a:r>
            <a:r>
              <a:rPr dirty="0"/>
              <a:t>levering</a:t>
            </a:r>
          </a:p>
        </p:txBody>
      </p:sp>
      <p:sp>
        <p:nvSpPr>
          <p:cNvPr id="13" name="object 13"/>
          <p:cNvSpPr/>
          <p:nvPr/>
        </p:nvSpPr>
        <p:spPr>
          <a:xfrm>
            <a:off x="9800643" y="2985001"/>
            <a:ext cx="1467485" cy="1109980"/>
          </a:xfrm>
          <a:custGeom>
            <a:avLst/>
            <a:gdLst/>
            <a:ahLst/>
            <a:cxnLst/>
            <a:rect l="l" t="t" r="r" b="b"/>
            <a:pathLst>
              <a:path w="1467484" h="1109979">
                <a:moveTo>
                  <a:pt x="721969" y="0"/>
                </a:moveTo>
                <a:lnTo>
                  <a:pt x="0" y="559600"/>
                </a:lnTo>
                <a:lnTo>
                  <a:pt x="733615" y="1109941"/>
                </a:lnTo>
                <a:lnTo>
                  <a:pt x="1467218" y="559600"/>
                </a:lnTo>
                <a:lnTo>
                  <a:pt x="721969" y="0"/>
                </a:lnTo>
                <a:close/>
              </a:path>
            </a:pathLst>
          </a:custGeom>
          <a:solidFill>
            <a:srgbClr val="802E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771893" y="3539591"/>
            <a:ext cx="854710" cy="0"/>
          </a:xfrm>
          <a:custGeom>
            <a:avLst/>
            <a:gdLst/>
            <a:ahLst/>
            <a:cxnLst/>
            <a:rect l="l" t="t" r="r" b="b"/>
            <a:pathLst>
              <a:path w="854710">
                <a:moveTo>
                  <a:pt x="0" y="0"/>
                </a:moveTo>
                <a:lnTo>
                  <a:pt x="854417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5538376" y="3462070"/>
            <a:ext cx="213360" cy="155575"/>
          </a:xfrm>
          <a:custGeom>
            <a:avLst/>
            <a:gdLst/>
            <a:ahLst/>
            <a:cxnLst/>
            <a:rect l="l" t="t" r="r" b="b"/>
            <a:pathLst>
              <a:path w="213360" h="155575">
                <a:moveTo>
                  <a:pt x="0" y="0"/>
                </a:moveTo>
                <a:lnTo>
                  <a:pt x="0" y="155041"/>
                </a:lnTo>
                <a:lnTo>
                  <a:pt x="213017" y="7752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1433802" y="3552316"/>
            <a:ext cx="659130" cy="0"/>
          </a:xfrm>
          <a:custGeom>
            <a:avLst/>
            <a:gdLst/>
            <a:ahLst/>
            <a:cxnLst/>
            <a:rect l="l" t="t" r="r" b="b"/>
            <a:pathLst>
              <a:path w="659129">
                <a:moveTo>
                  <a:pt x="0" y="0"/>
                </a:moveTo>
                <a:lnTo>
                  <a:pt x="658520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2004383" y="3474796"/>
            <a:ext cx="213360" cy="155575"/>
          </a:xfrm>
          <a:custGeom>
            <a:avLst/>
            <a:gdLst/>
            <a:ahLst/>
            <a:cxnLst/>
            <a:rect l="l" t="t" r="r" b="b"/>
            <a:pathLst>
              <a:path w="213359" h="155575">
                <a:moveTo>
                  <a:pt x="0" y="0"/>
                </a:moveTo>
                <a:lnTo>
                  <a:pt x="0" y="155041"/>
                </a:lnTo>
                <a:lnTo>
                  <a:pt x="213017" y="7752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0280578" y="4429497"/>
            <a:ext cx="295694" cy="1965325"/>
          </a:xfrm>
          <a:custGeom>
            <a:avLst/>
            <a:gdLst/>
            <a:ahLst/>
            <a:cxnLst/>
            <a:rect l="l" t="t" r="r" b="b"/>
            <a:pathLst>
              <a:path w="697229" h="1965325">
                <a:moveTo>
                  <a:pt x="696976" y="0"/>
                </a:moveTo>
                <a:lnTo>
                  <a:pt x="696976" y="1965286"/>
                </a:lnTo>
                <a:lnTo>
                  <a:pt x="0" y="1965286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0218896" y="6317264"/>
            <a:ext cx="213360" cy="155575"/>
          </a:xfrm>
          <a:custGeom>
            <a:avLst/>
            <a:gdLst/>
            <a:ahLst/>
            <a:cxnLst/>
            <a:rect l="l" t="t" r="r" b="b"/>
            <a:pathLst>
              <a:path w="213359" h="155575">
                <a:moveTo>
                  <a:pt x="213017" y="0"/>
                </a:moveTo>
                <a:lnTo>
                  <a:pt x="0" y="77520"/>
                </a:lnTo>
                <a:lnTo>
                  <a:pt x="213017" y="155041"/>
                </a:lnTo>
                <a:lnTo>
                  <a:pt x="213017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11579300" y="3455365"/>
            <a:ext cx="304165" cy="174625"/>
          </a:xfrm>
          <a:prstGeom prst="rect">
            <a:avLst/>
          </a:prstGeom>
          <a:solidFill>
            <a:srgbClr val="000000"/>
          </a:solidFill>
        </p:spPr>
        <p:txBody>
          <a:bodyPr vert="horz" wrap="square" lIns="0" tIns="6350" rIns="0" bIns="0" rtlCol="0">
            <a:spAutoFit/>
          </a:bodyPr>
          <a:lstStyle/>
          <a:p>
            <a:pPr marL="27940">
              <a:lnSpc>
                <a:spcPct val="100000"/>
              </a:lnSpc>
              <a:spcBef>
                <a:spcPts val="50"/>
              </a:spcBef>
            </a:pPr>
            <a:r>
              <a:rPr sz="1000" b="1" spc="-5" dirty="0">
                <a:solidFill>
                  <a:srgbClr val="FFFFFF"/>
                </a:solidFill>
                <a:latin typeface="Arial"/>
                <a:cs typeface="Arial"/>
              </a:rPr>
              <a:t>NEJ</a:t>
            </a:r>
            <a:endParaRPr sz="1000">
              <a:latin typeface="Arial"/>
              <a:cs typeface="Arial"/>
            </a:endParaRPr>
          </a:p>
        </p:txBody>
      </p:sp>
      <p:grpSp>
        <p:nvGrpSpPr>
          <p:cNvPr id="21" name="Gruppe 20">
            <a:extLst>
              <a:ext uri="{FF2B5EF4-FFF2-40B4-BE49-F238E27FC236}">
                <a16:creationId xmlns:a16="http://schemas.microsoft.com/office/drawing/2014/main" id="{7C661581-3FBA-4E5F-BD66-A0902B659958}"/>
              </a:ext>
            </a:extLst>
          </p:cNvPr>
          <p:cNvGrpSpPr/>
          <p:nvPr/>
        </p:nvGrpSpPr>
        <p:grpSpPr>
          <a:xfrm>
            <a:off x="783184" y="4739003"/>
            <a:ext cx="3823010" cy="2611064"/>
            <a:chOff x="1512633" y="4538344"/>
            <a:chExt cx="3635375" cy="2005331"/>
          </a:xfrm>
        </p:grpSpPr>
        <p:sp>
          <p:nvSpPr>
            <p:cNvPr id="22" name="object 22"/>
            <p:cNvSpPr/>
            <p:nvPr/>
          </p:nvSpPr>
          <p:spPr>
            <a:xfrm>
              <a:off x="1512633" y="4538344"/>
              <a:ext cx="3635375" cy="2005330"/>
            </a:xfrm>
            <a:custGeom>
              <a:avLst/>
              <a:gdLst/>
              <a:ahLst/>
              <a:cxnLst/>
              <a:rect l="l" t="t" r="r" b="b"/>
              <a:pathLst>
                <a:path w="3635375" h="2005329">
                  <a:moveTo>
                    <a:pt x="3635006" y="0"/>
                  </a:moveTo>
                  <a:lnTo>
                    <a:pt x="0" y="0"/>
                  </a:lnTo>
                  <a:lnTo>
                    <a:pt x="0" y="162547"/>
                  </a:lnTo>
                  <a:lnTo>
                    <a:pt x="0" y="2004707"/>
                  </a:lnTo>
                  <a:lnTo>
                    <a:pt x="3635006" y="2004707"/>
                  </a:lnTo>
                  <a:lnTo>
                    <a:pt x="3635006" y="162547"/>
                  </a:lnTo>
                  <a:lnTo>
                    <a:pt x="363500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1512633" y="4538345"/>
              <a:ext cx="3635375" cy="2005330"/>
            </a:xfrm>
            <a:custGeom>
              <a:avLst/>
              <a:gdLst/>
              <a:ahLst/>
              <a:cxnLst/>
              <a:rect l="l" t="t" r="r" b="b"/>
              <a:pathLst>
                <a:path w="3635375" h="2005329">
                  <a:moveTo>
                    <a:pt x="0" y="2004707"/>
                  </a:moveTo>
                  <a:lnTo>
                    <a:pt x="3635006" y="2004707"/>
                  </a:lnTo>
                  <a:lnTo>
                    <a:pt x="3635006" y="0"/>
                  </a:lnTo>
                  <a:lnTo>
                    <a:pt x="0" y="0"/>
                  </a:lnTo>
                  <a:lnTo>
                    <a:pt x="0" y="2004707"/>
                  </a:lnTo>
                  <a:close/>
                </a:path>
              </a:pathLst>
            </a:custGeom>
            <a:ln w="38100">
              <a:solidFill>
                <a:srgbClr val="C1466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7" name="object 27"/>
          <p:cNvSpPr/>
          <p:nvPr/>
        </p:nvSpPr>
        <p:spPr>
          <a:xfrm>
            <a:off x="10432256" y="5374881"/>
            <a:ext cx="304165" cy="174625"/>
          </a:xfrm>
          <a:custGeom>
            <a:avLst/>
            <a:gdLst/>
            <a:ahLst/>
            <a:cxnLst/>
            <a:rect l="l" t="t" r="r" b="b"/>
            <a:pathLst>
              <a:path w="304165" h="174625">
                <a:moveTo>
                  <a:pt x="303885" y="0"/>
                </a:moveTo>
                <a:lnTo>
                  <a:pt x="0" y="0"/>
                </a:lnTo>
                <a:lnTo>
                  <a:pt x="0" y="174459"/>
                </a:lnTo>
                <a:lnTo>
                  <a:pt x="303885" y="174459"/>
                </a:lnTo>
                <a:lnTo>
                  <a:pt x="30388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10416123" y="5374881"/>
            <a:ext cx="304165" cy="174625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73025">
              <a:lnSpc>
                <a:spcPct val="100000"/>
              </a:lnSpc>
              <a:spcBef>
                <a:spcPts val="50"/>
              </a:spcBef>
            </a:pPr>
            <a:r>
              <a:rPr sz="1000" b="1" spc="-5" dirty="0">
                <a:solidFill>
                  <a:srgbClr val="FFFFFF"/>
                </a:solidFill>
                <a:latin typeface="Arial"/>
                <a:cs typeface="Arial"/>
              </a:rPr>
              <a:t>JA</a:t>
            </a:r>
            <a:endParaRPr sz="1000" dirty="0">
              <a:latin typeface="Arial"/>
              <a:cs typeface="Arial"/>
            </a:endParaRPr>
          </a:p>
        </p:txBody>
      </p:sp>
      <p:grpSp>
        <p:nvGrpSpPr>
          <p:cNvPr id="12" name="Gruppe 11">
            <a:extLst>
              <a:ext uri="{FF2B5EF4-FFF2-40B4-BE49-F238E27FC236}">
                <a16:creationId xmlns:a16="http://schemas.microsoft.com/office/drawing/2014/main" id="{A5968876-4376-49B5-B334-7A6882DC7BDB}"/>
              </a:ext>
            </a:extLst>
          </p:cNvPr>
          <p:cNvGrpSpPr/>
          <p:nvPr/>
        </p:nvGrpSpPr>
        <p:grpSpPr>
          <a:xfrm>
            <a:off x="732093" y="2195736"/>
            <a:ext cx="3948938" cy="2232248"/>
            <a:chOff x="777875" y="2987992"/>
            <a:chExt cx="3175000" cy="1713230"/>
          </a:xfrm>
        </p:grpSpPr>
        <p:sp>
          <p:nvSpPr>
            <p:cNvPr id="40" name="object 40"/>
            <p:cNvSpPr/>
            <p:nvPr/>
          </p:nvSpPr>
          <p:spPr>
            <a:xfrm>
              <a:off x="777875" y="2987992"/>
              <a:ext cx="3175000" cy="1713230"/>
            </a:xfrm>
            <a:custGeom>
              <a:avLst/>
              <a:gdLst/>
              <a:ahLst/>
              <a:cxnLst/>
              <a:rect l="l" t="t" r="r" b="b"/>
              <a:pathLst>
                <a:path w="3175000" h="1713229">
                  <a:moveTo>
                    <a:pt x="3175000" y="0"/>
                  </a:moveTo>
                  <a:lnTo>
                    <a:pt x="0" y="0"/>
                  </a:lnTo>
                  <a:lnTo>
                    <a:pt x="0" y="1712899"/>
                  </a:lnTo>
                  <a:lnTo>
                    <a:pt x="3175000" y="1712899"/>
                  </a:lnTo>
                  <a:lnTo>
                    <a:pt x="3175000" y="0"/>
                  </a:lnTo>
                  <a:close/>
                </a:path>
              </a:pathLst>
            </a:custGeom>
            <a:solidFill>
              <a:srgbClr val="F3F5F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777875" y="2987992"/>
              <a:ext cx="3175000" cy="1713230"/>
            </a:xfrm>
            <a:custGeom>
              <a:avLst/>
              <a:gdLst/>
              <a:ahLst/>
              <a:cxnLst/>
              <a:rect l="l" t="t" r="r" b="b"/>
              <a:pathLst>
                <a:path w="3175000" h="1713229">
                  <a:moveTo>
                    <a:pt x="0" y="1712899"/>
                  </a:moveTo>
                  <a:lnTo>
                    <a:pt x="3175000" y="1712899"/>
                  </a:lnTo>
                  <a:lnTo>
                    <a:pt x="3175000" y="0"/>
                  </a:lnTo>
                  <a:lnTo>
                    <a:pt x="0" y="0"/>
                  </a:lnTo>
                  <a:lnTo>
                    <a:pt x="0" y="1712899"/>
                  </a:lnTo>
                  <a:close/>
                </a:path>
              </a:pathLst>
            </a:custGeom>
            <a:ln w="38100">
              <a:solidFill>
                <a:srgbClr val="802E4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68" name="Gruppe 67">
            <a:extLst>
              <a:ext uri="{FF2B5EF4-FFF2-40B4-BE49-F238E27FC236}">
                <a16:creationId xmlns:a16="http://schemas.microsoft.com/office/drawing/2014/main" id="{2F7883BE-3128-4DFB-BEC7-2DAC1B0C24E4}"/>
              </a:ext>
            </a:extLst>
          </p:cNvPr>
          <p:cNvGrpSpPr/>
          <p:nvPr/>
        </p:nvGrpSpPr>
        <p:grpSpPr>
          <a:xfrm>
            <a:off x="855192" y="1835696"/>
            <a:ext cx="609600" cy="609600"/>
            <a:chOff x="917575" y="2683197"/>
            <a:chExt cx="609600" cy="609600"/>
          </a:xfrm>
        </p:grpSpPr>
        <p:sp>
          <p:nvSpPr>
            <p:cNvPr id="42" name="object 42"/>
            <p:cNvSpPr/>
            <p:nvPr/>
          </p:nvSpPr>
          <p:spPr>
            <a:xfrm>
              <a:off x="917575" y="2683197"/>
              <a:ext cx="609600" cy="609600"/>
            </a:xfrm>
            <a:custGeom>
              <a:avLst/>
              <a:gdLst/>
              <a:ahLst/>
              <a:cxnLst/>
              <a:rect l="l" t="t" r="r" b="b"/>
              <a:pathLst>
                <a:path w="609600" h="609600">
                  <a:moveTo>
                    <a:pt x="304800" y="0"/>
                  </a:moveTo>
                  <a:lnTo>
                    <a:pt x="255359" y="3989"/>
                  </a:lnTo>
                  <a:lnTo>
                    <a:pt x="208458" y="15538"/>
                  </a:lnTo>
                  <a:lnTo>
                    <a:pt x="164725" y="34020"/>
                  </a:lnTo>
                  <a:lnTo>
                    <a:pt x="124788" y="58808"/>
                  </a:lnTo>
                  <a:lnTo>
                    <a:pt x="89273" y="89273"/>
                  </a:lnTo>
                  <a:lnTo>
                    <a:pt x="58808" y="124788"/>
                  </a:lnTo>
                  <a:lnTo>
                    <a:pt x="34020" y="164725"/>
                  </a:lnTo>
                  <a:lnTo>
                    <a:pt x="15538" y="208458"/>
                  </a:lnTo>
                  <a:lnTo>
                    <a:pt x="3989" y="255359"/>
                  </a:lnTo>
                  <a:lnTo>
                    <a:pt x="0" y="304800"/>
                  </a:lnTo>
                  <a:lnTo>
                    <a:pt x="3989" y="354240"/>
                  </a:lnTo>
                  <a:lnTo>
                    <a:pt x="15538" y="401141"/>
                  </a:lnTo>
                  <a:lnTo>
                    <a:pt x="34020" y="444874"/>
                  </a:lnTo>
                  <a:lnTo>
                    <a:pt x="58808" y="484811"/>
                  </a:lnTo>
                  <a:lnTo>
                    <a:pt x="89273" y="520326"/>
                  </a:lnTo>
                  <a:lnTo>
                    <a:pt x="124788" y="550791"/>
                  </a:lnTo>
                  <a:lnTo>
                    <a:pt x="164725" y="575579"/>
                  </a:lnTo>
                  <a:lnTo>
                    <a:pt x="208458" y="594061"/>
                  </a:lnTo>
                  <a:lnTo>
                    <a:pt x="255359" y="605610"/>
                  </a:lnTo>
                  <a:lnTo>
                    <a:pt x="304800" y="609600"/>
                  </a:lnTo>
                  <a:lnTo>
                    <a:pt x="354240" y="605610"/>
                  </a:lnTo>
                  <a:lnTo>
                    <a:pt x="401141" y="594061"/>
                  </a:lnTo>
                  <a:lnTo>
                    <a:pt x="444874" y="575579"/>
                  </a:lnTo>
                  <a:lnTo>
                    <a:pt x="484811" y="550791"/>
                  </a:lnTo>
                  <a:lnTo>
                    <a:pt x="520326" y="520326"/>
                  </a:lnTo>
                  <a:lnTo>
                    <a:pt x="550791" y="484811"/>
                  </a:lnTo>
                  <a:lnTo>
                    <a:pt x="575579" y="444874"/>
                  </a:lnTo>
                  <a:lnTo>
                    <a:pt x="594061" y="401141"/>
                  </a:lnTo>
                  <a:lnTo>
                    <a:pt x="605610" y="354240"/>
                  </a:lnTo>
                  <a:lnTo>
                    <a:pt x="609600" y="304800"/>
                  </a:lnTo>
                  <a:lnTo>
                    <a:pt x="605610" y="255359"/>
                  </a:lnTo>
                  <a:lnTo>
                    <a:pt x="594061" y="208458"/>
                  </a:lnTo>
                  <a:lnTo>
                    <a:pt x="575579" y="164725"/>
                  </a:lnTo>
                  <a:lnTo>
                    <a:pt x="550791" y="124788"/>
                  </a:lnTo>
                  <a:lnTo>
                    <a:pt x="520326" y="89273"/>
                  </a:lnTo>
                  <a:lnTo>
                    <a:pt x="484811" y="58808"/>
                  </a:lnTo>
                  <a:lnTo>
                    <a:pt x="444874" y="34020"/>
                  </a:lnTo>
                  <a:lnTo>
                    <a:pt x="401141" y="15538"/>
                  </a:lnTo>
                  <a:lnTo>
                    <a:pt x="354240" y="3989"/>
                  </a:lnTo>
                  <a:lnTo>
                    <a:pt x="304800" y="0"/>
                  </a:lnTo>
                  <a:close/>
                </a:path>
              </a:pathLst>
            </a:custGeom>
            <a:solidFill>
              <a:srgbClr val="802E4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1031875" y="2798879"/>
              <a:ext cx="381000" cy="378460"/>
            </a:xfrm>
            <a:custGeom>
              <a:avLst/>
              <a:gdLst/>
              <a:ahLst/>
              <a:cxnLst/>
              <a:rect l="l" t="t" r="r" b="b"/>
              <a:pathLst>
                <a:path w="381000" h="378460">
                  <a:moveTo>
                    <a:pt x="34848" y="206971"/>
                  </a:moveTo>
                  <a:lnTo>
                    <a:pt x="21907" y="206971"/>
                  </a:lnTo>
                  <a:lnTo>
                    <a:pt x="49364" y="347472"/>
                  </a:lnTo>
                  <a:lnTo>
                    <a:pt x="54124" y="359802"/>
                  </a:lnTo>
                  <a:lnTo>
                    <a:pt x="62555" y="369544"/>
                  </a:lnTo>
                  <a:lnTo>
                    <a:pt x="73741" y="375943"/>
                  </a:lnTo>
                  <a:lnTo>
                    <a:pt x="86766" y="378244"/>
                  </a:lnTo>
                  <a:lnTo>
                    <a:pt x="294246" y="378244"/>
                  </a:lnTo>
                  <a:lnTo>
                    <a:pt x="307271" y="375943"/>
                  </a:lnTo>
                  <a:lnTo>
                    <a:pt x="318455" y="369543"/>
                  </a:lnTo>
                  <a:lnTo>
                    <a:pt x="321913" y="365544"/>
                  </a:lnTo>
                  <a:lnTo>
                    <a:pt x="86766" y="365544"/>
                  </a:lnTo>
                  <a:lnTo>
                    <a:pt x="78081" y="364010"/>
                  </a:lnTo>
                  <a:lnTo>
                    <a:pt x="70624" y="359746"/>
                  </a:lnTo>
                  <a:lnTo>
                    <a:pt x="65006" y="353253"/>
                  </a:lnTo>
                  <a:lnTo>
                    <a:pt x="61836" y="345033"/>
                  </a:lnTo>
                  <a:lnTo>
                    <a:pt x="34848" y="206971"/>
                  </a:lnTo>
                  <a:close/>
                </a:path>
                <a:path w="381000" h="378460">
                  <a:moveTo>
                    <a:pt x="359092" y="206971"/>
                  </a:moveTo>
                  <a:lnTo>
                    <a:pt x="346163" y="206971"/>
                  </a:lnTo>
                  <a:lnTo>
                    <a:pt x="319163" y="345033"/>
                  </a:lnTo>
                  <a:lnTo>
                    <a:pt x="316000" y="353253"/>
                  </a:lnTo>
                  <a:lnTo>
                    <a:pt x="310386" y="359746"/>
                  </a:lnTo>
                  <a:lnTo>
                    <a:pt x="302931" y="364010"/>
                  </a:lnTo>
                  <a:lnTo>
                    <a:pt x="294246" y="365544"/>
                  </a:lnTo>
                  <a:lnTo>
                    <a:pt x="321913" y="365544"/>
                  </a:lnTo>
                  <a:lnTo>
                    <a:pt x="326877" y="359802"/>
                  </a:lnTo>
                  <a:lnTo>
                    <a:pt x="331635" y="347459"/>
                  </a:lnTo>
                  <a:lnTo>
                    <a:pt x="359092" y="206971"/>
                  </a:lnTo>
                  <a:close/>
                </a:path>
                <a:path w="381000" h="378460">
                  <a:moveTo>
                    <a:pt x="155575" y="140004"/>
                  </a:moveTo>
                  <a:lnTo>
                    <a:pt x="0" y="140004"/>
                  </a:lnTo>
                  <a:lnTo>
                    <a:pt x="0" y="206971"/>
                  </a:lnTo>
                  <a:lnTo>
                    <a:pt x="381000" y="206971"/>
                  </a:lnTo>
                  <a:lnTo>
                    <a:pt x="381000" y="194271"/>
                  </a:lnTo>
                  <a:lnTo>
                    <a:pt x="12700" y="194271"/>
                  </a:lnTo>
                  <a:lnTo>
                    <a:pt x="12700" y="152704"/>
                  </a:lnTo>
                  <a:lnTo>
                    <a:pt x="164515" y="152704"/>
                  </a:lnTo>
                  <a:lnTo>
                    <a:pt x="155575" y="140004"/>
                  </a:lnTo>
                  <a:close/>
                </a:path>
                <a:path w="381000" h="378460">
                  <a:moveTo>
                    <a:pt x="112560" y="0"/>
                  </a:moveTo>
                  <a:lnTo>
                    <a:pt x="102107" y="7213"/>
                  </a:lnTo>
                  <a:lnTo>
                    <a:pt x="202615" y="152704"/>
                  </a:lnTo>
                  <a:lnTo>
                    <a:pt x="368300" y="152704"/>
                  </a:lnTo>
                  <a:lnTo>
                    <a:pt x="368300" y="194271"/>
                  </a:lnTo>
                  <a:lnTo>
                    <a:pt x="381000" y="194271"/>
                  </a:lnTo>
                  <a:lnTo>
                    <a:pt x="381000" y="140004"/>
                  </a:lnTo>
                  <a:lnTo>
                    <a:pt x="209270" y="140004"/>
                  </a:lnTo>
                  <a:lnTo>
                    <a:pt x="11256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4" name="object 4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109924" y="3032452"/>
              <a:ext cx="74463" cy="105968"/>
            </a:xfrm>
            <a:prstGeom prst="rect">
              <a:avLst/>
            </a:prstGeom>
          </p:spPr>
        </p:pic>
        <p:sp>
          <p:nvSpPr>
            <p:cNvPr id="45" name="object 45"/>
            <p:cNvSpPr/>
            <p:nvPr/>
          </p:nvSpPr>
          <p:spPr>
            <a:xfrm>
              <a:off x="1212850" y="3032455"/>
              <a:ext cx="12700" cy="106045"/>
            </a:xfrm>
            <a:custGeom>
              <a:avLst/>
              <a:gdLst/>
              <a:ahLst/>
              <a:cxnLst/>
              <a:rect l="l" t="t" r="r" b="b"/>
              <a:pathLst>
                <a:path w="12700" h="106044">
                  <a:moveTo>
                    <a:pt x="12700" y="0"/>
                  </a:moveTo>
                  <a:lnTo>
                    <a:pt x="0" y="0"/>
                  </a:lnTo>
                  <a:lnTo>
                    <a:pt x="0" y="105968"/>
                  </a:lnTo>
                  <a:lnTo>
                    <a:pt x="12700" y="105968"/>
                  </a:lnTo>
                  <a:lnTo>
                    <a:pt x="127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6" name="object 4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254010" y="3032455"/>
              <a:ext cx="74467" cy="105968"/>
            </a:xfrm>
            <a:prstGeom prst="rect">
              <a:avLst/>
            </a:prstGeom>
          </p:spPr>
        </p:pic>
      </p:grpSp>
      <p:sp>
        <p:nvSpPr>
          <p:cNvPr id="60" name="object 60"/>
          <p:cNvSpPr txBox="1">
            <a:spLocks noGrp="1"/>
          </p:cNvSpPr>
          <p:nvPr>
            <p:ph type="ftr" sz="quarter" idx="5"/>
          </p:nvPr>
        </p:nvSpPr>
        <p:spPr>
          <a:xfrm>
            <a:off x="504230" y="8740287"/>
            <a:ext cx="28002034" cy="1795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da-DK" spc="-10" dirty="0"/>
              <a:t>For yderligere informationer se Bilag E leveringskontrakt og Bilag D Retningslinjer for tildeling af leveringskontrakt. Visualiseringen </a:t>
            </a:r>
            <a:r>
              <a:rPr lang="da-DK" spc="-5" dirty="0"/>
              <a:t>uddybes desuden </a:t>
            </a:r>
            <a:r>
              <a:rPr lang="da-DK" dirty="0"/>
              <a:t>i</a:t>
            </a:r>
            <a:r>
              <a:rPr lang="da-DK" spc="-5" dirty="0"/>
              <a:t> </a:t>
            </a:r>
            <a:r>
              <a:rPr lang="da-DK" dirty="0"/>
              <a:t>vejledning</a:t>
            </a:r>
            <a:r>
              <a:rPr lang="da-DK" spc="-5" dirty="0"/>
              <a:t> </a:t>
            </a:r>
            <a:r>
              <a:rPr lang="da-DK" dirty="0"/>
              <a:t>til </a:t>
            </a:r>
            <a:r>
              <a:rPr lang="da-DK" spc="-5" dirty="0"/>
              <a:t>brug af</a:t>
            </a:r>
            <a:r>
              <a:rPr lang="da-DK" spc="-10" dirty="0"/>
              <a:t> </a:t>
            </a:r>
            <a:r>
              <a:rPr lang="da-DK" spc="-5" dirty="0"/>
              <a:t>aftalen på </a:t>
            </a:r>
            <a:r>
              <a:rPr lang="da-DK" dirty="0"/>
              <a:t>ski.dk.</a:t>
            </a:r>
          </a:p>
        </p:txBody>
      </p:sp>
      <p:sp>
        <p:nvSpPr>
          <p:cNvPr id="61" name="object 61"/>
          <p:cNvSpPr txBox="1">
            <a:spLocks noGrp="1"/>
          </p:cNvSpPr>
          <p:nvPr>
            <p:ph type="dt" sz="half" idx="6"/>
          </p:nvPr>
        </p:nvSpPr>
        <p:spPr>
          <a:xfrm>
            <a:off x="15537532" y="8762786"/>
            <a:ext cx="223519" cy="2051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45"/>
              </a:lnSpc>
            </a:pPr>
            <a:r>
              <a:rPr lang="da-DK" spc="-5" dirty="0"/>
              <a:t>02</a:t>
            </a:r>
            <a:endParaRPr spc="-5" dirty="0"/>
          </a:p>
        </p:txBody>
      </p:sp>
      <p:sp>
        <p:nvSpPr>
          <p:cNvPr id="49" name="object 49"/>
          <p:cNvSpPr txBox="1"/>
          <p:nvPr/>
        </p:nvSpPr>
        <p:spPr>
          <a:xfrm>
            <a:off x="9987020" y="3317904"/>
            <a:ext cx="1085850" cy="381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40640">
              <a:lnSpc>
                <a:spcPct val="116700"/>
              </a:lnSpc>
              <a:spcBef>
                <a:spcPts val="100"/>
              </a:spcBef>
            </a:pPr>
            <a:r>
              <a:rPr sz="1000" b="1" spc="20" dirty="0">
                <a:solidFill>
                  <a:srgbClr val="FFFFFF"/>
                </a:solidFill>
                <a:latin typeface="Arial"/>
                <a:cs typeface="Arial"/>
              </a:rPr>
              <a:t>VIL </a:t>
            </a:r>
            <a:r>
              <a:rPr sz="1000" b="1" spc="15" dirty="0">
                <a:solidFill>
                  <a:srgbClr val="FFFFFF"/>
                </a:solidFill>
                <a:latin typeface="Arial"/>
                <a:cs typeface="Arial"/>
              </a:rPr>
              <a:t>DU </a:t>
            </a:r>
            <a:r>
              <a:rPr sz="1000" b="1" spc="35" dirty="0">
                <a:solidFill>
                  <a:srgbClr val="FFFFFF"/>
                </a:solidFill>
                <a:latin typeface="Arial"/>
                <a:cs typeface="Arial"/>
              </a:rPr>
              <a:t>ÆNDRE </a:t>
            </a:r>
            <a:r>
              <a:rPr sz="1000" b="1" spc="-2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00" b="1" spc="30" dirty="0">
                <a:solidFill>
                  <a:srgbClr val="FFFFFF"/>
                </a:solidFill>
                <a:latin typeface="Arial"/>
                <a:cs typeface="Arial"/>
              </a:rPr>
              <a:t>BESTILLINGE</a:t>
            </a:r>
            <a:r>
              <a:rPr sz="1000" b="1" spc="15" dirty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1000" b="1" dirty="0">
                <a:solidFill>
                  <a:srgbClr val="FFFFFF"/>
                </a:solidFill>
                <a:latin typeface="Arial"/>
                <a:cs typeface="Arial"/>
              </a:rPr>
              <a:t>?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887003" y="5123671"/>
            <a:ext cx="3536896" cy="2190343"/>
          </a:xfrm>
          <a:prstGeom prst="rect">
            <a:avLst/>
          </a:prstGeom>
        </p:spPr>
        <p:txBody>
          <a:bodyPr vert="horz" wrap="square" lIns="0" tIns="3302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260"/>
              </a:spcBef>
              <a:buChar char="•"/>
              <a:tabLst>
                <a:tab pos="240665" algn="l"/>
                <a:tab pos="241300" algn="l"/>
              </a:tabLst>
            </a:pPr>
            <a:r>
              <a:rPr lang="da-DK" sz="1400" spc="-5" dirty="0">
                <a:latin typeface="Arial"/>
                <a:cs typeface="Arial"/>
              </a:rPr>
              <a:t>Bestillende enhed</a:t>
            </a:r>
          </a:p>
          <a:p>
            <a:pPr marL="241300" indent="-228600">
              <a:lnSpc>
                <a:spcPct val="100000"/>
              </a:lnSpc>
              <a:spcBef>
                <a:spcPts val="260"/>
              </a:spcBef>
              <a:buChar char="•"/>
              <a:tabLst>
                <a:tab pos="240665" algn="l"/>
                <a:tab pos="241300" algn="l"/>
              </a:tabLst>
            </a:pPr>
            <a:r>
              <a:rPr lang="da-DK" sz="1400" spc="-10" dirty="0">
                <a:latin typeface="Arial"/>
                <a:cs typeface="Arial"/>
              </a:rPr>
              <a:t>EAN/CVR nr.</a:t>
            </a:r>
            <a:endParaRPr sz="1400" dirty="0">
              <a:latin typeface="Arial"/>
              <a:cs typeface="Arial"/>
            </a:endParaRPr>
          </a:p>
          <a:p>
            <a:pPr marL="241300" indent="-228600">
              <a:lnSpc>
                <a:spcPct val="100000"/>
              </a:lnSpc>
              <a:spcBef>
                <a:spcPts val="160"/>
              </a:spcBef>
              <a:buChar char="•"/>
              <a:tabLst>
                <a:tab pos="240665" algn="l"/>
                <a:tab pos="241300" algn="l"/>
              </a:tabLst>
            </a:pPr>
            <a:r>
              <a:rPr lang="da-DK" sz="1400" spc="-5" dirty="0">
                <a:latin typeface="Arial"/>
                <a:cs typeface="Arial"/>
              </a:rPr>
              <a:t>Bestillers navn</a:t>
            </a:r>
          </a:p>
          <a:p>
            <a:pPr marL="241300" indent="-228600">
              <a:lnSpc>
                <a:spcPct val="100000"/>
              </a:lnSpc>
              <a:spcBef>
                <a:spcPts val="160"/>
              </a:spcBef>
              <a:buChar char="•"/>
              <a:tabLst>
                <a:tab pos="240665" algn="l"/>
                <a:tab pos="241300" algn="l"/>
              </a:tabLst>
            </a:pPr>
            <a:r>
              <a:rPr lang="da-DK" sz="1400" dirty="0">
                <a:latin typeface="Arial"/>
                <a:cs typeface="Arial"/>
              </a:rPr>
              <a:t>Ønsket vikartype</a:t>
            </a:r>
            <a:endParaRPr sz="1400" dirty="0">
              <a:latin typeface="Arial"/>
              <a:cs typeface="Arial"/>
            </a:endParaRPr>
          </a:p>
          <a:p>
            <a:pPr marL="241300" indent="-228600">
              <a:lnSpc>
                <a:spcPct val="100000"/>
              </a:lnSpc>
              <a:spcBef>
                <a:spcPts val="160"/>
              </a:spcBef>
              <a:buChar char="•"/>
              <a:tabLst>
                <a:tab pos="240665" algn="l"/>
                <a:tab pos="241300" algn="l"/>
              </a:tabLst>
            </a:pPr>
            <a:r>
              <a:rPr lang="da-DK" sz="1400" dirty="0">
                <a:latin typeface="Arial"/>
                <a:cs typeface="Arial"/>
              </a:rPr>
              <a:t>Mødested (adresse og evt. afdeling)</a:t>
            </a:r>
            <a:r>
              <a:rPr sz="1400" spc="-10" dirty="0">
                <a:latin typeface="Arial"/>
                <a:cs typeface="Arial"/>
              </a:rPr>
              <a:t>.</a:t>
            </a:r>
            <a:endParaRPr sz="1400" dirty="0">
              <a:latin typeface="Arial"/>
              <a:cs typeface="Arial"/>
            </a:endParaRPr>
          </a:p>
          <a:p>
            <a:pPr marL="241300" indent="-228600">
              <a:lnSpc>
                <a:spcPct val="100000"/>
              </a:lnSpc>
              <a:spcBef>
                <a:spcPts val="160"/>
              </a:spcBef>
              <a:buChar char="•"/>
              <a:tabLst>
                <a:tab pos="240665" algn="l"/>
                <a:tab pos="241300" algn="l"/>
              </a:tabLst>
            </a:pPr>
            <a:r>
              <a:rPr lang="da-DK" sz="1400" spc="-5" dirty="0">
                <a:latin typeface="Arial"/>
                <a:cs typeface="Arial"/>
              </a:rPr>
              <a:t>Startdato og slutdato</a:t>
            </a:r>
          </a:p>
          <a:p>
            <a:pPr marL="241300" indent="-228600">
              <a:lnSpc>
                <a:spcPct val="100000"/>
              </a:lnSpc>
              <a:spcBef>
                <a:spcPts val="160"/>
              </a:spcBef>
              <a:buChar char="•"/>
              <a:tabLst>
                <a:tab pos="240665" algn="l"/>
                <a:tab pos="241300" algn="l"/>
              </a:tabLst>
            </a:pPr>
            <a:r>
              <a:rPr lang="da-DK" sz="1400" dirty="0">
                <a:latin typeface="Arial"/>
                <a:cs typeface="Arial"/>
              </a:rPr>
              <a:t>Mødetid(r)</a:t>
            </a:r>
          </a:p>
          <a:p>
            <a:pPr marL="241300" indent="-228600">
              <a:lnSpc>
                <a:spcPct val="100000"/>
              </a:lnSpc>
              <a:spcBef>
                <a:spcPts val="160"/>
              </a:spcBef>
              <a:buChar char="•"/>
              <a:tabLst>
                <a:tab pos="240665" algn="l"/>
                <a:tab pos="241300" algn="l"/>
              </a:tabLst>
            </a:pPr>
            <a:r>
              <a:rPr lang="da-DK" sz="1400" dirty="0">
                <a:latin typeface="Arial"/>
                <a:cs typeface="Arial"/>
              </a:rPr>
              <a:t>Antal arbejdstimer (evt. pr. dag eller uge)</a:t>
            </a:r>
          </a:p>
          <a:p>
            <a:pPr marL="241300" indent="-228600">
              <a:lnSpc>
                <a:spcPct val="100000"/>
              </a:lnSpc>
              <a:spcBef>
                <a:spcPts val="160"/>
              </a:spcBef>
              <a:buChar char="•"/>
              <a:tabLst>
                <a:tab pos="240665" algn="l"/>
                <a:tab pos="241300" algn="l"/>
              </a:tabLst>
            </a:pPr>
            <a:r>
              <a:rPr lang="da-DK" sz="1400" dirty="0">
                <a:latin typeface="Arial"/>
                <a:cs typeface="Arial"/>
              </a:rPr>
              <a:t>Tlf. nr. på bestilleren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879760" y="4832593"/>
            <a:ext cx="3198596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35" dirty="0">
                <a:latin typeface="Arial"/>
                <a:cs typeface="Arial"/>
              </a:rPr>
              <a:t>BESTILLINGEN</a:t>
            </a:r>
            <a:r>
              <a:rPr sz="1400" b="1" spc="20" dirty="0">
                <a:latin typeface="Arial"/>
                <a:cs typeface="Arial"/>
              </a:rPr>
              <a:t> </a:t>
            </a:r>
            <a:r>
              <a:rPr sz="1400" b="1" spc="30" dirty="0">
                <a:latin typeface="Arial"/>
                <a:cs typeface="Arial"/>
              </a:rPr>
              <a:t>SKAL</a:t>
            </a:r>
            <a:r>
              <a:rPr sz="1400" b="1" spc="5" dirty="0">
                <a:latin typeface="Arial"/>
                <a:cs typeface="Arial"/>
              </a:rPr>
              <a:t> </a:t>
            </a:r>
            <a:r>
              <a:rPr sz="1400" b="1" spc="30" dirty="0">
                <a:latin typeface="Arial"/>
                <a:cs typeface="Arial"/>
              </a:rPr>
              <a:t>INDEHOLDE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12808520" y="1524000"/>
            <a:ext cx="2832643" cy="1667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b="1" spc="15" dirty="0">
                <a:latin typeface="Arial"/>
                <a:cs typeface="Arial"/>
              </a:rPr>
              <a:t>SKI-AFTALE </a:t>
            </a:r>
            <a:r>
              <a:rPr lang="da-DK" sz="1000" b="1" spc="15" dirty="0">
                <a:latin typeface="Arial"/>
                <a:cs typeface="Arial"/>
              </a:rPr>
              <a:t>17</a:t>
            </a:r>
            <a:r>
              <a:rPr sz="1000" b="1" spc="20" dirty="0">
                <a:latin typeface="Arial"/>
                <a:cs typeface="Arial"/>
              </a:rPr>
              <a:t>.</a:t>
            </a:r>
            <a:r>
              <a:rPr lang="da-DK" sz="1000" b="1" spc="20" dirty="0">
                <a:latin typeface="Arial"/>
                <a:cs typeface="Arial"/>
              </a:rPr>
              <a:t>17</a:t>
            </a:r>
            <a:r>
              <a:rPr sz="1000" b="1" spc="-15" dirty="0">
                <a:latin typeface="Arial"/>
                <a:cs typeface="Arial"/>
              </a:rPr>
              <a:t> </a:t>
            </a:r>
            <a:r>
              <a:rPr lang="da-DK" sz="1000" b="1" spc="-15" dirty="0">
                <a:latin typeface="Arial"/>
                <a:cs typeface="Arial"/>
              </a:rPr>
              <a:t>Vikarydelser delaftale 1-5.  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855191" y="2411760"/>
            <a:ext cx="3766183" cy="189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639"/>
              </a:lnSpc>
              <a:spcBef>
                <a:spcPts val="100"/>
              </a:spcBef>
            </a:pPr>
            <a:r>
              <a:rPr sz="1400" b="1" spc="-5" dirty="0">
                <a:latin typeface="Arial"/>
                <a:cs typeface="Arial"/>
              </a:rPr>
              <a:t>Din</a:t>
            </a:r>
            <a:r>
              <a:rPr sz="1400" b="1" spc="-5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bestilling</a:t>
            </a:r>
            <a:endParaRPr sz="1400" dirty="0">
              <a:latin typeface="Arial"/>
              <a:cs typeface="Arial"/>
            </a:endParaRPr>
          </a:p>
          <a:p>
            <a:pPr marL="12700" marR="5080">
              <a:lnSpc>
                <a:spcPts val="1600"/>
              </a:lnSpc>
              <a:spcBef>
                <a:spcPts val="80"/>
              </a:spcBef>
            </a:pPr>
            <a:r>
              <a:rPr lang="da-DK" sz="1400" spc="-5" dirty="0">
                <a:latin typeface="Arial"/>
                <a:cs typeface="Arial"/>
              </a:rPr>
              <a:t>Du bestiller pr. telefon, e-mail eller via</a:t>
            </a:r>
            <a:r>
              <a:rPr lang="da-DK" sz="1400" dirty="0">
                <a:latin typeface="Arial"/>
                <a:cs typeface="Arial"/>
              </a:rPr>
              <a:t> </a:t>
            </a:r>
            <a:r>
              <a:rPr lang="da-DK" sz="1400" spc="-5" dirty="0">
                <a:latin typeface="Arial"/>
                <a:cs typeface="Arial"/>
              </a:rPr>
              <a:t>leverandørens webløsning</a:t>
            </a:r>
            <a:r>
              <a:rPr lang="da-DK" sz="1400" spc="-10" dirty="0">
                <a:latin typeface="Arial"/>
                <a:cs typeface="Arial"/>
              </a:rPr>
              <a:t>.</a:t>
            </a:r>
          </a:p>
          <a:p>
            <a:pPr marL="12700" marR="5080">
              <a:lnSpc>
                <a:spcPts val="1600"/>
              </a:lnSpc>
              <a:spcBef>
                <a:spcPts val="80"/>
              </a:spcBef>
            </a:pPr>
            <a:endParaRPr lang="da-DK" sz="1400" spc="-10" dirty="0">
              <a:latin typeface="Arial"/>
              <a:cs typeface="Arial"/>
            </a:endParaRPr>
          </a:p>
          <a:p>
            <a:pPr marL="12700" marR="5080">
              <a:lnSpc>
                <a:spcPts val="1600"/>
              </a:lnSpc>
              <a:spcBef>
                <a:spcPts val="80"/>
              </a:spcBef>
            </a:pPr>
            <a:r>
              <a:rPr lang="da-DK" sz="1400" b="1" dirty="0">
                <a:latin typeface="Arial"/>
                <a:cs typeface="Arial"/>
              </a:rPr>
              <a:t>Spring i kaskaden</a:t>
            </a:r>
            <a:br>
              <a:rPr lang="da-DK" sz="1400" dirty="0">
                <a:latin typeface="Arial"/>
                <a:cs typeface="Arial"/>
              </a:rPr>
            </a:br>
            <a:r>
              <a:rPr lang="da-DK" sz="1400" dirty="0">
                <a:latin typeface="Arial"/>
                <a:cs typeface="Arial"/>
              </a:rPr>
              <a:t>Du skal først rette henvendelse til leverandør 1 og efterfølgende leverandør 2, såfremt leverandør 1 ikke kan opfylde bestillingen eller svarer inden for tidsfristen.</a:t>
            </a:r>
          </a:p>
        </p:txBody>
      </p:sp>
      <p:grpSp>
        <p:nvGrpSpPr>
          <p:cNvPr id="69" name="Gruppe 68">
            <a:extLst>
              <a:ext uri="{FF2B5EF4-FFF2-40B4-BE49-F238E27FC236}">
                <a16:creationId xmlns:a16="http://schemas.microsoft.com/office/drawing/2014/main" id="{0484C63F-50B7-4813-AEA2-302E48408500}"/>
              </a:ext>
            </a:extLst>
          </p:cNvPr>
          <p:cNvGrpSpPr/>
          <p:nvPr/>
        </p:nvGrpSpPr>
        <p:grpSpPr>
          <a:xfrm>
            <a:off x="1556500" y="7417184"/>
            <a:ext cx="1856666" cy="884951"/>
            <a:chOff x="1556500" y="7417184"/>
            <a:chExt cx="1856666" cy="884951"/>
          </a:xfrm>
        </p:grpSpPr>
        <p:grpSp>
          <p:nvGrpSpPr>
            <p:cNvPr id="83" name="object 27">
              <a:extLst>
                <a:ext uri="{FF2B5EF4-FFF2-40B4-BE49-F238E27FC236}">
                  <a16:creationId xmlns:a16="http://schemas.microsoft.com/office/drawing/2014/main" id="{D2CAB423-6D3F-40B0-91ED-F393ADDB1B6C}"/>
                </a:ext>
              </a:extLst>
            </p:cNvPr>
            <p:cNvGrpSpPr/>
            <p:nvPr/>
          </p:nvGrpSpPr>
          <p:grpSpPr>
            <a:xfrm>
              <a:off x="1556500" y="7417184"/>
              <a:ext cx="609600" cy="609600"/>
              <a:chOff x="1556500" y="7417184"/>
              <a:chExt cx="609600" cy="609600"/>
            </a:xfrm>
          </p:grpSpPr>
          <p:sp>
            <p:nvSpPr>
              <p:cNvPr id="90" name="object 28">
                <a:extLst>
                  <a:ext uri="{FF2B5EF4-FFF2-40B4-BE49-F238E27FC236}">
                    <a16:creationId xmlns:a16="http://schemas.microsoft.com/office/drawing/2014/main" id="{0E2D36D2-5C9F-4825-B3BF-0E8AA1484BF2}"/>
                  </a:ext>
                </a:extLst>
              </p:cNvPr>
              <p:cNvSpPr/>
              <p:nvPr/>
            </p:nvSpPr>
            <p:spPr>
              <a:xfrm>
                <a:off x="1556500" y="7417184"/>
                <a:ext cx="609600" cy="609600"/>
              </a:xfrm>
              <a:custGeom>
                <a:avLst/>
                <a:gdLst/>
                <a:ahLst/>
                <a:cxnLst/>
                <a:rect l="l" t="t" r="r" b="b"/>
                <a:pathLst>
                  <a:path w="609600" h="609600">
                    <a:moveTo>
                      <a:pt x="304800" y="0"/>
                    </a:moveTo>
                    <a:lnTo>
                      <a:pt x="255359" y="3989"/>
                    </a:lnTo>
                    <a:lnTo>
                      <a:pt x="208458" y="15538"/>
                    </a:lnTo>
                    <a:lnTo>
                      <a:pt x="164725" y="34020"/>
                    </a:lnTo>
                    <a:lnTo>
                      <a:pt x="124788" y="58808"/>
                    </a:lnTo>
                    <a:lnTo>
                      <a:pt x="89273" y="89273"/>
                    </a:lnTo>
                    <a:lnTo>
                      <a:pt x="58808" y="124788"/>
                    </a:lnTo>
                    <a:lnTo>
                      <a:pt x="34020" y="164725"/>
                    </a:lnTo>
                    <a:lnTo>
                      <a:pt x="15538" y="208458"/>
                    </a:lnTo>
                    <a:lnTo>
                      <a:pt x="3989" y="255359"/>
                    </a:lnTo>
                    <a:lnTo>
                      <a:pt x="0" y="304799"/>
                    </a:lnTo>
                    <a:lnTo>
                      <a:pt x="3989" y="354240"/>
                    </a:lnTo>
                    <a:lnTo>
                      <a:pt x="15538" y="401141"/>
                    </a:lnTo>
                    <a:lnTo>
                      <a:pt x="34020" y="444874"/>
                    </a:lnTo>
                    <a:lnTo>
                      <a:pt x="58808" y="484811"/>
                    </a:lnTo>
                    <a:lnTo>
                      <a:pt x="89273" y="520326"/>
                    </a:lnTo>
                    <a:lnTo>
                      <a:pt x="124788" y="550791"/>
                    </a:lnTo>
                    <a:lnTo>
                      <a:pt x="164725" y="575579"/>
                    </a:lnTo>
                    <a:lnTo>
                      <a:pt x="208458" y="594061"/>
                    </a:lnTo>
                    <a:lnTo>
                      <a:pt x="255359" y="605610"/>
                    </a:lnTo>
                    <a:lnTo>
                      <a:pt x="304800" y="609599"/>
                    </a:lnTo>
                    <a:lnTo>
                      <a:pt x="354240" y="605610"/>
                    </a:lnTo>
                    <a:lnTo>
                      <a:pt x="401141" y="594061"/>
                    </a:lnTo>
                    <a:lnTo>
                      <a:pt x="444874" y="575579"/>
                    </a:lnTo>
                    <a:lnTo>
                      <a:pt x="484811" y="550791"/>
                    </a:lnTo>
                    <a:lnTo>
                      <a:pt x="520326" y="520326"/>
                    </a:lnTo>
                    <a:lnTo>
                      <a:pt x="550791" y="484811"/>
                    </a:lnTo>
                    <a:lnTo>
                      <a:pt x="575579" y="444874"/>
                    </a:lnTo>
                    <a:lnTo>
                      <a:pt x="594061" y="401141"/>
                    </a:lnTo>
                    <a:lnTo>
                      <a:pt x="605610" y="354240"/>
                    </a:lnTo>
                    <a:lnTo>
                      <a:pt x="609600" y="304799"/>
                    </a:lnTo>
                    <a:lnTo>
                      <a:pt x="605610" y="255359"/>
                    </a:lnTo>
                    <a:lnTo>
                      <a:pt x="594061" y="208458"/>
                    </a:lnTo>
                    <a:lnTo>
                      <a:pt x="575579" y="164725"/>
                    </a:lnTo>
                    <a:lnTo>
                      <a:pt x="550791" y="124788"/>
                    </a:lnTo>
                    <a:lnTo>
                      <a:pt x="520326" y="89273"/>
                    </a:lnTo>
                    <a:lnTo>
                      <a:pt x="484811" y="58808"/>
                    </a:lnTo>
                    <a:lnTo>
                      <a:pt x="444874" y="34020"/>
                    </a:lnTo>
                    <a:lnTo>
                      <a:pt x="401141" y="15538"/>
                    </a:lnTo>
                    <a:lnTo>
                      <a:pt x="354240" y="3989"/>
                    </a:lnTo>
                    <a:lnTo>
                      <a:pt x="304800" y="0"/>
                    </a:lnTo>
                    <a:close/>
                  </a:path>
                </a:pathLst>
              </a:custGeom>
              <a:solidFill>
                <a:srgbClr val="802E48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91" name="object 29">
                <a:extLst>
                  <a:ext uri="{FF2B5EF4-FFF2-40B4-BE49-F238E27FC236}">
                    <a16:creationId xmlns:a16="http://schemas.microsoft.com/office/drawing/2014/main" id="{6CF836D6-01D4-4553-82F1-FB1E32E5566D}"/>
                  </a:ext>
                </a:extLst>
              </p:cNvPr>
              <p:cNvPicPr/>
              <p:nvPr/>
            </p:nvPicPr>
            <p:blipFill>
              <a:blip r:embed="rId5" cstate="print"/>
              <a:stretch>
                <a:fillRect/>
              </a:stretch>
            </p:blipFill>
            <p:spPr>
              <a:xfrm>
                <a:off x="1771859" y="7531433"/>
                <a:ext cx="180060" cy="180060"/>
              </a:xfrm>
              <a:prstGeom prst="rect">
                <a:avLst/>
              </a:prstGeom>
            </p:spPr>
          </p:pic>
          <p:sp>
            <p:nvSpPr>
              <p:cNvPr id="92" name="object 30">
                <a:extLst>
                  <a:ext uri="{FF2B5EF4-FFF2-40B4-BE49-F238E27FC236}">
                    <a16:creationId xmlns:a16="http://schemas.microsoft.com/office/drawing/2014/main" id="{8B797AC7-0B11-477A-9592-962E36C8DD5C}"/>
                  </a:ext>
                </a:extLst>
              </p:cNvPr>
              <p:cNvSpPr/>
              <p:nvPr/>
            </p:nvSpPr>
            <p:spPr>
              <a:xfrm>
                <a:off x="1704179" y="7741915"/>
                <a:ext cx="314325" cy="170815"/>
              </a:xfrm>
              <a:custGeom>
                <a:avLst/>
                <a:gdLst/>
                <a:ahLst/>
                <a:cxnLst/>
                <a:rect l="l" t="t" r="r" b="b"/>
                <a:pathLst>
                  <a:path w="314325" h="170815">
                    <a:moveTo>
                      <a:pt x="157708" y="0"/>
                    </a:moveTo>
                    <a:lnTo>
                      <a:pt x="108151" y="8183"/>
                    </a:lnTo>
                    <a:lnTo>
                      <a:pt x="69263" y="29821"/>
                    </a:lnTo>
                    <a:lnTo>
                      <a:pt x="40062" y="60542"/>
                    </a:lnTo>
                    <a:lnTo>
                      <a:pt x="19564" y="95976"/>
                    </a:lnTo>
                    <a:lnTo>
                      <a:pt x="749" y="163499"/>
                    </a:lnTo>
                    <a:lnTo>
                      <a:pt x="0" y="170510"/>
                    </a:lnTo>
                    <a:lnTo>
                      <a:pt x="231178" y="170510"/>
                    </a:lnTo>
                    <a:lnTo>
                      <a:pt x="231178" y="157810"/>
                    </a:lnTo>
                    <a:lnTo>
                      <a:pt x="14274" y="157810"/>
                    </a:lnTo>
                    <a:lnTo>
                      <a:pt x="22947" y="122002"/>
                    </a:lnTo>
                    <a:lnTo>
                      <a:pt x="40268" y="83425"/>
                    </a:lnTo>
                    <a:lnTo>
                      <a:pt x="67597" y="48241"/>
                    </a:lnTo>
                    <a:lnTo>
                      <a:pt x="106291" y="22612"/>
                    </a:lnTo>
                    <a:lnTo>
                      <a:pt x="157708" y="12700"/>
                    </a:lnTo>
                    <a:lnTo>
                      <a:pt x="194266" y="17787"/>
                    </a:lnTo>
                    <a:lnTo>
                      <a:pt x="232275" y="34024"/>
                    </a:lnTo>
                    <a:lnTo>
                      <a:pt x="266378" y="62875"/>
                    </a:lnTo>
                    <a:lnTo>
                      <a:pt x="291217" y="105804"/>
                    </a:lnTo>
                    <a:lnTo>
                      <a:pt x="301434" y="164274"/>
                    </a:lnTo>
                    <a:lnTo>
                      <a:pt x="301536" y="170624"/>
                    </a:lnTo>
                    <a:lnTo>
                      <a:pt x="314236" y="170408"/>
                    </a:lnTo>
                    <a:lnTo>
                      <a:pt x="309951" y="129879"/>
                    </a:lnTo>
                    <a:lnTo>
                      <a:pt x="297983" y="93330"/>
                    </a:lnTo>
                    <a:lnTo>
                      <a:pt x="277502" y="58240"/>
                    </a:lnTo>
                    <a:lnTo>
                      <a:pt x="247782" y="28436"/>
                    </a:lnTo>
                    <a:lnTo>
                      <a:pt x="208093" y="7747"/>
                    </a:lnTo>
                    <a:lnTo>
                      <a:pt x="157708" y="0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84" name="object 31">
              <a:extLst>
                <a:ext uri="{FF2B5EF4-FFF2-40B4-BE49-F238E27FC236}">
                  <a16:creationId xmlns:a16="http://schemas.microsoft.com/office/drawing/2014/main" id="{601D96C1-F432-4003-B883-26427EBD8FC2}"/>
                </a:ext>
              </a:extLst>
            </p:cNvPr>
            <p:cNvGrpSpPr/>
            <p:nvPr/>
          </p:nvGrpSpPr>
          <p:grpSpPr>
            <a:xfrm>
              <a:off x="2618665" y="7417184"/>
              <a:ext cx="609600" cy="609600"/>
              <a:chOff x="2618665" y="7417184"/>
              <a:chExt cx="609600" cy="609600"/>
            </a:xfrm>
          </p:grpSpPr>
          <p:sp>
            <p:nvSpPr>
              <p:cNvPr id="87" name="object 32">
                <a:extLst>
                  <a:ext uri="{FF2B5EF4-FFF2-40B4-BE49-F238E27FC236}">
                    <a16:creationId xmlns:a16="http://schemas.microsoft.com/office/drawing/2014/main" id="{229BE403-7566-4D43-9741-89028622FF9E}"/>
                  </a:ext>
                </a:extLst>
              </p:cNvPr>
              <p:cNvSpPr/>
              <p:nvPr/>
            </p:nvSpPr>
            <p:spPr>
              <a:xfrm>
                <a:off x="2618665" y="7417184"/>
                <a:ext cx="609600" cy="609600"/>
              </a:xfrm>
              <a:custGeom>
                <a:avLst/>
                <a:gdLst/>
                <a:ahLst/>
                <a:cxnLst/>
                <a:rect l="l" t="t" r="r" b="b"/>
                <a:pathLst>
                  <a:path w="609600" h="609600">
                    <a:moveTo>
                      <a:pt x="304800" y="0"/>
                    </a:moveTo>
                    <a:lnTo>
                      <a:pt x="255359" y="3989"/>
                    </a:lnTo>
                    <a:lnTo>
                      <a:pt x="208458" y="15538"/>
                    </a:lnTo>
                    <a:lnTo>
                      <a:pt x="164725" y="34020"/>
                    </a:lnTo>
                    <a:lnTo>
                      <a:pt x="124788" y="58808"/>
                    </a:lnTo>
                    <a:lnTo>
                      <a:pt x="89273" y="89273"/>
                    </a:lnTo>
                    <a:lnTo>
                      <a:pt x="58808" y="124788"/>
                    </a:lnTo>
                    <a:lnTo>
                      <a:pt x="34020" y="164725"/>
                    </a:lnTo>
                    <a:lnTo>
                      <a:pt x="15538" y="208458"/>
                    </a:lnTo>
                    <a:lnTo>
                      <a:pt x="3989" y="255359"/>
                    </a:lnTo>
                    <a:lnTo>
                      <a:pt x="0" y="304799"/>
                    </a:lnTo>
                    <a:lnTo>
                      <a:pt x="3989" y="354240"/>
                    </a:lnTo>
                    <a:lnTo>
                      <a:pt x="15538" y="401141"/>
                    </a:lnTo>
                    <a:lnTo>
                      <a:pt x="34020" y="444874"/>
                    </a:lnTo>
                    <a:lnTo>
                      <a:pt x="58808" y="484811"/>
                    </a:lnTo>
                    <a:lnTo>
                      <a:pt x="89273" y="520326"/>
                    </a:lnTo>
                    <a:lnTo>
                      <a:pt x="124788" y="550791"/>
                    </a:lnTo>
                    <a:lnTo>
                      <a:pt x="164725" y="575579"/>
                    </a:lnTo>
                    <a:lnTo>
                      <a:pt x="208458" y="594061"/>
                    </a:lnTo>
                    <a:lnTo>
                      <a:pt x="255359" y="605610"/>
                    </a:lnTo>
                    <a:lnTo>
                      <a:pt x="304800" y="609599"/>
                    </a:lnTo>
                    <a:lnTo>
                      <a:pt x="354240" y="605610"/>
                    </a:lnTo>
                    <a:lnTo>
                      <a:pt x="401141" y="594061"/>
                    </a:lnTo>
                    <a:lnTo>
                      <a:pt x="444874" y="575579"/>
                    </a:lnTo>
                    <a:lnTo>
                      <a:pt x="484811" y="550791"/>
                    </a:lnTo>
                    <a:lnTo>
                      <a:pt x="520326" y="520326"/>
                    </a:lnTo>
                    <a:lnTo>
                      <a:pt x="550791" y="484811"/>
                    </a:lnTo>
                    <a:lnTo>
                      <a:pt x="575579" y="444874"/>
                    </a:lnTo>
                    <a:lnTo>
                      <a:pt x="594061" y="401141"/>
                    </a:lnTo>
                    <a:lnTo>
                      <a:pt x="605610" y="354240"/>
                    </a:lnTo>
                    <a:lnTo>
                      <a:pt x="609600" y="304799"/>
                    </a:lnTo>
                    <a:lnTo>
                      <a:pt x="605610" y="255359"/>
                    </a:lnTo>
                    <a:lnTo>
                      <a:pt x="594061" y="208458"/>
                    </a:lnTo>
                    <a:lnTo>
                      <a:pt x="575579" y="164725"/>
                    </a:lnTo>
                    <a:lnTo>
                      <a:pt x="550791" y="124788"/>
                    </a:lnTo>
                    <a:lnTo>
                      <a:pt x="520326" y="89273"/>
                    </a:lnTo>
                    <a:lnTo>
                      <a:pt x="484811" y="58808"/>
                    </a:lnTo>
                    <a:lnTo>
                      <a:pt x="444874" y="34020"/>
                    </a:lnTo>
                    <a:lnTo>
                      <a:pt x="401141" y="15538"/>
                    </a:lnTo>
                    <a:lnTo>
                      <a:pt x="354240" y="3989"/>
                    </a:lnTo>
                    <a:lnTo>
                      <a:pt x="304800" y="0"/>
                    </a:lnTo>
                    <a:close/>
                  </a:path>
                </a:pathLst>
              </a:custGeom>
              <a:solidFill>
                <a:srgbClr val="48564F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88" name="object 33">
                <a:extLst>
                  <a:ext uri="{FF2B5EF4-FFF2-40B4-BE49-F238E27FC236}">
                    <a16:creationId xmlns:a16="http://schemas.microsoft.com/office/drawing/2014/main" id="{D34ED303-73FD-4B58-A562-426C29A642A8}"/>
                  </a:ext>
                </a:extLst>
              </p:cNvPr>
              <p:cNvPicPr/>
              <p:nvPr/>
            </p:nvPicPr>
            <p:blipFill>
              <a:blip r:embed="rId5" cstate="print"/>
              <a:stretch>
                <a:fillRect/>
              </a:stretch>
            </p:blipFill>
            <p:spPr>
              <a:xfrm>
                <a:off x="2834024" y="7531433"/>
                <a:ext cx="180060" cy="180060"/>
              </a:xfrm>
              <a:prstGeom prst="rect">
                <a:avLst/>
              </a:prstGeom>
            </p:spPr>
          </p:pic>
          <p:sp>
            <p:nvSpPr>
              <p:cNvPr id="89" name="object 34">
                <a:extLst>
                  <a:ext uri="{FF2B5EF4-FFF2-40B4-BE49-F238E27FC236}">
                    <a16:creationId xmlns:a16="http://schemas.microsoft.com/office/drawing/2014/main" id="{4412337D-7206-47A5-9E17-B155A014FAC4}"/>
                  </a:ext>
                </a:extLst>
              </p:cNvPr>
              <p:cNvSpPr/>
              <p:nvPr/>
            </p:nvSpPr>
            <p:spPr>
              <a:xfrm>
                <a:off x="2766344" y="7741915"/>
                <a:ext cx="314325" cy="170815"/>
              </a:xfrm>
              <a:custGeom>
                <a:avLst/>
                <a:gdLst/>
                <a:ahLst/>
                <a:cxnLst/>
                <a:rect l="l" t="t" r="r" b="b"/>
                <a:pathLst>
                  <a:path w="314325" h="170815">
                    <a:moveTo>
                      <a:pt x="157708" y="0"/>
                    </a:moveTo>
                    <a:lnTo>
                      <a:pt x="108151" y="8183"/>
                    </a:lnTo>
                    <a:lnTo>
                      <a:pt x="69263" y="29821"/>
                    </a:lnTo>
                    <a:lnTo>
                      <a:pt x="40062" y="60542"/>
                    </a:lnTo>
                    <a:lnTo>
                      <a:pt x="19564" y="95976"/>
                    </a:lnTo>
                    <a:lnTo>
                      <a:pt x="749" y="163499"/>
                    </a:lnTo>
                    <a:lnTo>
                      <a:pt x="0" y="170510"/>
                    </a:lnTo>
                    <a:lnTo>
                      <a:pt x="231178" y="170510"/>
                    </a:lnTo>
                    <a:lnTo>
                      <a:pt x="231178" y="157810"/>
                    </a:lnTo>
                    <a:lnTo>
                      <a:pt x="14274" y="157810"/>
                    </a:lnTo>
                    <a:lnTo>
                      <a:pt x="22947" y="122002"/>
                    </a:lnTo>
                    <a:lnTo>
                      <a:pt x="40268" y="83425"/>
                    </a:lnTo>
                    <a:lnTo>
                      <a:pt x="67597" y="48241"/>
                    </a:lnTo>
                    <a:lnTo>
                      <a:pt x="106291" y="22612"/>
                    </a:lnTo>
                    <a:lnTo>
                      <a:pt x="157708" y="12700"/>
                    </a:lnTo>
                    <a:lnTo>
                      <a:pt x="194266" y="17787"/>
                    </a:lnTo>
                    <a:lnTo>
                      <a:pt x="232275" y="34024"/>
                    </a:lnTo>
                    <a:lnTo>
                      <a:pt x="266378" y="62875"/>
                    </a:lnTo>
                    <a:lnTo>
                      <a:pt x="291217" y="105804"/>
                    </a:lnTo>
                    <a:lnTo>
                      <a:pt x="301434" y="164274"/>
                    </a:lnTo>
                    <a:lnTo>
                      <a:pt x="301536" y="170624"/>
                    </a:lnTo>
                    <a:lnTo>
                      <a:pt x="314236" y="170408"/>
                    </a:lnTo>
                    <a:lnTo>
                      <a:pt x="309951" y="129879"/>
                    </a:lnTo>
                    <a:lnTo>
                      <a:pt x="297983" y="93330"/>
                    </a:lnTo>
                    <a:lnTo>
                      <a:pt x="277502" y="58240"/>
                    </a:lnTo>
                    <a:lnTo>
                      <a:pt x="247782" y="28436"/>
                    </a:lnTo>
                    <a:lnTo>
                      <a:pt x="208093" y="7747"/>
                    </a:lnTo>
                    <a:lnTo>
                      <a:pt x="157708" y="0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85" name="object 66">
              <a:extLst>
                <a:ext uri="{FF2B5EF4-FFF2-40B4-BE49-F238E27FC236}">
                  <a16:creationId xmlns:a16="http://schemas.microsoft.com/office/drawing/2014/main" id="{E8F54718-3697-401D-875E-42086E2D5306}"/>
                </a:ext>
              </a:extLst>
            </p:cNvPr>
            <p:cNvSpPr txBox="1"/>
            <p:nvPr/>
          </p:nvSpPr>
          <p:spPr>
            <a:xfrm>
              <a:off x="1737940" y="8124335"/>
              <a:ext cx="264795" cy="177800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0"/>
                </a:spcBef>
              </a:pPr>
              <a:r>
                <a:rPr sz="1000" b="1" spc="30" dirty="0">
                  <a:latin typeface="Arial"/>
                  <a:cs typeface="Arial"/>
                </a:rPr>
                <a:t>DIG</a:t>
              </a:r>
              <a:endParaRPr sz="1000">
                <a:latin typeface="Arial"/>
                <a:cs typeface="Arial"/>
              </a:endParaRPr>
            </a:p>
          </p:txBody>
        </p:sp>
        <p:sp>
          <p:nvSpPr>
            <p:cNvPr id="86" name="object 67">
              <a:extLst>
                <a:ext uri="{FF2B5EF4-FFF2-40B4-BE49-F238E27FC236}">
                  <a16:creationId xmlns:a16="http://schemas.microsoft.com/office/drawing/2014/main" id="{2B6705C1-4FD1-4B1A-BB6F-72CF5754D7AC}"/>
                </a:ext>
              </a:extLst>
            </p:cNvPr>
            <p:cNvSpPr txBox="1"/>
            <p:nvPr/>
          </p:nvSpPr>
          <p:spPr>
            <a:xfrm>
              <a:off x="2453681" y="8124335"/>
              <a:ext cx="959485" cy="177800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0"/>
                </a:spcBef>
              </a:pPr>
              <a:r>
                <a:rPr sz="1000" b="1" spc="35" dirty="0">
                  <a:latin typeface="Arial"/>
                  <a:cs typeface="Arial"/>
                </a:rPr>
                <a:t>LEVERANDØR</a:t>
              </a:r>
              <a:endParaRPr sz="1000">
                <a:latin typeface="Arial"/>
                <a:cs typeface="Arial"/>
              </a:endParaRPr>
            </a:p>
          </p:txBody>
        </p:sp>
      </p:grpSp>
      <p:grpSp>
        <p:nvGrpSpPr>
          <p:cNvPr id="30" name="Gruppe 29">
            <a:extLst>
              <a:ext uri="{FF2B5EF4-FFF2-40B4-BE49-F238E27FC236}">
                <a16:creationId xmlns:a16="http://schemas.microsoft.com/office/drawing/2014/main" id="{6B0944B8-FE31-409A-805E-115C37E29044}"/>
              </a:ext>
            </a:extLst>
          </p:cNvPr>
          <p:cNvGrpSpPr/>
          <p:nvPr/>
        </p:nvGrpSpPr>
        <p:grpSpPr>
          <a:xfrm>
            <a:off x="12376329" y="3042760"/>
            <a:ext cx="3193871" cy="2468571"/>
            <a:chOff x="12376329" y="3042759"/>
            <a:chExt cx="3193871" cy="5176681"/>
          </a:xfrm>
        </p:grpSpPr>
        <p:sp>
          <p:nvSpPr>
            <p:cNvPr id="93" name="object 47">
              <a:extLst>
                <a:ext uri="{FF2B5EF4-FFF2-40B4-BE49-F238E27FC236}">
                  <a16:creationId xmlns:a16="http://schemas.microsoft.com/office/drawing/2014/main" id="{F708858D-816B-48E2-B22C-A3F70EAD31EF}"/>
                </a:ext>
              </a:extLst>
            </p:cNvPr>
            <p:cNvSpPr/>
            <p:nvPr/>
          </p:nvSpPr>
          <p:spPr>
            <a:xfrm>
              <a:off x="12395200" y="3059491"/>
              <a:ext cx="3175000" cy="5159949"/>
            </a:xfrm>
            <a:custGeom>
              <a:avLst/>
              <a:gdLst/>
              <a:ahLst/>
              <a:cxnLst/>
              <a:rect l="l" t="t" r="r" b="b"/>
              <a:pathLst>
                <a:path w="3175000" h="2123440">
                  <a:moveTo>
                    <a:pt x="3175000" y="0"/>
                  </a:moveTo>
                  <a:lnTo>
                    <a:pt x="0" y="0"/>
                  </a:lnTo>
                  <a:lnTo>
                    <a:pt x="0" y="2123071"/>
                  </a:lnTo>
                  <a:lnTo>
                    <a:pt x="3175000" y="2123071"/>
                  </a:lnTo>
                  <a:lnTo>
                    <a:pt x="3175000" y="0"/>
                  </a:lnTo>
                  <a:close/>
                </a:path>
              </a:pathLst>
            </a:custGeom>
            <a:solidFill>
              <a:srgbClr val="F3F5F4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70" name="object 46">
              <a:extLst>
                <a:ext uri="{FF2B5EF4-FFF2-40B4-BE49-F238E27FC236}">
                  <a16:creationId xmlns:a16="http://schemas.microsoft.com/office/drawing/2014/main" id="{71FB2C79-5EAB-40FA-81A0-5E44E5963FD9}"/>
                </a:ext>
              </a:extLst>
            </p:cNvPr>
            <p:cNvSpPr/>
            <p:nvPr/>
          </p:nvSpPr>
          <p:spPr>
            <a:xfrm>
              <a:off x="12376329" y="3042759"/>
              <a:ext cx="3175000" cy="5159949"/>
            </a:xfrm>
            <a:custGeom>
              <a:avLst/>
              <a:gdLst/>
              <a:ahLst/>
              <a:cxnLst/>
              <a:rect l="l" t="t" r="r" b="b"/>
              <a:pathLst>
                <a:path w="3175000" h="2085975">
                  <a:moveTo>
                    <a:pt x="0" y="2085505"/>
                  </a:moveTo>
                  <a:lnTo>
                    <a:pt x="3175000" y="2085505"/>
                  </a:lnTo>
                  <a:lnTo>
                    <a:pt x="3175000" y="0"/>
                  </a:lnTo>
                  <a:lnTo>
                    <a:pt x="0" y="0"/>
                  </a:lnTo>
                  <a:lnTo>
                    <a:pt x="0" y="2085505"/>
                  </a:lnTo>
                  <a:close/>
                </a:path>
              </a:pathLst>
            </a:custGeom>
            <a:ln w="38100">
              <a:solidFill>
                <a:srgbClr val="48564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63" name="Gruppe 62">
            <a:extLst>
              <a:ext uri="{FF2B5EF4-FFF2-40B4-BE49-F238E27FC236}">
                <a16:creationId xmlns:a16="http://schemas.microsoft.com/office/drawing/2014/main" id="{F2F6CC73-FABA-496A-B789-1965DA9A13CC}"/>
              </a:ext>
            </a:extLst>
          </p:cNvPr>
          <p:cNvGrpSpPr/>
          <p:nvPr/>
        </p:nvGrpSpPr>
        <p:grpSpPr>
          <a:xfrm>
            <a:off x="12532300" y="2743200"/>
            <a:ext cx="609600" cy="609600"/>
            <a:chOff x="12532300" y="2743200"/>
            <a:chExt cx="609600" cy="609600"/>
          </a:xfrm>
        </p:grpSpPr>
        <p:sp>
          <p:nvSpPr>
            <p:cNvPr id="38" name="object 38"/>
            <p:cNvSpPr/>
            <p:nvPr/>
          </p:nvSpPr>
          <p:spPr>
            <a:xfrm>
              <a:off x="12532300" y="2743200"/>
              <a:ext cx="609600" cy="609600"/>
            </a:xfrm>
            <a:custGeom>
              <a:avLst/>
              <a:gdLst/>
              <a:ahLst/>
              <a:cxnLst/>
              <a:rect l="l" t="t" r="r" b="b"/>
              <a:pathLst>
                <a:path w="609600" h="609600">
                  <a:moveTo>
                    <a:pt x="304800" y="0"/>
                  </a:moveTo>
                  <a:lnTo>
                    <a:pt x="255359" y="3989"/>
                  </a:lnTo>
                  <a:lnTo>
                    <a:pt x="208458" y="15538"/>
                  </a:lnTo>
                  <a:lnTo>
                    <a:pt x="164725" y="34020"/>
                  </a:lnTo>
                  <a:lnTo>
                    <a:pt x="124788" y="58808"/>
                  </a:lnTo>
                  <a:lnTo>
                    <a:pt x="89273" y="89273"/>
                  </a:lnTo>
                  <a:lnTo>
                    <a:pt x="58808" y="124788"/>
                  </a:lnTo>
                  <a:lnTo>
                    <a:pt x="34020" y="164725"/>
                  </a:lnTo>
                  <a:lnTo>
                    <a:pt x="15538" y="208458"/>
                  </a:lnTo>
                  <a:lnTo>
                    <a:pt x="3989" y="255359"/>
                  </a:lnTo>
                  <a:lnTo>
                    <a:pt x="0" y="304800"/>
                  </a:lnTo>
                  <a:lnTo>
                    <a:pt x="3989" y="354240"/>
                  </a:lnTo>
                  <a:lnTo>
                    <a:pt x="15538" y="401141"/>
                  </a:lnTo>
                  <a:lnTo>
                    <a:pt x="34020" y="444874"/>
                  </a:lnTo>
                  <a:lnTo>
                    <a:pt x="58808" y="484811"/>
                  </a:lnTo>
                  <a:lnTo>
                    <a:pt x="89273" y="520326"/>
                  </a:lnTo>
                  <a:lnTo>
                    <a:pt x="124788" y="550791"/>
                  </a:lnTo>
                  <a:lnTo>
                    <a:pt x="164725" y="575579"/>
                  </a:lnTo>
                  <a:lnTo>
                    <a:pt x="208458" y="594061"/>
                  </a:lnTo>
                  <a:lnTo>
                    <a:pt x="255359" y="605610"/>
                  </a:lnTo>
                  <a:lnTo>
                    <a:pt x="304800" y="609600"/>
                  </a:lnTo>
                  <a:lnTo>
                    <a:pt x="354240" y="605610"/>
                  </a:lnTo>
                  <a:lnTo>
                    <a:pt x="401141" y="594061"/>
                  </a:lnTo>
                  <a:lnTo>
                    <a:pt x="444874" y="575579"/>
                  </a:lnTo>
                  <a:lnTo>
                    <a:pt x="484811" y="550791"/>
                  </a:lnTo>
                  <a:lnTo>
                    <a:pt x="520326" y="520326"/>
                  </a:lnTo>
                  <a:lnTo>
                    <a:pt x="550791" y="484811"/>
                  </a:lnTo>
                  <a:lnTo>
                    <a:pt x="575579" y="444874"/>
                  </a:lnTo>
                  <a:lnTo>
                    <a:pt x="594061" y="401141"/>
                  </a:lnTo>
                  <a:lnTo>
                    <a:pt x="605610" y="354240"/>
                  </a:lnTo>
                  <a:lnTo>
                    <a:pt x="609600" y="304800"/>
                  </a:lnTo>
                  <a:lnTo>
                    <a:pt x="605610" y="255359"/>
                  </a:lnTo>
                  <a:lnTo>
                    <a:pt x="594061" y="208458"/>
                  </a:lnTo>
                  <a:lnTo>
                    <a:pt x="575579" y="164725"/>
                  </a:lnTo>
                  <a:lnTo>
                    <a:pt x="550791" y="124788"/>
                  </a:lnTo>
                  <a:lnTo>
                    <a:pt x="520326" y="89273"/>
                  </a:lnTo>
                  <a:lnTo>
                    <a:pt x="484811" y="58808"/>
                  </a:lnTo>
                  <a:lnTo>
                    <a:pt x="444874" y="34020"/>
                  </a:lnTo>
                  <a:lnTo>
                    <a:pt x="401141" y="15538"/>
                  </a:lnTo>
                  <a:lnTo>
                    <a:pt x="354240" y="3989"/>
                  </a:lnTo>
                  <a:lnTo>
                    <a:pt x="304800" y="0"/>
                  </a:lnTo>
                  <a:close/>
                </a:path>
              </a:pathLst>
            </a:custGeom>
            <a:solidFill>
              <a:srgbClr val="48564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12646101" y="2859861"/>
              <a:ext cx="382270" cy="377190"/>
            </a:xfrm>
            <a:custGeom>
              <a:avLst/>
              <a:gdLst/>
              <a:ahLst/>
              <a:cxnLst/>
              <a:rect l="l" t="t" r="r" b="b"/>
              <a:pathLst>
                <a:path w="382269" h="377189">
                  <a:moveTo>
                    <a:pt x="132003" y="0"/>
                  </a:moveTo>
                  <a:lnTo>
                    <a:pt x="119316" y="0"/>
                  </a:lnTo>
                  <a:lnTo>
                    <a:pt x="119316" y="12700"/>
                  </a:lnTo>
                  <a:lnTo>
                    <a:pt x="119316" y="42621"/>
                  </a:lnTo>
                  <a:lnTo>
                    <a:pt x="103517" y="42621"/>
                  </a:lnTo>
                  <a:lnTo>
                    <a:pt x="103517" y="55333"/>
                  </a:lnTo>
                  <a:lnTo>
                    <a:pt x="103378" y="100977"/>
                  </a:lnTo>
                  <a:lnTo>
                    <a:pt x="70548" y="160693"/>
                  </a:lnTo>
                  <a:lnTo>
                    <a:pt x="66535" y="162217"/>
                  </a:lnTo>
                  <a:lnTo>
                    <a:pt x="65087" y="161988"/>
                  </a:lnTo>
                  <a:lnTo>
                    <a:pt x="61709" y="159867"/>
                  </a:lnTo>
                  <a:lnTo>
                    <a:pt x="60782" y="157162"/>
                  </a:lnTo>
                  <a:lnTo>
                    <a:pt x="78917" y="108331"/>
                  </a:lnTo>
                  <a:lnTo>
                    <a:pt x="67017" y="103911"/>
                  </a:lnTo>
                  <a:lnTo>
                    <a:pt x="49834" y="150164"/>
                  </a:lnTo>
                  <a:lnTo>
                    <a:pt x="43307" y="165417"/>
                  </a:lnTo>
                  <a:lnTo>
                    <a:pt x="42608" y="168884"/>
                  </a:lnTo>
                  <a:lnTo>
                    <a:pt x="42532" y="188696"/>
                  </a:lnTo>
                  <a:lnTo>
                    <a:pt x="42176" y="267881"/>
                  </a:lnTo>
                  <a:lnTo>
                    <a:pt x="42189" y="270776"/>
                  </a:lnTo>
                  <a:lnTo>
                    <a:pt x="39928" y="273240"/>
                  </a:lnTo>
                  <a:lnTo>
                    <a:pt x="34264" y="273735"/>
                  </a:lnTo>
                  <a:lnTo>
                    <a:pt x="31597" y="271741"/>
                  </a:lnTo>
                  <a:lnTo>
                    <a:pt x="12814" y="168363"/>
                  </a:lnTo>
                  <a:lnTo>
                    <a:pt x="12903" y="165417"/>
                  </a:lnTo>
                  <a:lnTo>
                    <a:pt x="13081" y="162217"/>
                  </a:lnTo>
                  <a:lnTo>
                    <a:pt x="13144" y="161886"/>
                  </a:lnTo>
                  <a:lnTo>
                    <a:pt x="44983" y="55333"/>
                  </a:lnTo>
                  <a:lnTo>
                    <a:pt x="103517" y="55333"/>
                  </a:lnTo>
                  <a:lnTo>
                    <a:pt x="103517" y="42621"/>
                  </a:lnTo>
                  <a:lnTo>
                    <a:pt x="27901" y="42621"/>
                  </a:lnTo>
                  <a:lnTo>
                    <a:pt x="27901" y="12700"/>
                  </a:lnTo>
                  <a:lnTo>
                    <a:pt x="119316" y="12700"/>
                  </a:lnTo>
                  <a:lnTo>
                    <a:pt x="119316" y="0"/>
                  </a:lnTo>
                  <a:lnTo>
                    <a:pt x="15201" y="0"/>
                  </a:lnTo>
                  <a:lnTo>
                    <a:pt x="15201" y="55333"/>
                  </a:lnTo>
                  <a:lnTo>
                    <a:pt x="31737" y="55333"/>
                  </a:lnTo>
                  <a:lnTo>
                    <a:pt x="342" y="160375"/>
                  </a:lnTo>
                  <a:lnTo>
                    <a:pt x="63" y="165417"/>
                  </a:lnTo>
                  <a:lnTo>
                    <a:pt x="0" y="168884"/>
                  </a:lnTo>
                  <a:lnTo>
                    <a:pt x="20193" y="279971"/>
                  </a:lnTo>
                  <a:lnTo>
                    <a:pt x="27762" y="286194"/>
                  </a:lnTo>
                  <a:lnTo>
                    <a:pt x="37566" y="286181"/>
                  </a:lnTo>
                  <a:lnTo>
                    <a:pt x="47510" y="285356"/>
                  </a:lnTo>
                  <a:lnTo>
                    <a:pt x="54889" y="277329"/>
                  </a:lnTo>
                  <a:lnTo>
                    <a:pt x="54889" y="273735"/>
                  </a:lnTo>
                  <a:lnTo>
                    <a:pt x="54876" y="267881"/>
                  </a:lnTo>
                  <a:lnTo>
                    <a:pt x="55308" y="188696"/>
                  </a:lnTo>
                  <a:lnTo>
                    <a:pt x="55422" y="171170"/>
                  </a:lnTo>
                  <a:lnTo>
                    <a:pt x="55473" y="170738"/>
                  </a:lnTo>
                  <a:lnTo>
                    <a:pt x="56019" y="171170"/>
                  </a:lnTo>
                  <a:lnTo>
                    <a:pt x="56540" y="171615"/>
                  </a:lnTo>
                  <a:lnTo>
                    <a:pt x="60045" y="173812"/>
                  </a:lnTo>
                  <a:lnTo>
                    <a:pt x="63334" y="174739"/>
                  </a:lnTo>
                  <a:lnTo>
                    <a:pt x="68072" y="174739"/>
                  </a:lnTo>
                  <a:lnTo>
                    <a:pt x="112826" y="115824"/>
                  </a:lnTo>
                  <a:lnTo>
                    <a:pt x="116205" y="55333"/>
                  </a:lnTo>
                  <a:lnTo>
                    <a:pt x="132003" y="55333"/>
                  </a:lnTo>
                  <a:lnTo>
                    <a:pt x="132003" y="42621"/>
                  </a:lnTo>
                  <a:lnTo>
                    <a:pt x="132003" y="12700"/>
                  </a:lnTo>
                  <a:lnTo>
                    <a:pt x="132003" y="0"/>
                  </a:lnTo>
                  <a:close/>
                </a:path>
                <a:path w="382269" h="377189">
                  <a:moveTo>
                    <a:pt x="314350" y="195033"/>
                  </a:moveTo>
                  <a:lnTo>
                    <a:pt x="211328" y="195033"/>
                  </a:lnTo>
                  <a:lnTo>
                    <a:pt x="211328" y="207733"/>
                  </a:lnTo>
                  <a:lnTo>
                    <a:pt x="211328" y="248373"/>
                  </a:lnTo>
                  <a:lnTo>
                    <a:pt x="170649" y="248373"/>
                  </a:lnTo>
                  <a:lnTo>
                    <a:pt x="170649" y="207733"/>
                  </a:lnTo>
                  <a:lnTo>
                    <a:pt x="211328" y="207733"/>
                  </a:lnTo>
                  <a:lnTo>
                    <a:pt x="211328" y="195033"/>
                  </a:lnTo>
                  <a:lnTo>
                    <a:pt x="67627" y="195033"/>
                  </a:lnTo>
                  <a:lnTo>
                    <a:pt x="67627" y="207733"/>
                  </a:lnTo>
                  <a:lnTo>
                    <a:pt x="67627" y="363943"/>
                  </a:lnTo>
                  <a:lnTo>
                    <a:pt x="67627" y="376643"/>
                  </a:lnTo>
                  <a:lnTo>
                    <a:pt x="263550" y="376643"/>
                  </a:lnTo>
                  <a:lnTo>
                    <a:pt x="263550" y="363943"/>
                  </a:lnTo>
                  <a:lnTo>
                    <a:pt x="80327" y="363943"/>
                  </a:lnTo>
                  <a:lnTo>
                    <a:pt x="80327" y="207733"/>
                  </a:lnTo>
                  <a:lnTo>
                    <a:pt x="157949" y="207733"/>
                  </a:lnTo>
                  <a:lnTo>
                    <a:pt x="157949" y="248373"/>
                  </a:lnTo>
                  <a:lnTo>
                    <a:pt x="157949" y="261073"/>
                  </a:lnTo>
                  <a:lnTo>
                    <a:pt x="224028" y="261073"/>
                  </a:lnTo>
                  <a:lnTo>
                    <a:pt x="224028" y="248399"/>
                  </a:lnTo>
                  <a:lnTo>
                    <a:pt x="224028" y="207733"/>
                  </a:lnTo>
                  <a:lnTo>
                    <a:pt x="301650" y="207733"/>
                  </a:lnTo>
                  <a:lnTo>
                    <a:pt x="301650" y="376275"/>
                  </a:lnTo>
                  <a:lnTo>
                    <a:pt x="314350" y="376275"/>
                  </a:lnTo>
                  <a:lnTo>
                    <a:pt x="314350" y="207733"/>
                  </a:lnTo>
                  <a:lnTo>
                    <a:pt x="314350" y="195033"/>
                  </a:lnTo>
                  <a:close/>
                </a:path>
                <a:path w="382269" h="377189">
                  <a:moveTo>
                    <a:pt x="381990" y="168871"/>
                  </a:moveTo>
                  <a:lnTo>
                    <a:pt x="381914" y="165417"/>
                  </a:lnTo>
                  <a:lnTo>
                    <a:pt x="381647" y="160362"/>
                  </a:lnTo>
                  <a:lnTo>
                    <a:pt x="369176" y="118643"/>
                  </a:lnTo>
                  <a:lnTo>
                    <a:pt x="369176" y="168363"/>
                  </a:lnTo>
                  <a:lnTo>
                    <a:pt x="350393" y="271729"/>
                  </a:lnTo>
                  <a:lnTo>
                    <a:pt x="347827" y="273723"/>
                  </a:lnTo>
                  <a:lnTo>
                    <a:pt x="342061" y="273227"/>
                  </a:lnTo>
                  <a:lnTo>
                    <a:pt x="339801" y="270776"/>
                  </a:lnTo>
                  <a:lnTo>
                    <a:pt x="339801" y="267830"/>
                  </a:lnTo>
                  <a:lnTo>
                    <a:pt x="339382" y="188683"/>
                  </a:lnTo>
                  <a:lnTo>
                    <a:pt x="339382" y="170738"/>
                  </a:lnTo>
                  <a:lnTo>
                    <a:pt x="339280" y="168363"/>
                  </a:lnTo>
                  <a:lnTo>
                    <a:pt x="338670" y="165417"/>
                  </a:lnTo>
                  <a:lnTo>
                    <a:pt x="337299" y="162217"/>
                  </a:lnTo>
                  <a:lnTo>
                    <a:pt x="332155" y="150177"/>
                  </a:lnTo>
                  <a:lnTo>
                    <a:pt x="314972" y="103898"/>
                  </a:lnTo>
                  <a:lnTo>
                    <a:pt x="303060" y="108318"/>
                  </a:lnTo>
                  <a:lnTo>
                    <a:pt x="321195" y="157162"/>
                  </a:lnTo>
                  <a:lnTo>
                    <a:pt x="320281" y="159867"/>
                  </a:lnTo>
                  <a:lnTo>
                    <a:pt x="281000" y="110858"/>
                  </a:lnTo>
                  <a:lnTo>
                    <a:pt x="278472" y="55321"/>
                  </a:lnTo>
                  <a:lnTo>
                    <a:pt x="336994" y="55321"/>
                  </a:lnTo>
                  <a:lnTo>
                    <a:pt x="368871" y="161975"/>
                  </a:lnTo>
                  <a:lnTo>
                    <a:pt x="368922" y="162217"/>
                  </a:lnTo>
                  <a:lnTo>
                    <a:pt x="369100" y="165417"/>
                  </a:lnTo>
                  <a:lnTo>
                    <a:pt x="369176" y="168363"/>
                  </a:lnTo>
                  <a:lnTo>
                    <a:pt x="369176" y="118643"/>
                  </a:lnTo>
                  <a:lnTo>
                    <a:pt x="350253" y="55321"/>
                  </a:lnTo>
                  <a:lnTo>
                    <a:pt x="366788" y="55321"/>
                  </a:lnTo>
                  <a:lnTo>
                    <a:pt x="366788" y="42621"/>
                  </a:lnTo>
                  <a:lnTo>
                    <a:pt x="366788" y="12700"/>
                  </a:lnTo>
                  <a:lnTo>
                    <a:pt x="366788" y="0"/>
                  </a:lnTo>
                  <a:lnTo>
                    <a:pt x="354088" y="0"/>
                  </a:lnTo>
                  <a:lnTo>
                    <a:pt x="354088" y="12700"/>
                  </a:lnTo>
                  <a:lnTo>
                    <a:pt x="354088" y="42621"/>
                  </a:lnTo>
                  <a:lnTo>
                    <a:pt x="262674" y="42621"/>
                  </a:lnTo>
                  <a:lnTo>
                    <a:pt x="262674" y="12700"/>
                  </a:lnTo>
                  <a:lnTo>
                    <a:pt x="354088" y="12700"/>
                  </a:lnTo>
                  <a:lnTo>
                    <a:pt x="354088" y="0"/>
                  </a:lnTo>
                  <a:lnTo>
                    <a:pt x="249974" y="0"/>
                  </a:lnTo>
                  <a:lnTo>
                    <a:pt x="249974" y="55321"/>
                  </a:lnTo>
                  <a:lnTo>
                    <a:pt x="265772" y="55321"/>
                  </a:lnTo>
                  <a:lnTo>
                    <a:pt x="265899" y="100965"/>
                  </a:lnTo>
                  <a:lnTo>
                    <a:pt x="299834" y="166077"/>
                  </a:lnTo>
                  <a:lnTo>
                    <a:pt x="313918" y="174739"/>
                  </a:lnTo>
                  <a:lnTo>
                    <a:pt x="318655" y="174739"/>
                  </a:lnTo>
                  <a:lnTo>
                    <a:pt x="321932" y="173799"/>
                  </a:lnTo>
                  <a:lnTo>
                    <a:pt x="325437" y="171615"/>
                  </a:lnTo>
                  <a:lnTo>
                    <a:pt x="325970" y="171157"/>
                  </a:lnTo>
                  <a:lnTo>
                    <a:pt x="326504" y="170738"/>
                  </a:lnTo>
                  <a:lnTo>
                    <a:pt x="326644" y="171615"/>
                  </a:lnTo>
                  <a:lnTo>
                    <a:pt x="326758" y="188683"/>
                  </a:lnTo>
                  <a:lnTo>
                    <a:pt x="327101" y="267830"/>
                  </a:lnTo>
                  <a:lnTo>
                    <a:pt x="327088" y="277317"/>
                  </a:lnTo>
                  <a:lnTo>
                    <a:pt x="334467" y="285343"/>
                  </a:lnTo>
                  <a:lnTo>
                    <a:pt x="344424" y="286169"/>
                  </a:lnTo>
                  <a:lnTo>
                    <a:pt x="344932" y="286194"/>
                  </a:lnTo>
                  <a:lnTo>
                    <a:pt x="354215" y="286194"/>
                  </a:lnTo>
                  <a:lnTo>
                    <a:pt x="361797" y="279958"/>
                  </a:lnTo>
                  <a:lnTo>
                    <a:pt x="362940" y="273723"/>
                  </a:lnTo>
                  <a:lnTo>
                    <a:pt x="381990" y="16887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9" name="Gruppe 28">
            <a:extLst>
              <a:ext uri="{FF2B5EF4-FFF2-40B4-BE49-F238E27FC236}">
                <a16:creationId xmlns:a16="http://schemas.microsoft.com/office/drawing/2014/main" id="{4E0B3255-BDA0-493B-AE56-4AEE18BC99BD}"/>
              </a:ext>
            </a:extLst>
          </p:cNvPr>
          <p:cNvGrpSpPr/>
          <p:nvPr/>
        </p:nvGrpSpPr>
        <p:grpSpPr>
          <a:xfrm>
            <a:off x="5907374" y="2667000"/>
            <a:ext cx="3084722" cy="1364918"/>
            <a:chOff x="5512656" y="2667000"/>
            <a:chExt cx="3184436" cy="1796596"/>
          </a:xfrm>
        </p:grpSpPr>
        <p:sp>
          <p:nvSpPr>
            <p:cNvPr id="95" name="object 47">
              <a:extLst>
                <a:ext uri="{FF2B5EF4-FFF2-40B4-BE49-F238E27FC236}">
                  <a16:creationId xmlns:a16="http://schemas.microsoft.com/office/drawing/2014/main" id="{865F94D4-2B44-4C76-8D48-CCB9B4B87A33}"/>
                </a:ext>
              </a:extLst>
            </p:cNvPr>
            <p:cNvSpPr/>
            <p:nvPr/>
          </p:nvSpPr>
          <p:spPr>
            <a:xfrm>
              <a:off x="5522092" y="2667000"/>
              <a:ext cx="3175000" cy="1796595"/>
            </a:xfrm>
            <a:custGeom>
              <a:avLst/>
              <a:gdLst/>
              <a:ahLst/>
              <a:cxnLst/>
              <a:rect l="l" t="t" r="r" b="b"/>
              <a:pathLst>
                <a:path w="3175000" h="2123440">
                  <a:moveTo>
                    <a:pt x="3175000" y="0"/>
                  </a:moveTo>
                  <a:lnTo>
                    <a:pt x="0" y="0"/>
                  </a:lnTo>
                  <a:lnTo>
                    <a:pt x="0" y="2123071"/>
                  </a:lnTo>
                  <a:lnTo>
                    <a:pt x="3175000" y="2123071"/>
                  </a:lnTo>
                  <a:lnTo>
                    <a:pt x="3175000" y="0"/>
                  </a:lnTo>
                  <a:close/>
                </a:path>
              </a:pathLst>
            </a:custGeom>
            <a:solidFill>
              <a:srgbClr val="F3F5F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1" name="object 46">
              <a:extLst>
                <a:ext uri="{FF2B5EF4-FFF2-40B4-BE49-F238E27FC236}">
                  <a16:creationId xmlns:a16="http://schemas.microsoft.com/office/drawing/2014/main" id="{419D675E-6AB9-4C94-858B-D9F23736234E}"/>
                </a:ext>
              </a:extLst>
            </p:cNvPr>
            <p:cNvSpPr/>
            <p:nvPr/>
          </p:nvSpPr>
          <p:spPr>
            <a:xfrm>
              <a:off x="5512656" y="2673580"/>
              <a:ext cx="3175000" cy="1790016"/>
            </a:xfrm>
            <a:custGeom>
              <a:avLst/>
              <a:gdLst/>
              <a:ahLst/>
              <a:cxnLst/>
              <a:rect l="l" t="t" r="r" b="b"/>
              <a:pathLst>
                <a:path w="3175000" h="2085975">
                  <a:moveTo>
                    <a:pt x="0" y="2085505"/>
                  </a:moveTo>
                  <a:lnTo>
                    <a:pt x="3175000" y="2085505"/>
                  </a:lnTo>
                  <a:lnTo>
                    <a:pt x="3175000" y="0"/>
                  </a:lnTo>
                  <a:lnTo>
                    <a:pt x="0" y="0"/>
                  </a:lnTo>
                  <a:lnTo>
                    <a:pt x="0" y="2085505"/>
                  </a:lnTo>
                  <a:close/>
                </a:path>
              </a:pathLst>
            </a:custGeom>
            <a:ln w="38100">
              <a:solidFill>
                <a:srgbClr val="48564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3" name="object 53"/>
          <p:cNvSpPr txBox="1"/>
          <p:nvPr/>
        </p:nvSpPr>
        <p:spPr>
          <a:xfrm>
            <a:off x="5999284" y="2771800"/>
            <a:ext cx="2921592" cy="1054134"/>
          </a:xfrm>
          <a:prstGeom prst="rect">
            <a:avLst/>
          </a:prstGeom>
        </p:spPr>
        <p:txBody>
          <a:bodyPr vert="horz" wrap="square" lIns="0" tIns="27939" rIns="0" bIns="0" rtlCol="0">
            <a:spAutoFit/>
          </a:bodyPr>
          <a:lstStyle/>
          <a:p>
            <a:pPr marL="12700" marR="243204">
              <a:lnSpc>
                <a:spcPts val="1600"/>
              </a:lnSpc>
              <a:spcBef>
                <a:spcPts val="219"/>
              </a:spcBef>
            </a:pPr>
            <a:r>
              <a:rPr sz="1400" b="1" dirty="0">
                <a:latin typeface="Arial"/>
                <a:cs typeface="Arial"/>
              </a:rPr>
              <a:t>Ordrebekræftelse </a:t>
            </a:r>
            <a:r>
              <a:rPr sz="1400" b="1" spc="5" dirty="0">
                <a:latin typeface="Arial"/>
                <a:cs typeface="Arial"/>
              </a:rPr>
              <a:t> </a:t>
            </a:r>
            <a:r>
              <a:rPr lang="da-DK" sz="1400" spc="-5" dirty="0">
                <a:latin typeface="Arial"/>
                <a:cs typeface="Arial"/>
              </a:rPr>
              <a:t>Leverandøren </a:t>
            </a:r>
            <a:r>
              <a:rPr lang="da-DK" sz="1400" dirty="0">
                <a:latin typeface="Arial"/>
                <a:cs typeface="Arial"/>
              </a:rPr>
              <a:t>skal sende </a:t>
            </a:r>
            <a:r>
              <a:rPr lang="da-DK" sz="1400" spc="-5" dirty="0">
                <a:latin typeface="Arial"/>
                <a:cs typeface="Arial"/>
              </a:rPr>
              <a:t>en </a:t>
            </a:r>
            <a:r>
              <a:rPr lang="da-DK" sz="1400" dirty="0">
                <a:latin typeface="Arial"/>
                <a:cs typeface="Arial"/>
              </a:rPr>
              <a:t> </a:t>
            </a:r>
            <a:r>
              <a:rPr lang="da-DK" sz="1400" spc="-5">
                <a:latin typeface="Arial"/>
                <a:cs typeface="Arial"/>
              </a:rPr>
              <a:t>skriftlig ordrebekræftelse senest</a:t>
            </a:r>
            <a:r>
              <a:rPr lang="da-DK" sz="1400" spc="-15">
                <a:latin typeface="Arial"/>
                <a:cs typeface="Arial"/>
              </a:rPr>
              <a:t> </a:t>
            </a:r>
            <a:r>
              <a:rPr lang="da-DK" sz="1400" spc="-5" dirty="0">
                <a:latin typeface="Arial"/>
                <a:cs typeface="Arial"/>
              </a:rPr>
              <a:t>arbejdsdagen</a:t>
            </a:r>
            <a:r>
              <a:rPr lang="da-DK" sz="1400" spc="-20" dirty="0">
                <a:latin typeface="Arial"/>
                <a:cs typeface="Arial"/>
              </a:rPr>
              <a:t> efter udløb af responstid.</a:t>
            </a:r>
            <a:endParaRPr lang="da-DK" sz="1400" dirty="0">
              <a:latin typeface="Arial"/>
              <a:cs typeface="Arial"/>
            </a:endParaRPr>
          </a:p>
        </p:txBody>
      </p:sp>
      <p:grpSp>
        <p:nvGrpSpPr>
          <p:cNvPr id="62" name="Gruppe 61">
            <a:extLst>
              <a:ext uri="{FF2B5EF4-FFF2-40B4-BE49-F238E27FC236}">
                <a16:creationId xmlns:a16="http://schemas.microsoft.com/office/drawing/2014/main" id="{D9C567C8-24E8-453A-918D-6894D4566C63}"/>
              </a:ext>
            </a:extLst>
          </p:cNvPr>
          <p:cNvGrpSpPr/>
          <p:nvPr/>
        </p:nvGrpSpPr>
        <p:grpSpPr>
          <a:xfrm>
            <a:off x="8234506" y="2382428"/>
            <a:ext cx="609600" cy="609600"/>
            <a:chOff x="7839788" y="2382428"/>
            <a:chExt cx="609600" cy="609600"/>
          </a:xfrm>
        </p:grpSpPr>
        <p:sp>
          <p:nvSpPr>
            <p:cNvPr id="36" name="object 36"/>
            <p:cNvSpPr/>
            <p:nvPr/>
          </p:nvSpPr>
          <p:spPr>
            <a:xfrm>
              <a:off x="7839788" y="2382428"/>
              <a:ext cx="609600" cy="609600"/>
            </a:xfrm>
            <a:custGeom>
              <a:avLst/>
              <a:gdLst/>
              <a:ahLst/>
              <a:cxnLst/>
              <a:rect l="l" t="t" r="r" b="b"/>
              <a:pathLst>
                <a:path w="609600" h="609600">
                  <a:moveTo>
                    <a:pt x="304800" y="0"/>
                  </a:moveTo>
                  <a:lnTo>
                    <a:pt x="255359" y="3989"/>
                  </a:lnTo>
                  <a:lnTo>
                    <a:pt x="208458" y="15538"/>
                  </a:lnTo>
                  <a:lnTo>
                    <a:pt x="164725" y="34020"/>
                  </a:lnTo>
                  <a:lnTo>
                    <a:pt x="124788" y="58808"/>
                  </a:lnTo>
                  <a:lnTo>
                    <a:pt x="89273" y="89273"/>
                  </a:lnTo>
                  <a:lnTo>
                    <a:pt x="58808" y="124788"/>
                  </a:lnTo>
                  <a:lnTo>
                    <a:pt x="34020" y="164725"/>
                  </a:lnTo>
                  <a:lnTo>
                    <a:pt x="15538" y="208458"/>
                  </a:lnTo>
                  <a:lnTo>
                    <a:pt x="3989" y="255359"/>
                  </a:lnTo>
                  <a:lnTo>
                    <a:pt x="0" y="304800"/>
                  </a:lnTo>
                  <a:lnTo>
                    <a:pt x="3989" y="354240"/>
                  </a:lnTo>
                  <a:lnTo>
                    <a:pt x="15538" y="401141"/>
                  </a:lnTo>
                  <a:lnTo>
                    <a:pt x="34020" y="444874"/>
                  </a:lnTo>
                  <a:lnTo>
                    <a:pt x="58808" y="484811"/>
                  </a:lnTo>
                  <a:lnTo>
                    <a:pt x="89273" y="520326"/>
                  </a:lnTo>
                  <a:lnTo>
                    <a:pt x="124788" y="550791"/>
                  </a:lnTo>
                  <a:lnTo>
                    <a:pt x="164725" y="575579"/>
                  </a:lnTo>
                  <a:lnTo>
                    <a:pt x="208458" y="594061"/>
                  </a:lnTo>
                  <a:lnTo>
                    <a:pt x="255359" y="605610"/>
                  </a:lnTo>
                  <a:lnTo>
                    <a:pt x="304800" y="609600"/>
                  </a:lnTo>
                  <a:lnTo>
                    <a:pt x="354240" y="605610"/>
                  </a:lnTo>
                  <a:lnTo>
                    <a:pt x="401141" y="594061"/>
                  </a:lnTo>
                  <a:lnTo>
                    <a:pt x="444874" y="575579"/>
                  </a:lnTo>
                  <a:lnTo>
                    <a:pt x="484811" y="550791"/>
                  </a:lnTo>
                  <a:lnTo>
                    <a:pt x="520326" y="520326"/>
                  </a:lnTo>
                  <a:lnTo>
                    <a:pt x="550791" y="484811"/>
                  </a:lnTo>
                  <a:lnTo>
                    <a:pt x="575579" y="444874"/>
                  </a:lnTo>
                  <a:lnTo>
                    <a:pt x="594061" y="401141"/>
                  </a:lnTo>
                  <a:lnTo>
                    <a:pt x="605610" y="354240"/>
                  </a:lnTo>
                  <a:lnTo>
                    <a:pt x="609600" y="304800"/>
                  </a:lnTo>
                  <a:lnTo>
                    <a:pt x="605610" y="255359"/>
                  </a:lnTo>
                  <a:lnTo>
                    <a:pt x="594061" y="208458"/>
                  </a:lnTo>
                  <a:lnTo>
                    <a:pt x="575579" y="164725"/>
                  </a:lnTo>
                  <a:lnTo>
                    <a:pt x="550791" y="124788"/>
                  </a:lnTo>
                  <a:lnTo>
                    <a:pt x="520326" y="89273"/>
                  </a:lnTo>
                  <a:lnTo>
                    <a:pt x="484811" y="58808"/>
                  </a:lnTo>
                  <a:lnTo>
                    <a:pt x="444874" y="34020"/>
                  </a:lnTo>
                  <a:lnTo>
                    <a:pt x="401141" y="15538"/>
                  </a:lnTo>
                  <a:lnTo>
                    <a:pt x="354240" y="3989"/>
                  </a:lnTo>
                  <a:lnTo>
                    <a:pt x="304800" y="0"/>
                  </a:lnTo>
                  <a:close/>
                </a:path>
              </a:pathLst>
            </a:custGeom>
            <a:solidFill>
              <a:srgbClr val="48564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7954087" y="2562534"/>
              <a:ext cx="381000" cy="249554"/>
            </a:xfrm>
            <a:custGeom>
              <a:avLst/>
              <a:gdLst/>
              <a:ahLst/>
              <a:cxnLst/>
              <a:rect l="l" t="t" r="r" b="b"/>
              <a:pathLst>
                <a:path w="381000" h="249555">
                  <a:moveTo>
                    <a:pt x="381000" y="0"/>
                  </a:moveTo>
                  <a:lnTo>
                    <a:pt x="0" y="0"/>
                  </a:lnTo>
                  <a:lnTo>
                    <a:pt x="0" y="249377"/>
                  </a:lnTo>
                  <a:lnTo>
                    <a:pt x="381000" y="249377"/>
                  </a:lnTo>
                  <a:lnTo>
                    <a:pt x="381000" y="236677"/>
                  </a:lnTo>
                  <a:lnTo>
                    <a:pt x="12700" y="236677"/>
                  </a:lnTo>
                  <a:lnTo>
                    <a:pt x="12700" y="17881"/>
                  </a:lnTo>
                  <a:lnTo>
                    <a:pt x="36497" y="17881"/>
                  </a:lnTo>
                  <a:lnTo>
                    <a:pt x="28295" y="12699"/>
                  </a:lnTo>
                  <a:lnTo>
                    <a:pt x="381000" y="12699"/>
                  </a:lnTo>
                  <a:lnTo>
                    <a:pt x="381000" y="0"/>
                  </a:lnTo>
                  <a:close/>
                </a:path>
                <a:path w="381000" h="249555">
                  <a:moveTo>
                    <a:pt x="381000" y="18084"/>
                  </a:moveTo>
                  <a:lnTo>
                    <a:pt x="368300" y="18084"/>
                  </a:lnTo>
                  <a:lnTo>
                    <a:pt x="368300" y="198577"/>
                  </a:lnTo>
                  <a:lnTo>
                    <a:pt x="381000" y="198577"/>
                  </a:lnTo>
                  <a:lnTo>
                    <a:pt x="381000" y="18084"/>
                  </a:lnTo>
                  <a:close/>
                </a:path>
                <a:path w="381000" h="249555">
                  <a:moveTo>
                    <a:pt x="36497" y="17881"/>
                  </a:moveTo>
                  <a:lnTo>
                    <a:pt x="12700" y="17881"/>
                  </a:lnTo>
                  <a:lnTo>
                    <a:pt x="193738" y="132232"/>
                  </a:lnTo>
                  <a:lnTo>
                    <a:pt x="216811" y="117144"/>
                  </a:lnTo>
                  <a:lnTo>
                    <a:pt x="193611" y="117144"/>
                  </a:lnTo>
                  <a:lnTo>
                    <a:pt x="36497" y="17881"/>
                  </a:lnTo>
                  <a:close/>
                </a:path>
                <a:path w="381000" h="249555">
                  <a:moveTo>
                    <a:pt x="381000" y="12699"/>
                  </a:moveTo>
                  <a:lnTo>
                    <a:pt x="353339" y="12699"/>
                  </a:lnTo>
                  <a:lnTo>
                    <a:pt x="193611" y="117144"/>
                  </a:lnTo>
                  <a:lnTo>
                    <a:pt x="216811" y="117144"/>
                  </a:lnTo>
                  <a:lnTo>
                    <a:pt x="368300" y="18084"/>
                  </a:lnTo>
                  <a:lnTo>
                    <a:pt x="381000" y="18084"/>
                  </a:lnTo>
                  <a:lnTo>
                    <a:pt x="381000" y="1269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66" name="Gruppe 65">
            <a:extLst>
              <a:ext uri="{FF2B5EF4-FFF2-40B4-BE49-F238E27FC236}">
                <a16:creationId xmlns:a16="http://schemas.microsoft.com/office/drawing/2014/main" id="{3E36DE81-BFA4-40AC-BC98-3E8CE18E9BEB}"/>
              </a:ext>
            </a:extLst>
          </p:cNvPr>
          <p:cNvGrpSpPr/>
          <p:nvPr/>
        </p:nvGrpSpPr>
        <p:grpSpPr>
          <a:xfrm>
            <a:off x="4062016" y="4499992"/>
            <a:ext cx="609600" cy="609600"/>
            <a:chOff x="4331874" y="4222203"/>
            <a:chExt cx="609600" cy="609600"/>
          </a:xfrm>
        </p:grpSpPr>
        <p:sp>
          <p:nvSpPr>
            <p:cNvPr id="24" name="object 24"/>
            <p:cNvSpPr/>
            <p:nvPr/>
          </p:nvSpPr>
          <p:spPr>
            <a:xfrm>
              <a:off x="4331874" y="4222203"/>
              <a:ext cx="609600" cy="609600"/>
            </a:xfrm>
            <a:custGeom>
              <a:avLst/>
              <a:gdLst/>
              <a:ahLst/>
              <a:cxnLst/>
              <a:rect l="l" t="t" r="r" b="b"/>
              <a:pathLst>
                <a:path w="609600" h="609600">
                  <a:moveTo>
                    <a:pt x="304800" y="0"/>
                  </a:moveTo>
                  <a:lnTo>
                    <a:pt x="255359" y="3989"/>
                  </a:lnTo>
                  <a:lnTo>
                    <a:pt x="208458" y="15538"/>
                  </a:lnTo>
                  <a:lnTo>
                    <a:pt x="164725" y="34020"/>
                  </a:lnTo>
                  <a:lnTo>
                    <a:pt x="124788" y="58808"/>
                  </a:lnTo>
                  <a:lnTo>
                    <a:pt x="89273" y="89273"/>
                  </a:lnTo>
                  <a:lnTo>
                    <a:pt x="58808" y="124788"/>
                  </a:lnTo>
                  <a:lnTo>
                    <a:pt x="34020" y="164725"/>
                  </a:lnTo>
                  <a:lnTo>
                    <a:pt x="15538" y="208458"/>
                  </a:lnTo>
                  <a:lnTo>
                    <a:pt x="3989" y="255359"/>
                  </a:lnTo>
                  <a:lnTo>
                    <a:pt x="0" y="304800"/>
                  </a:lnTo>
                  <a:lnTo>
                    <a:pt x="3989" y="354240"/>
                  </a:lnTo>
                  <a:lnTo>
                    <a:pt x="15538" y="401141"/>
                  </a:lnTo>
                  <a:lnTo>
                    <a:pt x="34020" y="444874"/>
                  </a:lnTo>
                  <a:lnTo>
                    <a:pt x="58808" y="484811"/>
                  </a:lnTo>
                  <a:lnTo>
                    <a:pt x="89273" y="520326"/>
                  </a:lnTo>
                  <a:lnTo>
                    <a:pt x="124788" y="550791"/>
                  </a:lnTo>
                  <a:lnTo>
                    <a:pt x="164725" y="575579"/>
                  </a:lnTo>
                  <a:lnTo>
                    <a:pt x="208458" y="594061"/>
                  </a:lnTo>
                  <a:lnTo>
                    <a:pt x="255359" y="605610"/>
                  </a:lnTo>
                  <a:lnTo>
                    <a:pt x="304800" y="609600"/>
                  </a:lnTo>
                  <a:lnTo>
                    <a:pt x="354240" y="605610"/>
                  </a:lnTo>
                  <a:lnTo>
                    <a:pt x="401141" y="594061"/>
                  </a:lnTo>
                  <a:lnTo>
                    <a:pt x="444874" y="575579"/>
                  </a:lnTo>
                  <a:lnTo>
                    <a:pt x="484811" y="550791"/>
                  </a:lnTo>
                  <a:lnTo>
                    <a:pt x="520326" y="520326"/>
                  </a:lnTo>
                  <a:lnTo>
                    <a:pt x="550791" y="484811"/>
                  </a:lnTo>
                  <a:lnTo>
                    <a:pt x="575579" y="444874"/>
                  </a:lnTo>
                  <a:lnTo>
                    <a:pt x="594061" y="401141"/>
                  </a:lnTo>
                  <a:lnTo>
                    <a:pt x="605610" y="354240"/>
                  </a:lnTo>
                  <a:lnTo>
                    <a:pt x="609600" y="304800"/>
                  </a:lnTo>
                  <a:lnTo>
                    <a:pt x="605610" y="255359"/>
                  </a:lnTo>
                  <a:lnTo>
                    <a:pt x="594061" y="208458"/>
                  </a:lnTo>
                  <a:lnTo>
                    <a:pt x="575579" y="164725"/>
                  </a:lnTo>
                  <a:lnTo>
                    <a:pt x="550791" y="124788"/>
                  </a:lnTo>
                  <a:lnTo>
                    <a:pt x="520326" y="89273"/>
                  </a:lnTo>
                  <a:lnTo>
                    <a:pt x="484811" y="58808"/>
                  </a:lnTo>
                  <a:lnTo>
                    <a:pt x="444874" y="34020"/>
                  </a:lnTo>
                  <a:lnTo>
                    <a:pt x="401141" y="15538"/>
                  </a:lnTo>
                  <a:lnTo>
                    <a:pt x="354240" y="3989"/>
                  </a:lnTo>
                  <a:lnTo>
                    <a:pt x="304800" y="0"/>
                  </a:lnTo>
                  <a:close/>
                </a:path>
              </a:pathLst>
            </a:custGeom>
            <a:solidFill>
              <a:srgbClr val="C1466D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25" name="object 25"/>
            <p:cNvSpPr/>
            <p:nvPr/>
          </p:nvSpPr>
          <p:spPr>
            <a:xfrm>
              <a:off x="4497001" y="4387296"/>
              <a:ext cx="279400" cy="279400"/>
            </a:xfrm>
            <a:custGeom>
              <a:avLst/>
              <a:gdLst/>
              <a:ahLst/>
              <a:cxnLst/>
              <a:rect l="l" t="t" r="r" b="b"/>
              <a:pathLst>
                <a:path w="279400" h="279400">
                  <a:moveTo>
                    <a:pt x="279349" y="137261"/>
                  </a:moveTo>
                  <a:lnTo>
                    <a:pt x="272741" y="181541"/>
                  </a:lnTo>
                  <a:lnTo>
                    <a:pt x="252979" y="220236"/>
                  </a:lnTo>
                  <a:lnTo>
                    <a:pt x="222553" y="251005"/>
                  </a:lnTo>
                  <a:lnTo>
                    <a:pt x="183955" y="271507"/>
                  </a:lnTo>
                  <a:lnTo>
                    <a:pt x="139674" y="279399"/>
                  </a:lnTo>
                  <a:lnTo>
                    <a:pt x="95654" y="273042"/>
                  </a:lnTo>
                  <a:lnTo>
                    <a:pt x="57568" y="253875"/>
                  </a:lnTo>
                  <a:lnTo>
                    <a:pt x="27525" y="224160"/>
                  </a:lnTo>
                  <a:lnTo>
                    <a:pt x="7632" y="186156"/>
                  </a:lnTo>
                  <a:lnTo>
                    <a:pt x="0" y="142125"/>
                  </a:lnTo>
                  <a:lnTo>
                    <a:pt x="6603" y="97855"/>
                  </a:lnTo>
                  <a:lnTo>
                    <a:pt x="26367" y="59162"/>
                  </a:lnTo>
                  <a:lnTo>
                    <a:pt x="56797" y="28391"/>
                  </a:lnTo>
                  <a:lnTo>
                    <a:pt x="95397" y="7888"/>
                  </a:lnTo>
                  <a:lnTo>
                    <a:pt x="139674" y="0"/>
                  </a:lnTo>
                  <a:lnTo>
                    <a:pt x="183694" y="6354"/>
                  </a:lnTo>
                  <a:lnTo>
                    <a:pt x="221780" y="25521"/>
                  </a:lnTo>
                  <a:lnTo>
                    <a:pt x="251823" y="55238"/>
                  </a:lnTo>
                  <a:lnTo>
                    <a:pt x="271716" y="93240"/>
                  </a:lnTo>
                  <a:lnTo>
                    <a:pt x="279349" y="137261"/>
                  </a:lnTo>
                  <a:close/>
                </a:path>
                <a:path w="279400" h="279400">
                  <a:moveTo>
                    <a:pt x="139674" y="158724"/>
                  </a:moveTo>
                  <a:lnTo>
                    <a:pt x="139674" y="69824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4630324" y="4584125"/>
              <a:ext cx="12700" cy="12700"/>
            </a:xfrm>
            <a:custGeom>
              <a:avLst/>
              <a:gdLst/>
              <a:ahLst/>
              <a:cxnLst/>
              <a:rect l="l" t="t" r="r" b="b"/>
              <a:pathLst>
                <a:path w="12700" h="12700">
                  <a:moveTo>
                    <a:pt x="12700" y="6350"/>
                  </a:moveTo>
                  <a:lnTo>
                    <a:pt x="12700" y="9855"/>
                  </a:lnTo>
                  <a:lnTo>
                    <a:pt x="9855" y="12700"/>
                  </a:lnTo>
                  <a:lnTo>
                    <a:pt x="6350" y="12700"/>
                  </a:lnTo>
                  <a:lnTo>
                    <a:pt x="2844" y="12700"/>
                  </a:lnTo>
                  <a:lnTo>
                    <a:pt x="0" y="9855"/>
                  </a:lnTo>
                  <a:lnTo>
                    <a:pt x="0" y="6350"/>
                  </a:lnTo>
                  <a:lnTo>
                    <a:pt x="0" y="2844"/>
                  </a:lnTo>
                  <a:lnTo>
                    <a:pt x="2844" y="0"/>
                  </a:lnTo>
                  <a:lnTo>
                    <a:pt x="6350" y="0"/>
                  </a:lnTo>
                  <a:lnTo>
                    <a:pt x="9855" y="0"/>
                  </a:lnTo>
                  <a:lnTo>
                    <a:pt x="12700" y="2844"/>
                  </a:lnTo>
                  <a:lnTo>
                    <a:pt x="12700" y="6350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3" name="object 54">
            <a:extLst>
              <a:ext uri="{FF2B5EF4-FFF2-40B4-BE49-F238E27FC236}">
                <a16:creationId xmlns:a16="http://schemas.microsoft.com/office/drawing/2014/main" id="{BB2D1CB3-DD31-4D17-2D5E-8DFEF89C7E2A}"/>
              </a:ext>
            </a:extLst>
          </p:cNvPr>
          <p:cNvSpPr txBox="1"/>
          <p:nvPr/>
        </p:nvSpPr>
        <p:spPr>
          <a:xfrm>
            <a:off x="4682034" y="5409054"/>
            <a:ext cx="3085926" cy="218008"/>
          </a:xfrm>
          <a:prstGeom prst="rect">
            <a:avLst/>
          </a:prstGeom>
        </p:spPr>
        <p:txBody>
          <a:bodyPr vert="horz" wrap="square" lIns="0" tIns="3302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160"/>
              </a:spcBef>
              <a:buChar char="•"/>
              <a:tabLst>
                <a:tab pos="240665" algn="l"/>
                <a:tab pos="241300" algn="l"/>
              </a:tabLst>
            </a:pPr>
            <a:endParaRPr sz="1200" dirty="0">
              <a:latin typeface="Arial"/>
              <a:cs typeface="Arial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12631126" y="3347864"/>
            <a:ext cx="2769684" cy="189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639"/>
              </a:lnSpc>
              <a:spcBef>
                <a:spcPts val="100"/>
              </a:spcBef>
            </a:pPr>
            <a:r>
              <a:rPr sz="1400" b="1" dirty="0">
                <a:latin typeface="Arial"/>
                <a:cs typeface="Arial"/>
              </a:rPr>
              <a:t>Levering</a:t>
            </a:r>
            <a:r>
              <a:rPr sz="1400" b="1" spc="-30" dirty="0">
                <a:latin typeface="Arial"/>
                <a:cs typeface="Arial"/>
              </a:rPr>
              <a:t> </a:t>
            </a:r>
            <a:r>
              <a:rPr lang="da-DK" sz="1400" b="1" spc="-30" dirty="0">
                <a:latin typeface="Arial"/>
                <a:cs typeface="Arial"/>
              </a:rPr>
              <a:t>og leveringssted</a:t>
            </a:r>
            <a:endParaRPr sz="1400" dirty="0">
              <a:latin typeface="Arial"/>
              <a:cs typeface="Arial"/>
            </a:endParaRPr>
          </a:p>
          <a:p>
            <a:pPr marL="12700" marR="5080">
              <a:lnSpc>
                <a:spcPts val="1600"/>
              </a:lnSpc>
              <a:spcBef>
                <a:spcPts val="80"/>
              </a:spcBef>
            </a:pPr>
            <a:r>
              <a:rPr lang="da-DK" sz="1400" spc="-5" dirty="0">
                <a:latin typeface="Arial"/>
                <a:cs typeface="Arial"/>
              </a:rPr>
              <a:t>Leveringen begynder, når vikaren møder op til den bestilte vagt, og anses som afsluttet, når vikariatet afsluttes.</a:t>
            </a:r>
          </a:p>
          <a:p>
            <a:pPr marL="12700" marR="5080">
              <a:lnSpc>
                <a:spcPts val="1600"/>
              </a:lnSpc>
              <a:spcBef>
                <a:spcPts val="80"/>
              </a:spcBef>
            </a:pPr>
            <a:endParaRPr lang="da-DK" sz="1400" spc="-5" dirty="0">
              <a:latin typeface="Arial"/>
              <a:cs typeface="Arial"/>
            </a:endParaRPr>
          </a:p>
          <a:p>
            <a:pPr marL="12700" marR="5080">
              <a:lnSpc>
                <a:spcPts val="1600"/>
              </a:lnSpc>
              <a:spcBef>
                <a:spcPts val="80"/>
              </a:spcBef>
            </a:pPr>
            <a:r>
              <a:rPr lang="da-DK" sz="1400" spc="-5" dirty="0">
                <a:latin typeface="Arial"/>
                <a:cs typeface="Arial"/>
              </a:rPr>
              <a:t>Vikaren skal møde op på den adresse, som er aftalt mellem dig og leverandøren ved bestilling.</a:t>
            </a:r>
            <a:endParaRPr sz="1400" dirty="0">
              <a:latin typeface="Arial"/>
              <a:cs typeface="Arial"/>
            </a:endParaRPr>
          </a:p>
        </p:txBody>
      </p:sp>
      <p:grpSp>
        <p:nvGrpSpPr>
          <p:cNvPr id="67" name="Gruppe 66">
            <a:extLst>
              <a:ext uri="{FF2B5EF4-FFF2-40B4-BE49-F238E27FC236}">
                <a16:creationId xmlns:a16="http://schemas.microsoft.com/office/drawing/2014/main" id="{D24BBE71-78A1-BFCE-7759-59152C8AC2C8}"/>
              </a:ext>
            </a:extLst>
          </p:cNvPr>
          <p:cNvGrpSpPr/>
          <p:nvPr/>
        </p:nvGrpSpPr>
        <p:grpSpPr>
          <a:xfrm>
            <a:off x="11412118" y="5652120"/>
            <a:ext cx="4132706" cy="2808312"/>
            <a:chOff x="12376329" y="3042759"/>
            <a:chExt cx="3193871" cy="5176681"/>
          </a:xfrm>
        </p:grpSpPr>
        <p:sp>
          <p:nvSpPr>
            <p:cNvPr id="72" name="object 47">
              <a:extLst>
                <a:ext uri="{FF2B5EF4-FFF2-40B4-BE49-F238E27FC236}">
                  <a16:creationId xmlns:a16="http://schemas.microsoft.com/office/drawing/2014/main" id="{A29FC195-DE50-4711-2B6A-59FF81CA024E}"/>
                </a:ext>
              </a:extLst>
            </p:cNvPr>
            <p:cNvSpPr/>
            <p:nvPr/>
          </p:nvSpPr>
          <p:spPr>
            <a:xfrm>
              <a:off x="12395200" y="3059491"/>
              <a:ext cx="3175000" cy="5159949"/>
            </a:xfrm>
            <a:custGeom>
              <a:avLst/>
              <a:gdLst/>
              <a:ahLst/>
              <a:cxnLst/>
              <a:rect l="l" t="t" r="r" b="b"/>
              <a:pathLst>
                <a:path w="3175000" h="2123440">
                  <a:moveTo>
                    <a:pt x="3175000" y="0"/>
                  </a:moveTo>
                  <a:lnTo>
                    <a:pt x="0" y="0"/>
                  </a:lnTo>
                  <a:lnTo>
                    <a:pt x="0" y="2123071"/>
                  </a:lnTo>
                  <a:lnTo>
                    <a:pt x="3175000" y="2123071"/>
                  </a:lnTo>
                  <a:lnTo>
                    <a:pt x="3175000" y="0"/>
                  </a:lnTo>
                  <a:close/>
                </a:path>
              </a:pathLst>
            </a:custGeom>
            <a:solidFill>
              <a:srgbClr val="F3F5F4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73" name="object 46">
              <a:extLst>
                <a:ext uri="{FF2B5EF4-FFF2-40B4-BE49-F238E27FC236}">
                  <a16:creationId xmlns:a16="http://schemas.microsoft.com/office/drawing/2014/main" id="{7170B3FF-F5DD-B460-C405-A82402C8FE9E}"/>
                </a:ext>
              </a:extLst>
            </p:cNvPr>
            <p:cNvSpPr/>
            <p:nvPr/>
          </p:nvSpPr>
          <p:spPr>
            <a:xfrm>
              <a:off x="12376329" y="3042759"/>
              <a:ext cx="3175000" cy="5159949"/>
            </a:xfrm>
            <a:custGeom>
              <a:avLst/>
              <a:gdLst/>
              <a:ahLst/>
              <a:cxnLst/>
              <a:rect l="l" t="t" r="r" b="b"/>
              <a:pathLst>
                <a:path w="3175000" h="2085975">
                  <a:moveTo>
                    <a:pt x="0" y="2085505"/>
                  </a:moveTo>
                  <a:lnTo>
                    <a:pt x="3175000" y="2085505"/>
                  </a:lnTo>
                  <a:lnTo>
                    <a:pt x="3175000" y="0"/>
                  </a:lnTo>
                  <a:lnTo>
                    <a:pt x="0" y="0"/>
                  </a:lnTo>
                  <a:lnTo>
                    <a:pt x="0" y="2085505"/>
                  </a:lnTo>
                  <a:close/>
                </a:path>
              </a:pathLst>
            </a:custGeom>
            <a:ln w="38100">
              <a:solidFill>
                <a:srgbClr val="48564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4" name="object 50">
            <a:extLst>
              <a:ext uri="{FF2B5EF4-FFF2-40B4-BE49-F238E27FC236}">
                <a16:creationId xmlns:a16="http://schemas.microsoft.com/office/drawing/2014/main" id="{F15E7E21-3273-1EE4-37DF-8A72FBBB13DD}"/>
              </a:ext>
            </a:extLst>
          </p:cNvPr>
          <p:cNvSpPr txBox="1"/>
          <p:nvPr/>
        </p:nvSpPr>
        <p:spPr>
          <a:xfrm>
            <a:off x="11531266" y="5786719"/>
            <a:ext cx="3913300" cy="253915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639"/>
              </a:lnSpc>
              <a:spcBef>
                <a:spcPts val="100"/>
              </a:spcBef>
            </a:pPr>
            <a:r>
              <a:rPr lang="da-DK" sz="1400" b="1" dirty="0">
                <a:latin typeface="Arial"/>
                <a:cs typeface="Arial"/>
              </a:rPr>
              <a:t>Bestillings- og kundesupport pr. tlf.</a:t>
            </a:r>
            <a:endParaRPr sz="1400" dirty="0">
              <a:latin typeface="Arial"/>
              <a:cs typeface="Arial"/>
            </a:endParaRPr>
          </a:p>
          <a:p>
            <a:pPr marL="12700" marR="5080">
              <a:lnSpc>
                <a:spcPts val="1600"/>
              </a:lnSpc>
              <a:spcBef>
                <a:spcPts val="80"/>
              </a:spcBef>
            </a:pPr>
            <a:r>
              <a:rPr lang="da-DK" sz="1400" spc="-5" dirty="0">
                <a:latin typeface="Arial"/>
                <a:cs typeface="Arial"/>
              </a:rPr>
              <a:t>Åben for henvendelser vedrørende bestillinger, ændringer og afbestillinger alle årets dage fra kl. 06.00-24.00.</a:t>
            </a:r>
          </a:p>
          <a:p>
            <a:pPr marL="12700" marR="5080">
              <a:lnSpc>
                <a:spcPts val="1600"/>
              </a:lnSpc>
              <a:spcBef>
                <a:spcPts val="80"/>
              </a:spcBef>
            </a:pPr>
            <a:r>
              <a:rPr lang="da-DK" sz="1400" spc="-5" dirty="0">
                <a:latin typeface="Arial"/>
                <a:cs typeface="Arial"/>
              </a:rPr>
              <a:t>Åben for øvrige henvendelser på arbejdsdage fra kl. 08.00-16.00.</a:t>
            </a:r>
          </a:p>
          <a:p>
            <a:pPr marL="12700" marR="5080">
              <a:lnSpc>
                <a:spcPts val="1600"/>
              </a:lnSpc>
              <a:spcBef>
                <a:spcPts val="80"/>
              </a:spcBef>
            </a:pPr>
            <a:endParaRPr lang="da-DK" sz="1400" spc="-5" dirty="0">
              <a:latin typeface="Arial"/>
              <a:cs typeface="Arial"/>
            </a:endParaRPr>
          </a:p>
          <a:p>
            <a:pPr marL="12700" marR="5080">
              <a:lnSpc>
                <a:spcPts val="1600"/>
              </a:lnSpc>
              <a:spcBef>
                <a:spcPts val="80"/>
              </a:spcBef>
            </a:pPr>
            <a:r>
              <a:rPr lang="da-DK" sz="1400" b="1" dirty="0">
                <a:latin typeface="Arial"/>
                <a:cs typeface="Arial"/>
              </a:rPr>
              <a:t>Henvendelse pr. e-mail eller webløsning</a:t>
            </a:r>
          </a:p>
          <a:p>
            <a:pPr marL="12700" marR="5080">
              <a:lnSpc>
                <a:spcPts val="1600"/>
              </a:lnSpc>
              <a:spcBef>
                <a:spcPts val="80"/>
              </a:spcBef>
            </a:pPr>
            <a:r>
              <a:rPr lang="da-DK" sz="1400" dirty="0">
                <a:latin typeface="Arial"/>
                <a:cs typeface="Arial"/>
              </a:rPr>
              <a:t>Leverandøren skal svare på spørgsmål den næstkommende arbejdsdag mellem kl. 8.00-16.00. Hvis ikke de kan svare med det samme, skal de angive, hvornår og hvordan de vil svare.</a:t>
            </a:r>
            <a:endParaRPr sz="1400" dirty="0">
              <a:latin typeface="Arial"/>
              <a:cs typeface="Arial"/>
            </a:endParaRPr>
          </a:p>
        </p:txBody>
      </p:sp>
      <p:grpSp>
        <p:nvGrpSpPr>
          <p:cNvPr id="75" name="Gruppe 74">
            <a:extLst>
              <a:ext uri="{FF2B5EF4-FFF2-40B4-BE49-F238E27FC236}">
                <a16:creationId xmlns:a16="http://schemas.microsoft.com/office/drawing/2014/main" id="{C8E684F8-8050-301A-9971-78606A402CFE}"/>
              </a:ext>
            </a:extLst>
          </p:cNvPr>
          <p:cNvGrpSpPr/>
          <p:nvPr/>
        </p:nvGrpSpPr>
        <p:grpSpPr>
          <a:xfrm>
            <a:off x="4846745" y="4355976"/>
            <a:ext cx="2255362" cy="3587062"/>
            <a:chOff x="5512656" y="2667000"/>
            <a:chExt cx="3184436" cy="1796596"/>
          </a:xfrm>
        </p:grpSpPr>
        <p:sp>
          <p:nvSpPr>
            <p:cNvPr id="76" name="object 47">
              <a:extLst>
                <a:ext uri="{FF2B5EF4-FFF2-40B4-BE49-F238E27FC236}">
                  <a16:creationId xmlns:a16="http://schemas.microsoft.com/office/drawing/2014/main" id="{A336EEAE-8B4F-76A2-65CA-76EFB3A248B4}"/>
                </a:ext>
              </a:extLst>
            </p:cNvPr>
            <p:cNvSpPr/>
            <p:nvPr/>
          </p:nvSpPr>
          <p:spPr>
            <a:xfrm>
              <a:off x="5522092" y="2667000"/>
              <a:ext cx="3175000" cy="1796595"/>
            </a:xfrm>
            <a:custGeom>
              <a:avLst/>
              <a:gdLst/>
              <a:ahLst/>
              <a:cxnLst/>
              <a:rect l="l" t="t" r="r" b="b"/>
              <a:pathLst>
                <a:path w="3175000" h="2123440">
                  <a:moveTo>
                    <a:pt x="3175000" y="0"/>
                  </a:moveTo>
                  <a:lnTo>
                    <a:pt x="0" y="0"/>
                  </a:lnTo>
                  <a:lnTo>
                    <a:pt x="0" y="2123071"/>
                  </a:lnTo>
                  <a:lnTo>
                    <a:pt x="3175000" y="2123071"/>
                  </a:lnTo>
                  <a:lnTo>
                    <a:pt x="3175000" y="0"/>
                  </a:lnTo>
                  <a:close/>
                </a:path>
              </a:pathLst>
            </a:custGeom>
            <a:solidFill>
              <a:srgbClr val="F3F5F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7" name="object 46">
              <a:extLst>
                <a:ext uri="{FF2B5EF4-FFF2-40B4-BE49-F238E27FC236}">
                  <a16:creationId xmlns:a16="http://schemas.microsoft.com/office/drawing/2014/main" id="{F5684502-BC3F-3D15-61E8-F656E6B0ABBC}"/>
                </a:ext>
              </a:extLst>
            </p:cNvPr>
            <p:cNvSpPr/>
            <p:nvPr/>
          </p:nvSpPr>
          <p:spPr>
            <a:xfrm>
              <a:off x="5512656" y="2673580"/>
              <a:ext cx="3175000" cy="1790016"/>
            </a:xfrm>
            <a:custGeom>
              <a:avLst/>
              <a:gdLst/>
              <a:ahLst/>
              <a:cxnLst/>
              <a:rect l="l" t="t" r="r" b="b"/>
              <a:pathLst>
                <a:path w="3175000" h="2085975">
                  <a:moveTo>
                    <a:pt x="0" y="2085505"/>
                  </a:moveTo>
                  <a:lnTo>
                    <a:pt x="3175000" y="2085505"/>
                  </a:lnTo>
                  <a:lnTo>
                    <a:pt x="3175000" y="0"/>
                  </a:lnTo>
                  <a:lnTo>
                    <a:pt x="0" y="0"/>
                  </a:lnTo>
                  <a:lnTo>
                    <a:pt x="0" y="2085505"/>
                  </a:lnTo>
                  <a:close/>
                </a:path>
              </a:pathLst>
            </a:custGeom>
            <a:ln w="38100">
              <a:solidFill>
                <a:srgbClr val="48564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4" name="object 55">
            <a:extLst>
              <a:ext uri="{FF2B5EF4-FFF2-40B4-BE49-F238E27FC236}">
                <a16:creationId xmlns:a16="http://schemas.microsoft.com/office/drawing/2014/main" id="{7304C3BC-DCA7-9DB1-C700-BA042002E248}"/>
              </a:ext>
            </a:extLst>
          </p:cNvPr>
          <p:cNvSpPr txBox="1"/>
          <p:nvPr/>
        </p:nvSpPr>
        <p:spPr>
          <a:xfrm>
            <a:off x="4926968" y="4440150"/>
            <a:ext cx="1805459" cy="3830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da-DK" sz="1200" b="1" spc="35" dirty="0">
                <a:latin typeface="Arial"/>
                <a:cs typeface="Arial"/>
              </a:rPr>
              <a:t>Tidsfrist for accept el. afvisning af bestilling </a:t>
            </a:r>
            <a:endParaRPr sz="1200" dirty="0">
              <a:latin typeface="Arial"/>
              <a:cs typeface="Arial"/>
            </a:endParaRPr>
          </a:p>
        </p:txBody>
      </p:sp>
      <p:graphicFrame>
        <p:nvGraphicFramePr>
          <p:cNvPr id="56" name="Tabel 58">
            <a:extLst>
              <a:ext uri="{FF2B5EF4-FFF2-40B4-BE49-F238E27FC236}">
                <a16:creationId xmlns:a16="http://schemas.microsoft.com/office/drawing/2014/main" id="{6FBAA890-F2A2-4D22-6264-03E51D33F4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6240116"/>
              </p:ext>
            </p:extLst>
          </p:nvPr>
        </p:nvGraphicFramePr>
        <p:xfrm>
          <a:off x="4914202" y="4947821"/>
          <a:ext cx="2097473" cy="288387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32334">
                  <a:extLst>
                    <a:ext uri="{9D8B030D-6E8A-4147-A177-3AD203B41FA5}">
                      <a16:colId xmlns:a16="http://schemas.microsoft.com/office/drawing/2014/main" val="2404397888"/>
                    </a:ext>
                  </a:extLst>
                </a:gridCol>
                <a:gridCol w="1365139">
                  <a:extLst>
                    <a:ext uri="{9D8B030D-6E8A-4147-A177-3AD203B41FA5}">
                      <a16:colId xmlns:a16="http://schemas.microsoft.com/office/drawing/2014/main" val="4148389152"/>
                    </a:ext>
                  </a:extLst>
                </a:gridCol>
              </a:tblGrid>
              <a:tr h="473788">
                <a:tc>
                  <a:txBody>
                    <a:bodyPr/>
                    <a:lstStyle/>
                    <a:p>
                      <a:r>
                        <a:rPr lang="da-DK" sz="900" b="1" dirty="0">
                          <a:latin typeface="Arial"/>
                          <a:cs typeface="Arial"/>
                        </a:rPr>
                        <a:t>Vagten begynder om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900" b="1" dirty="0">
                          <a:latin typeface="Arial"/>
                          <a:cs typeface="Arial"/>
                        </a:rPr>
                        <a:t>Frist for leverandørens tilbagemelding til dig: 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0890943"/>
                  </a:ext>
                </a:extLst>
              </a:tr>
              <a:tr h="264463">
                <a:tc>
                  <a:txBody>
                    <a:bodyPr/>
                    <a:lstStyle/>
                    <a:p>
                      <a:r>
                        <a:rPr lang="da-DK" sz="900" dirty="0">
                          <a:latin typeface="Arial"/>
                          <a:cs typeface="Arial"/>
                        </a:rPr>
                        <a:t>0-2 timer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900" dirty="0">
                          <a:latin typeface="Arial"/>
                          <a:cs typeface="Arial"/>
                        </a:rPr>
                        <a:t>15 min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6776860"/>
                  </a:ext>
                </a:extLst>
              </a:tr>
              <a:tr h="21721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900" spc="-5" dirty="0">
                          <a:latin typeface="Arial"/>
                          <a:cs typeface="Arial"/>
                        </a:rPr>
                        <a:t>2-6 timer</a:t>
                      </a:r>
                      <a:endParaRPr lang="da-DK" sz="9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900" spc="-5" dirty="0">
                          <a:latin typeface="Arial"/>
                          <a:cs typeface="Arial"/>
                        </a:rPr>
                        <a:t>30 min</a:t>
                      </a:r>
                      <a:endParaRPr lang="da-DK" sz="9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4973298"/>
                  </a:ext>
                </a:extLst>
              </a:tr>
              <a:tr h="24197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900" spc="-5" dirty="0">
                          <a:latin typeface="Arial"/>
                          <a:cs typeface="Arial"/>
                        </a:rPr>
                        <a:t>6-36 timer</a:t>
                      </a:r>
                      <a:endParaRPr lang="da-DK" sz="9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900" spc="-5" dirty="0">
                          <a:latin typeface="Arial"/>
                          <a:cs typeface="Arial"/>
                        </a:rPr>
                        <a:t>2 timer</a:t>
                      </a:r>
                      <a:endParaRPr lang="da-DK" sz="9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2891050"/>
                  </a:ext>
                </a:extLst>
              </a:tr>
              <a:tr h="482759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900" spc="-5" dirty="0">
                          <a:latin typeface="Arial"/>
                          <a:cs typeface="Arial"/>
                        </a:rPr>
                        <a:t>36 timer – 1 uge</a:t>
                      </a:r>
                      <a:endParaRPr lang="da-DK" sz="9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900" spc="-5" dirty="0">
                          <a:latin typeface="Arial"/>
                          <a:cs typeface="Arial"/>
                        </a:rPr>
                        <a:t>Dagen efter bestillingsdagen kl. 10.00</a:t>
                      </a:r>
                      <a:endParaRPr lang="da-DK" sz="9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6116651"/>
                  </a:ext>
                </a:extLst>
              </a:tr>
              <a:tr h="407695">
                <a:tc>
                  <a:txBody>
                    <a:bodyPr/>
                    <a:lstStyle/>
                    <a:p>
                      <a:pPr marL="0" marR="0" lvl="0" indent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da-DK" sz="900" spc="-5" dirty="0">
                          <a:latin typeface="Arial"/>
                          <a:cs typeface="Arial"/>
                        </a:rPr>
                        <a:t>1 uge – 1 mdr. </a:t>
                      </a:r>
                      <a:endParaRPr lang="da-DK" sz="9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900" spc="-5" dirty="0">
                          <a:latin typeface="Arial"/>
                          <a:cs typeface="Arial"/>
                        </a:rPr>
                        <a:t>2 dage efter bestillingsdagen kl. 10.00</a:t>
                      </a:r>
                      <a:endParaRPr lang="da-DK" sz="9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6831254"/>
                  </a:ext>
                </a:extLst>
              </a:tr>
              <a:tr h="45762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900" spc="-5" dirty="0">
                          <a:latin typeface="Arial"/>
                          <a:cs typeface="Arial"/>
                        </a:rPr>
                        <a:t>Mere end 1 mdr.</a:t>
                      </a:r>
                      <a:endParaRPr lang="da-DK" sz="9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900" spc="-5" dirty="0">
                          <a:latin typeface="Arial"/>
                          <a:cs typeface="Arial"/>
                        </a:rPr>
                        <a:t>5 dage efter bestillingsdagen kl. 10.00</a:t>
                      </a:r>
                      <a:endParaRPr lang="da-DK" sz="9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9766826"/>
                  </a:ext>
                </a:extLst>
              </a:tr>
            </a:tbl>
          </a:graphicData>
        </a:graphic>
      </p:graphicFrame>
      <p:grpSp>
        <p:nvGrpSpPr>
          <p:cNvPr id="11" name="Gruppe 10">
            <a:extLst>
              <a:ext uri="{FF2B5EF4-FFF2-40B4-BE49-F238E27FC236}">
                <a16:creationId xmlns:a16="http://schemas.microsoft.com/office/drawing/2014/main" id="{A9B3C77A-2A60-A45C-BBBE-1320F23D3E26}"/>
              </a:ext>
            </a:extLst>
          </p:cNvPr>
          <p:cNvGrpSpPr/>
          <p:nvPr/>
        </p:nvGrpSpPr>
        <p:grpSpPr>
          <a:xfrm>
            <a:off x="7212563" y="4853887"/>
            <a:ext cx="3054233" cy="2714334"/>
            <a:chOff x="777875" y="2987992"/>
            <a:chExt cx="3175000" cy="1713230"/>
          </a:xfrm>
        </p:grpSpPr>
        <p:sp>
          <p:nvSpPr>
            <p:cNvPr id="31" name="object 40">
              <a:extLst>
                <a:ext uri="{FF2B5EF4-FFF2-40B4-BE49-F238E27FC236}">
                  <a16:creationId xmlns:a16="http://schemas.microsoft.com/office/drawing/2014/main" id="{D73F7C34-60C3-8805-0006-040E72CD5FF6}"/>
                </a:ext>
              </a:extLst>
            </p:cNvPr>
            <p:cNvSpPr/>
            <p:nvPr/>
          </p:nvSpPr>
          <p:spPr>
            <a:xfrm>
              <a:off x="777875" y="2987992"/>
              <a:ext cx="3175000" cy="1713230"/>
            </a:xfrm>
            <a:custGeom>
              <a:avLst/>
              <a:gdLst/>
              <a:ahLst/>
              <a:cxnLst/>
              <a:rect l="l" t="t" r="r" b="b"/>
              <a:pathLst>
                <a:path w="3175000" h="1713229">
                  <a:moveTo>
                    <a:pt x="3175000" y="0"/>
                  </a:moveTo>
                  <a:lnTo>
                    <a:pt x="0" y="0"/>
                  </a:lnTo>
                  <a:lnTo>
                    <a:pt x="0" y="1712899"/>
                  </a:lnTo>
                  <a:lnTo>
                    <a:pt x="3175000" y="1712899"/>
                  </a:lnTo>
                  <a:lnTo>
                    <a:pt x="3175000" y="0"/>
                  </a:lnTo>
                  <a:close/>
                </a:path>
              </a:pathLst>
            </a:custGeom>
            <a:solidFill>
              <a:srgbClr val="F3F5F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41">
              <a:extLst>
                <a:ext uri="{FF2B5EF4-FFF2-40B4-BE49-F238E27FC236}">
                  <a16:creationId xmlns:a16="http://schemas.microsoft.com/office/drawing/2014/main" id="{A1A4A0D5-FB2F-761B-BFA3-B984D018B33D}"/>
                </a:ext>
              </a:extLst>
            </p:cNvPr>
            <p:cNvSpPr/>
            <p:nvPr/>
          </p:nvSpPr>
          <p:spPr>
            <a:xfrm>
              <a:off x="777875" y="2987992"/>
              <a:ext cx="3175000" cy="1713230"/>
            </a:xfrm>
            <a:custGeom>
              <a:avLst/>
              <a:gdLst/>
              <a:ahLst/>
              <a:cxnLst/>
              <a:rect l="l" t="t" r="r" b="b"/>
              <a:pathLst>
                <a:path w="3175000" h="1713229">
                  <a:moveTo>
                    <a:pt x="0" y="1712899"/>
                  </a:moveTo>
                  <a:lnTo>
                    <a:pt x="3175000" y="1712899"/>
                  </a:lnTo>
                  <a:lnTo>
                    <a:pt x="3175000" y="0"/>
                  </a:lnTo>
                  <a:lnTo>
                    <a:pt x="0" y="0"/>
                  </a:lnTo>
                  <a:lnTo>
                    <a:pt x="0" y="1712899"/>
                  </a:lnTo>
                  <a:close/>
                </a:path>
              </a:pathLst>
            </a:custGeom>
            <a:ln w="38100">
              <a:solidFill>
                <a:srgbClr val="802E4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5" name="object 58">
            <a:extLst>
              <a:ext uri="{FF2B5EF4-FFF2-40B4-BE49-F238E27FC236}">
                <a16:creationId xmlns:a16="http://schemas.microsoft.com/office/drawing/2014/main" id="{197D3CA2-BF39-A791-0FB6-24D4F741F3B4}"/>
              </a:ext>
            </a:extLst>
          </p:cNvPr>
          <p:cNvSpPr txBox="1"/>
          <p:nvPr/>
        </p:nvSpPr>
        <p:spPr>
          <a:xfrm>
            <a:off x="7344060" y="5004087"/>
            <a:ext cx="2934995" cy="25006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ts val="1600"/>
              </a:lnSpc>
              <a:spcBef>
                <a:spcPts val="80"/>
              </a:spcBef>
            </a:pPr>
            <a:r>
              <a:rPr lang="da-DK" sz="1400" b="1" dirty="0">
                <a:latin typeface="Arial"/>
                <a:cs typeface="Arial"/>
              </a:rPr>
              <a:t>Afbestilling eller ændring af en bestilling</a:t>
            </a:r>
          </a:p>
          <a:p>
            <a:pPr marL="12700" marR="5080">
              <a:lnSpc>
                <a:spcPts val="1600"/>
              </a:lnSpc>
              <a:spcBef>
                <a:spcPts val="80"/>
              </a:spcBef>
            </a:pPr>
            <a:r>
              <a:rPr lang="da-DK" sz="1400" dirty="0">
                <a:latin typeface="Arial"/>
                <a:cs typeface="Arial"/>
              </a:rPr>
              <a:t>Enhver ændring af en bestilling anses som en afbestilling og bestilling af en ny vagt.</a:t>
            </a:r>
          </a:p>
          <a:p>
            <a:pPr marL="12700" marR="5080">
              <a:lnSpc>
                <a:spcPts val="1600"/>
              </a:lnSpc>
              <a:spcBef>
                <a:spcPts val="80"/>
              </a:spcBef>
            </a:pPr>
            <a:br>
              <a:rPr lang="da-DK" sz="1400" dirty="0">
                <a:latin typeface="Arial"/>
                <a:cs typeface="Arial"/>
              </a:rPr>
            </a:br>
            <a:r>
              <a:rPr lang="da-DK" sz="1400" dirty="0">
                <a:latin typeface="Arial"/>
                <a:cs typeface="Arial"/>
              </a:rPr>
              <a:t>Du kan gebyrfrit ændre eller afbestille indtil 6 timer før en vagt begynder, med undtagelse af vagter bestilt til den 24. og 31. dec. samt 1. jan. De skal afbestilles senest 1. dec.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951235" y="508000"/>
            <a:ext cx="1759223" cy="758342"/>
          </a:xfrm>
          <a:prstGeom prst="rect">
            <a:avLst/>
          </a:prstGeom>
        </p:spPr>
      </p:pic>
      <p:grpSp>
        <p:nvGrpSpPr>
          <p:cNvPr id="3" name="object 3"/>
          <p:cNvGrpSpPr/>
          <p:nvPr/>
        </p:nvGrpSpPr>
        <p:grpSpPr>
          <a:xfrm>
            <a:off x="508000" y="508000"/>
            <a:ext cx="15240000" cy="8115300"/>
            <a:chOff x="508000" y="508000"/>
            <a:chExt cx="15240000" cy="8115300"/>
          </a:xfrm>
        </p:grpSpPr>
        <p:sp>
          <p:nvSpPr>
            <p:cNvPr id="4" name="object 4"/>
            <p:cNvSpPr/>
            <p:nvPr/>
          </p:nvSpPr>
          <p:spPr>
            <a:xfrm>
              <a:off x="508000" y="1447800"/>
              <a:ext cx="15240000" cy="7175500"/>
            </a:xfrm>
            <a:custGeom>
              <a:avLst/>
              <a:gdLst/>
              <a:ahLst/>
              <a:cxnLst/>
              <a:rect l="l" t="t" r="r" b="b"/>
              <a:pathLst>
                <a:path w="15240000" h="7175500">
                  <a:moveTo>
                    <a:pt x="15240000" y="0"/>
                  </a:moveTo>
                  <a:lnTo>
                    <a:pt x="0" y="0"/>
                  </a:lnTo>
                  <a:lnTo>
                    <a:pt x="0" y="317500"/>
                  </a:lnTo>
                  <a:lnTo>
                    <a:pt x="0" y="7175500"/>
                  </a:lnTo>
                  <a:lnTo>
                    <a:pt x="15240000" y="7175500"/>
                  </a:lnTo>
                  <a:lnTo>
                    <a:pt x="15240000" y="317500"/>
                  </a:lnTo>
                  <a:lnTo>
                    <a:pt x="15240000" y="0"/>
                  </a:lnTo>
                  <a:close/>
                </a:path>
              </a:pathLst>
            </a:custGeom>
            <a:solidFill>
              <a:srgbClr val="EFF4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508000" y="508000"/>
              <a:ext cx="12103100" cy="1270000"/>
            </a:xfrm>
            <a:custGeom>
              <a:avLst/>
              <a:gdLst/>
              <a:ahLst/>
              <a:cxnLst/>
              <a:rect l="l" t="t" r="r" b="b"/>
              <a:pathLst>
                <a:path w="12103100" h="1270000">
                  <a:moveTo>
                    <a:pt x="12103100" y="0"/>
                  </a:moveTo>
                  <a:lnTo>
                    <a:pt x="0" y="0"/>
                  </a:lnTo>
                  <a:lnTo>
                    <a:pt x="0" y="1270000"/>
                  </a:lnTo>
                  <a:lnTo>
                    <a:pt x="12103100" y="1270000"/>
                  </a:lnTo>
                  <a:lnTo>
                    <a:pt x="12103100" y="0"/>
                  </a:lnTo>
                  <a:close/>
                </a:path>
              </a:pathLst>
            </a:custGeom>
            <a:solidFill>
              <a:srgbClr val="6E718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939800" y="815454"/>
            <a:ext cx="421957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Forsinkelse</a:t>
            </a:r>
            <a:r>
              <a:rPr spc="-50" dirty="0"/>
              <a:t> </a:t>
            </a:r>
            <a:r>
              <a:rPr dirty="0"/>
              <a:t>og</a:t>
            </a:r>
            <a:r>
              <a:rPr spc="-45" dirty="0"/>
              <a:t> </a:t>
            </a:r>
            <a:r>
              <a:rPr dirty="0"/>
              <a:t>bod</a:t>
            </a:r>
          </a:p>
        </p:txBody>
      </p:sp>
      <p:grpSp>
        <p:nvGrpSpPr>
          <p:cNvPr id="23" name="Gruppe 22">
            <a:extLst>
              <a:ext uri="{FF2B5EF4-FFF2-40B4-BE49-F238E27FC236}">
                <a16:creationId xmlns:a16="http://schemas.microsoft.com/office/drawing/2014/main" id="{4A0133C3-8C12-4D8F-A797-99A71B0C951D}"/>
              </a:ext>
            </a:extLst>
          </p:cNvPr>
          <p:cNvGrpSpPr/>
          <p:nvPr/>
        </p:nvGrpSpPr>
        <p:grpSpPr>
          <a:xfrm>
            <a:off x="1647280" y="4701353"/>
            <a:ext cx="3401691" cy="1818004"/>
            <a:chOff x="2316556" y="4861839"/>
            <a:chExt cx="2908300" cy="1818005"/>
          </a:xfrm>
        </p:grpSpPr>
        <p:sp>
          <p:nvSpPr>
            <p:cNvPr id="8" name="object 8"/>
            <p:cNvSpPr/>
            <p:nvPr/>
          </p:nvSpPr>
          <p:spPr>
            <a:xfrm>
              <a:off x="2316556" y="4861839"/>
              <a:ext cx="2908300" cy="1818005"/>
            </a:xfrm>
            <a:custGeom>
              <a:avLst/>
              <a:gdLst/>
              <a:ahLst/>
              <a:cxnLst/>
              <a:rect l="l" t="t" r="r" b="b"/>
              <a:pathLst>
                <a:path w="2908300" h="1818004">
                  <a:moveTo>
                    <a:pt x="2908300" y="0"/>
                  </a:moveTo>
                  <a:lnTo>
                    <a:pt x="0" y="0"/>
                  </a:lnTo>
                  <a:lnTo>
                    <a:pt x="0" y="304812"/>
                  </a:lnTo>
                  <a:lnTo>
                    <a:pt x="0" y="1817865"/>
                  </a:lnTo>
                  <a:lnTo>
                    <a:pt x="2908300" y="1817865"/>
                  </a:lnTo>
                  <a:lnTo>
                    <a:pt x="2908300" y="304812"/>
                  </a:lnTo>
                  <a:lnTo>
                    <a:pt x="29083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2316556" y="4861839"/>
              <a:ext cx="2908300" cy="1818005"/>
            </a:xfrm>
            <a:custGeom>
              <a:avLst/>
              <a:gdLst/>
              <a:ahLst/>
              <a:cxnLst/>
              <a:rect l="l" t="t" r="r" b="b"/>
              <a:pathLst>
                <a:path w="2908300" h="1818004">
                  <a:moveTo>
                    <a:pt x="0" y="1817865"/>
                  </a:moveTo>
                  <a:lnTo>
                    <a:pt x="2908300" y="1817865"/>
                  </a:lnTo>
                  <a:lnTo>
                    <a:pt x="2908300" y="0"/>
                  </a:lnTo>
                  <a:lnTo>
                    <a:pt x="0" y="0"/>
                  </a:lnTo>
                  <a:lnTo>
                    <a:pt x="0" y="1817865"/>
                  </a:lnTo>
                  <a:close/>
                </a:path>
              </a:pathLst>
            </a:custGeom>
            <a:ln w="38100">
              <a:solidFill>
                <a:srgbClr val="C1466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7" name="Gruppe 6">
            <a:extLst>
              <a:ext uri="{FF2B5EF4-FFF2-40B4-BE49-F238E27FC236}">
                <a16:creationId xmlns:a16="http://schemas.microsoft.com/office/drawing/2014/main" id="{BEC96663-AD61-4B53-9686-CA40F124B962}"/>
              </a:ext>
            </a:extLst>
          </p:cNvPr>
          <p:cNvGrpSpPr/>
          <p:nvPr/>
        </p:nvGrpSpPr>
        <p:grpSpPr>
          <a:xfrm>
            <a:off x="998994" y="2976029"/>
            <a:ext cx="3175000" cy="1306132"/>
            <a:chOff x="998994" y="2976029"/>
            <a:chExt cx="3175000" cy="2190750"/>
          </a:xfrm>
        </p:grpSpPr>
        <p:sp>
          <p:nvSpPr>
            <p:cNvPr id="13" name="object 13"/>
            <p:cNvSpPr/>
            <p:nvPr/>
          </p:nvSpPr>
          <p:spPr>
            <a:xfrm>
              <a:off x="998994" y="2976029"/>
              <a:ext cx="3175000" cy="2190750"/>
            </a:xfrm>
            <a:custGeom>
              <a:avLst/>
              <a:gdLst/>
              <a:ahLst/>
              <a:cxnLst/>
              <a:rect l="l" t="t" r="r" b="b"/>
              <a:pathLst>
                <a:path w="3175000" h="2190750">
                  <a:moveTo>
                    <a:pt x="3175000" y="0"/>
                  </a:moveTo>
                  <a:lnTo>
                    <a:pt x="0" y="0"/>
                  </a:lnTo>
                  <a:lnTo>
                    <a:pt x="0" y="2190623"/>
                  </a:lnTo>
                  <a:lnTo>
                    <a:pt x="3175000" y="2190623"/>
                  </a:lnTo>
                  <a:lnTo>
                    <a:pt x="3175000" y="0"/>
                  </a:lnTo>
                  <a:close/>
                </a:path>
              </a:pathLst>
            </a:custGeom>
            <a:solidFill>
              <a:srgbClr val="F3F5F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998994" y="2976029"/>
              <a:ext cx="3175000" cy="2190750"/>
            </a:xfrm>
            <a:custGeom>
              <a:avLst/>
              <a:gdLst/>
              <a:ahLst/>
              <a:cxnLst/>
              <a:rect l="l" t="t" r="r" b="b"/>
              <a:pathLst>
                <a:path w="3175000" h="2190750">
                  <a:moveTo>
                    <a:pt x="0" y="2190623"/>
                  </a:moveTo>
                  <a:lnTo>
                    <a:pt x="3175000" y="2190623"/>
                  </a:lnTo>
                  <a:lnTo>
                    <a:pt x="3175000" y="0"/>
                  </a:lnTo>
                  <a:lnTo>
                    <a:pt x="0" y="0"/>
                  </a:lnTo>
                  <a:lnTo>
                    <a:pt x="0" y="2190623"/>
                  </a:lnTo>
                  <a:close/>
                </a:path>
              </a:pathLst>
            </a:custGeom>
            <a:ln w="38100">
              <a:solidFill>
                <a:srgbClr val="48564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/>
          <p:nvPr/>
        </p:nvSpPr>
        <p:spPr>
          <a:xfrm>
            <a:off x="5329275" y="2829778"/>
            <a:ext cx="1708785" cy="1292225"/>
          </a:xfrm>
          <a:custGeom>
            <a:avLst/>
            <a:gdLst/>
            <a:ahLst/>
            <a:cxnLst/>
            <a:rect l="l" t="t" r="r" b="b"/>
            <a:pathLst>
              <a:path w="1708784" h="1292225">
                <a:moveTo>
                  <a:pt x="840524" y="0"/>
                </a:moveTo>
                <a:lnTo>
                  <a:pt x="0" y="651510"/>
                </a:lnTo>
                <a:lnTo>
                  <a:pt x="854087" y="1292225"/>
                </a:lnTo>
                <a:lnTo>
                  <a:pt x="1708175" y="651510"/>
                </a:lnTo>
                <a:lnTo>
                  <a:pt x="840524" y="0"/>
                </a:lnTo>
                <a:close/>
              </a:path>
            </a:pathLst>
          </a:custGeom>
          <a:solidFill>
            <a:srgbClr val="802E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363176" y="3531840"/>
            <a:ext cx="702310" cy="0"/>
          </a:xfrm>
          <a:custGeom>
            <a:avLst/>
            <a:gdLst/>
            <a:ahLst/>
            <a:cxnLst/>
            <a:rect l="l" t="t" r="r" b="b"/>
            <a:pathLst>
              <a:path w="702310">
                <a:moveTo>
                  <a:pt x="0" y="0"/>
                </a:moveTo>
                <a:lnTo>
                  <a:pt x="701700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4976933" y="3454319"/>
            <a:ext cx="213360" cy="155575"/>
          </a:xfrm>
          <a:custGeom>
            <a:avLst/>
            <a:gdLst/>
            <a:ahLst/>
            <a:cxnLst/>
            <a:rect l="l" t="t" r="r" b="b"/>
            <a:pathLst>
              <a:path w="213360" h="155575">
                <a:moveTo>
                  <a:pt x="0" y="0"/>
                </a:moveTo>
                <a:lnTo>
                  <a:pt x="0" y="155041"/>
                </a:lnTo>
                <a:lnTo>
                  <a:pt x="213017" y="7752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7167837" y="3531840"/>
            <a:ext cx="750570" cy="0"/>
          </a:xfrm>
          <a:custGeom>
            <a:avLst/>
            <a:gdLst/>
            <a:ahLst/>
            <a:cxnLst/>
            <a:rect l="l" t="t" r="r" b="b"/>
            <a:pathLst>
              <a:path w="750570">
                <a:moveTo>
                  <a:pt x="0" y="0"/>
                </a:moveTo>
                <a:lnTo>
                  <a:pt x="750290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7830183" y="3454319"/>
            <a:ext cx="213360" cy="155575"/>
          </a:xfrm>
          <a:custGeom>
            <a:avLst/>
            <a:gdLst/>
            <a:ahLst/>
            <a:cxnLst/>
            <a:rect l="l" t="t" r="r" b="b"/>
            <a:pathLst>
              <a:path w="213359" h="155575">
                <a:moveTo>
                  <a:pt x="0" y="0"/>
                </a:moveTo>
                <a:lnTo>
                  <a:pt x="0" y="155041"/>
                </a:lnTo>
                <a:lnTo>
                  <a:pt x="213017" y="7752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6129374" y="4251815"/>
            <a:ext cx="1157605" cy="1703705"/>
          </a:xfrm>
          <a:custGeom>
            <a:avLst/>
            <a:gdLst/>
            <a:ahLst/>
            <a:cxnLst/>
            <a:rect l="l" t="t" r="r" b="b"/>
            <a:pathLst>
              <a:path w="1157604" h="1703704">
                <a:moveTo>
                  <a:pt x="0" y="0"/>
                </a:moveTo>
                <a:lnTo>
                  <a:pt x="0" y="1703501"/>
                </a:lnTo>
                <a:lnTo>
                  <a:pt x="1157554" y="1703501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7198983" y="5877807"/>
            <a:ext cx="213360" cy="155575"/>
          </a:xfrm>
          <a:custGeom>
            <a:avLst/>
            <a:gdLst/>
            <a:ahLst/>
            <a:cxnLst/>
            <a:rect l="l" t="t" r="r" b="b"/>
            <a:pathLst>
              <a:path w="213359" h="155575">
                <a:moveTo>
                  <a:pt x="0" y="0"/>
                </a:moveTo>
                <a:lnTo>
                  <a:pt x="0" y="155028"/>
                </a:lnTo>
                <a:lnTo>
                  <a:pt x="213017" y="7750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11573232" y="3663441"/>
            <a:ext cx="457834" cy="0"/>
          </a:xfrm>
          <a:custGeom>
            <a:avLst/>
            <a:gdLst/>
            <a:ahLst/>
            <a:cxnLst/>
            <a:rect l="l" t="t" r="r" b="b"/>
            <a:pathLst>
              <a:path w="457834">
                <a:moveTo>
                  <a:pt x="0" y="0"/>
                </a:moveTo>
                <a:lnTo>
                  <a:pt x="457708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11943008" y="3585921"/>
            <a:ext cx="213360" cy="155575"/>
          </a:xfrm>
          <a:custGeom>
            <a:avLst/>
            <a:gdLst/>
            <a:ahLst/>
            <a:cxnLst/>
            <a:rect l="l" t="t" r="r" b="b"/>
            <a:pathLst>
              <a:path w="213359" h="155575">
                <a:moveTo>
                  <a:pt x="0" y="0"/>
                </a:moveTo>
                <a:lnTo>
                  <a:pt x="0" y="155041"/>
                </a:lnTo>
                <a:lnTo>
                  <a:pt x="213017" y="7752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8" name="Gruppe 27">
            <a:extLst>
              <a:ext uri="{FF2B5EF4-FFF2-40B4-BE49-F238E27FC236}">
                <a16:creationId xmlns:a16="http://schemas.microsoft.com/office/drawing/2014/main" id="{F7D4CF8E-60E7-4D1F-B0D2-B86E4476D669}"/>
              </a:ext>
            </a:extLst>
          </p:cNvPr>
          <p:cNvGrpSpPr/>
          <p:nvPr/>
        </p:nvGrpSpPr>
        <p:grpSpPr>
          <a:xfrm>
            <a:off x="12297413" y="2519590"/>
            <a:ext cx="3175000" cy="5868834"/>
            <a:chOff x="11803341" y="4898173"/>
            <a:chExt cx="3175000" cy="3420745"/>
          </a:xfrm>
        </p:grpSpPr>
        <p:sp>
          <p:nvSpPr>
            <p:cNvPr id="38" name="object 38"/>
            <p:cNvSpPr/>
            <p:nvPr/>
          </p:nvSpPr>
          <p:spPr>
            <a:xfrm>
              <a:off x="11803341" y="4898173"/>
              <a:ext cx="3175000" cy="3420745"/>
            </a:xfrm>
            <a:custGeom>
              <a:avLst/>
              <a:gdLst/>
              <a:ahLst/>
              <a:cxnLst/>
              <a:rect l="l" t="t" r="r" b="b"/>
              <a:pathLst>
                <a:path w="3175000" h="3420745">
                  <a:moveTo>
                    <a:pt x="3174999" y="0"/>
                  </a:moveTo>
                  <a:lnTo>
                    <a:pt x="0" y="0"/>
                  </a:lnTo>
                  <a:lnTo>
                    <a:pt x="0" y="3420681"/>
                  </a:lnTo>
                  <a:lnTo>
                    <a:pt x="3174999" y="3420681"/>
                  </a:lnTo>
                  <a:lnTo>
                    <a:pt x="3174999" y="0"/>
                  </a:lnTo>
                  <a:close/>
                </a:path>
              </a:pathLst>
            </a:custGeom>
            <a:solidFill>
              <a:srgbClr val="F3F5F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11803341" y="4898173"/>
              <a:ext cx="3175000" cy="3420745"/>
            </a:xfrm>
            <a:custGeom>
              <a:avLst/>
              <a:gdLst/>
              <a:ahLst/>
              <a:cxnLst/>
              <a:rect l="l" t="t" r="r" b="b"/>
              <a:pathLst>
                <a:path w="3175000" h="3420745">
                  <a:moveTo>
                    <a:pt x="0" y="3420681"/>
                  </a:moveTo>
                  <a:lnTo>
                    <a:pt x="3174999" y="3420681"/>
                  </a:lnTo>
                  <a:lnTo>
                    <a:pt x="3174999" y="0"/>
                  </a:lnTo>
                  <a:lnTo>
                    <a:pt x="0" y="0"/>
                  </a:lnTo>
                  <a:lnTo>
                    <a:pt x="0" y="3420681"/>
                  </a:lnTo>
                  <a:close/>
                </a:path>
              </a:pathLst>
            </a:custGeom>
            <a:ln w="38100">
              <a:solidFill>
                <a:srgbClr val="48564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0" name="object 40"/>
          <p:cNvSpPr txBox="1"/>
          <p:nvPr/>
        </p:nvSpPr>
        <p:spPr>
          <a:xfrm>
            <a:off x="12437082" y="2714686"/>
            <a:ext cx="2963726" cy="5527154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>
              <a:lnSpc>
                <a:spcPts val="1639"/>
              </a:lnSpc>
              <a:spcBef>
                <a:spcPts val="100"/>
              </a:spcBef>
            </a:pPr>
            <a:r>
              <a:rPr lang="da-DK" sz="1400" b="1" spc="-5" dirty="0">
                <a:latin typeface="Arial"/>
                <a:cs typeface="Arial"/>
              </a:rPr>
              <a:t>Manglende overholdelse af forsyningssikkerhed</a:t>
            </a:r>
            <a:endParaRPr lang="da-DK" sz="1400" dirty="0">
              <a:latin typeface="Arial"/>
              <a:cs typeface="Arial"/>
            </a:endParaRPr>
          </a:p>
          <a:p>
            <a:pPr marL="12700" marR="172720">
              <a:lnSpc>
                <a:spcPts val="1600"/>
              </a:lnSpc>
              <a:spcBef>
                <a:spcPts val="80"/>
              </a:spcBef>
            </a:pPr>
            <a:endParaRPr lang="da-DK" sz="1400" spc="-30" dirty="0">
              <a:latin typeface="Arial"/>
              <a:cs typeface="Arial"/>
            </a:endParaRPr>
          </a:p>
          <a:p>
            <a:pPr marL="12700" marR="172720">
              <a:lnSpc>
                <a:spcPts val="1600"/>
              </a:lnSpc>
              <a:spcBef>
                <a:spcPts val="80"/>
              </a:spcBef>
            </a:pPr>
            <a:r>
              <a:rPr lang="da-DK" sz="1400" spc="-30" dirty="0">
                <a:latin typeface="Arial"/>
                <a:cs typeface="Arial"/>
              </a:rPr>
              <a:t>Du kan kræve bod, hvis forsyningssikkerhedsprocenten ikke overholdes.</a:t>
            </a:r>
            <a:endParaRPr lang="da-DK"/>
          </a:p>
          <a:p>
            <a:pPr marL="12700" marR="172720">
              <a:lnSpc>
                <a:spcPts val="1600"/>
              </a:lnSpc>
              <a:spcBef>
                <a:spcPts val="80"/>
              </a:spcBef>
            </a:pPr>
            <a:endParaRPr lang="da-DK" sz="1400" spc="-30" dirty="0">
              <a:latin typeface="Arial"/>
              <a:cs typeface="Arial"/>
            </a:endParaRPr>
          </a:p>
          <a:p>
            <a:pPr marL="12700" marR="172720">
              <a:lnSpc>
                <a:spcPts val="1600"/>
              </a:lnSpc>
              <a:spcBef>
                <a:spcPts val="80"/>
              </a:spcBef>
            </a:pPr>
            <a:r>
              <a:rPr lang="da-DK" sz="1400" b="1" spc="-30" dirty="0">
                <a:latin typeface="Arial"/>
                <a:cs typeface="Arial"/>
              </a:rPr>
              <a:t>Bod</a:t>
            </a:r>
          </a:p>
          <a:p>
            <a:pPr marL="241300" marR="5080" indent="-228600">
              <a:lnSpc>
                <a:spcPts val="1600"/>
              </a:lnSpc>
              <a:spcBef>
                <a:spcPts val="219"/>
              </a:spcBef>
              <a:buChar char="•"/>
              <a:tabLst>
                <a:tab pos="240665" algn="l"/>
                <a:tab pos="241300" algn="l"/>
              </a:tabLst>
            </a:pPr>
            <a:r>
              <a:rPr lang="da-DK" sz="1400" dirty="0">
                <a:latin typeface="Arial"/>
                <a:cs typeface="Arial"/>
              </a:rPr>
              <a:t>Boden </a:t>
            </a:r>
            <a:r>
              <a:rPr lang="da-DK" sz="1400" spc="-30" dirty="0">
                <a:latin typeface="Arial"/>
                <a:cs typeface="Arial"/>
              </a:rPr>
              <a:t>udgør</a:t>
            </a:r>
            <a:r>
              <a:rPr lang="da-DK" sz="1400" spc="-5" dirty="0">
                <a:latin typeface="Arial"/>
                <a:cs typeface="Arial"/>
              </a:rPr>
              <a:t> 40 kr. pr. time der ikke dækkes af den krævede forsyningssikkerhed.</a:t>
            </a:r>
          </a:p>
          <a:p>
            <a:pPr marL="241300" marR="5080" indent="-228600">
              <a:lnSpc>
                <a:spcPts val="1600"/>
              </a:lnSpc>
              <a:spcBef>
                <a:spcPts val="219"/>
              </a:spcBef>
              <a:buChar char="•"/>
              <a:tabLst>
                <a:tab pos="240665" algn="l"/>
                <a:tab pos="241300" algn="l"/>
              </a:tabLst>
            </a:pPr>
            <a:r>
              <a:rPr lang="da-DK" sz="1400" spc="-5" dirty="0">
                <a:latin typeface="Arial"/>
                <a:cs typeface="Arial"/>
              </a:rPr>
              <a:t>Du kan først opkræve bod efter førstkommende kvartal efter udløb af implementeringsperioden</a:t>
            </a:r>
            <a:endParaRPr lang="da-DK" sz="1400" dirty="0">
              <a:latin typeface="Arial"/>
              <a:cs typeface="Arial"/>
            </a:endParaRPr>
          </a:p>
          <a:p>
            <a:pPr marL="241300" marR="134620" indent="-228600">
              <a:lnSpc>
                <a:spcPts val="1600"/>
              </a:lnSpc>
              <a:buChar char="•"/>
              <a:tabLst>
                <a:tab pos="240665" algn="l"/>
                <a:tab pos="241300" algn="l"/>
              </a:tabLst>
            </a:pPr>
            <a:r>
              <a:rPr lang="da-DK" sz="1400" dirty="0">
                <a:latin typeface="Arial"/>
                <a:cs typeface="Arial"/>
              </a:rPr>
              <a:t>Bodsbeløbet kan maks. udgøre 5 % af omsætning i et kvartal, medmindre boden er beregnet til under 10.000 kr.</a:t>
            </a:r>
          </a:p>
          <a:p>
            <a:pPr marL="241300" marR="134620" indent="-228600">
              <a:lnSpc>
                <a:spcPts val="1600"/>
              </a:lnSpc>
              <a:buChar char="•"/>
              <a:tabLst>
                <a:tab pos="240665" algn="l"/>
                <a:tab pos="241300" algn="l"/>
              </a:tabLst>
            </a:pPr>
            <a:endParaRPr lang="da-DK" sz="1400" dirty="0">
              <a:latin typeface="Arial"/>
              <a:cs typeface="Arial"/>
            </a:endParaRPr>
          </a:p>
          <a:p>
            <a:pPr marL="12700" marR="5080">
              <a:lnSpc>
                <a:spcPts val="1600"/>
              </a:lnSpc>
              <a:spcBef>
                <a:spcPts val="219"/>
              </a:spcBef>
            </a:pPr>
            <a:r>
              <a:rPr lang="da-DK" sz="1400" b="1" spc="-5" dirty="0">
                <a:latin typeface="Arial"/>
                <a:cs typeface="Arial"/>
              </a:rPr>
              <a:t>Tidsfrist </a:t>
            </a:r>
          </a:p>
          <a:p>
            <a:pPr marL="12700" marR="5080">
              <a:lnSpc>
                <a:spcPts val="1600"/>
              </a:lnSpc>
              <a:spcBef>
                <a:spcPts val="219"/>
              </a:spcBef>
            </a:pPr>
            <a:r>
              <a:rPr lang="da-DK" sz="1400" dirty="0">
                <a:latin typeface="Arial"/>
                <a:cs typeface="Arial"/>
              </a:rPr>
              <a:t>Du skal opkræve boden inden for 6 måneder, ellers bortfalder din ret til opkrævning heraf. </a:t>
            </a:r>
          </a:p>
          <a:p>
            <a:pPr marL="12700" marR="5080">
              <a:lnSpc>
                <a:spcPts val="1600"/>
              </a:lnSpc>
              <a:spcBef>
                <a:spcPts val="219"/>
              </a:spcBef>
            </a:pPr>
            <a:r>
              <a:rPr lang="da-DK" sz="1400" dirty="0">
                <a:latin typeface="Arial"/>
                <a:cs typeface="Arial"/>
              </a:rPr>
              <a:t>Du skal sende et skriftligt påkrav om betaling eller modregning.</a:t>
            </a:r>
          </a:p>
          <a:p>
            <a:pPr marL="12700" marR="172720">
              <a:lnSpc>
                <a:spcPts val="1600"/>
              </a:lnSpc>
              <a:spcBef>
                <a:spcPts val="80"/>
              </a:spcBef>
              <a:tabLst>
                <a:tab pos="240665" algn="l"/>
                <a:tab pos="241300" algn="l"/>
              </a:tabLst>
            </a:pPr>
            <a:endParaRPr lang="da-DK" sz="1400" dirty="0">
              <a:latin typeface="Arial"/>
              <a:cs typeface="Arial"/>
            </a:endParaRPr>
          </a:p>
        </p:txBody>
      </p:sp>
      <p:grpSp>
        <p:nvGrpSpPr>
          <p:cNvPr id="71" name="Gruppe 70">
            <a:extLst>
              <a:ext uri="{FF2B5EF4-FFF2-40B4-BE49-F238E27FC236}">
                <a16:creationId xmlns:a16="http://schemas.microsoft.com/office/drawing/2014/main" id="{4123E617-DA38-49A7-AE79-3DFCA05C8DA3}"/>
              </a:ext>
            </a:extLst>
          </p:cNvPr>
          <p:cNvGrpSpPr/>
          <p:nvPr/>
        </p:nvGrpSpPr>
        <p:grpSpPr>
          <a:xfrm>
            <a:off x="4195497" y="4355976"/>
            <a:ext cx="609600" cy="609600"/>
            <a:chOff x="4434850" y="4516462"/>
            <a:chExt cx="609600" cy="609600"/>
          </a:xfrm>
        </p:grpSpPr>
        <p:sp>
          <p:nvSpPr>
            <p:cNvPr id="10" name="object 10"/>
            <p:cNvSpPr/>
            <p:nvPr/>
          </p:nvSpPr>
          <p:spPr>
            <a:xfrm>
              <a:off x="4434850" y="4516462"/>
              <a:ext cx="609600" cy="609600"/>
            </a:xfrm>
            <a:custGeom>
              <a:avLst/>
              <a:gdLst/>
              <a:ahLst/>
              <a:cxnLst/>
              <a:rect l="l" t="t" r="r" b="b"/>
              <a:pathLst>
                <a:path w="609600" h="609600">
                  <a:moveTo>
                    <a:pt x="304800" y="0"/>
                  </a:moveTo>
                  <a:lnTo>
                    <a:pt x="255359" y="3989"/>
                  </a:lnTo>
                  <a:lnTo>
                    <a:pt x="208458" y="15538"/>
                  </a:lnTo>
                  <a:lnTo>
                    <a:pt x="164725" y="34020"/>
                  </a:lnTo>
                  <a:lnTo>
                    <a:pt x="124788" y="58808"/>
                  </a:lnTo>
                  <a:lnTo>
                    <a:pt x="89273" y="89273"/>
                  </a:lnTo>
                  <a:lnTo>
                    <a:pt x="58808" y="124788"/>
                  </a:lnTo>
                  <a:lnTo>
                    <a:pt x="34020" y="164725"/>
                  </a:lnTo>
                  <a:lnTo>
                    <a:pt x="15538" y="208458"/>
                  </a:lnTo>
                  <a:lnTo>
                    <a:pt x="3989" y="255359"/>
                  </a:lnTo>
                  <a:lnTo>
                    <a:pt x="0" y="304800"/>
                  </a:lnTo>
                  <a:lnTo>
                    <a:pt x="3989" y="354240"/>
                  </a:lnTo>
                  <a:lnTo>
                    <a:pt x="15538" y="401141"/>
                  </a:lnTo>
                  <a:lnTo>
                    <a:pt x="34020" y="444874"/>
                  </a:lnTo>
                  <a:lnTo>
                    <a:pt x="58808" y="484811"/>
                  </a:lnTo>
                  <a:lnTo>
                    <a:pt x="89273" y="520326"/>
                  </a:lnTo>
                  <a:lnTo>
                    <a:pt x="124788" y="550791"/>
                  </a:lnTo>
                  <a:lnTo>
                    <a:pt x="164725" y="575579"/>
                  </a:lnTo>
                  <a:lnTo>
                    <a:pt x="208458" y="594061"/>
                  </a:lnTo>
                  <a:lnTo>
                    <a:pt x="255359" y="605610"/>
                  </a:lnTo>
                  <a:lnTo>
                    <a:pt x="304800" y="609600"/>
                  </a:lnTo>
                  <a:lnTo>
                    <a:pt x="354240" y="605610"/>
                  </a:lnTo>
                  <a:lnTo>
                    <a:pt x="401141" y="594061"/>
                  </a:lnTo>
                  <a:lnTo>
                    <a:pt x="444874" y="575579"/>
                  </a:lnTo>
                  <a:lnTo>
                    <a:pt x="484811" y="550791"/>
                  </a:lnTo>
                  <a:lnTo>
                    <a:pt x="520326" y="520326"/>
                  </a:lnTo>
                  <a:lnTo>
                    <a:pt x="550791" y="484811"/>
                  </a:lnTo>
                  <a:lnTo>
                    <a:pt x="575579" y="444874"/>
                  </a:lnTo>
                  <a:lnTo>
                    <a:pt x="594061" y="401141"/>
                  </a:lnTo>
                  <a:lnTo>
                    <a:pt x="605610" y="354240"/>
                  </a:lnTo>
                  <a:lnTo>
                    <a:pt x="609600" y="304800"/>
                  </a:lnTo>
                  <a:lnTo>
                    <a:pt x="605610" y="255359"/>
                  </a:lnTo>
                  <a:lnTo>
                    <a:pt x="594061" y="208458"/>
                  </a:lnTo>
                  <a:lnTo>
                    <a:pt x="575579" y="164725"/>
                  </a:lnTo>
                  <a:lnTo>
                    <a:pt x="550791" y="124788"/>
                  </a:lnTo>
                  <a:lnTo>
                    <a:pt x="520326" y="89273"/>
                  </a:lnTo>
                  <a:lnTo>
                    <a:pt x="484811" y="58808"/>
                  </a:lnTo>
                  <a:lnTo>
                    <a:pt x="444874" y="34020"/>
                  </a:lnTo>
                  <a:lnTo>
                    <a:pt x="401141" y="15538"/>
                  </a:lnTo>
                  <a:lnTo>
                    <a:pt x="354240" y="3989"/>
                  </a:lnTo>
                  <a:lnTo>
                    <a:pt x="304800" y="0"/>
                  </a:lnTo>
                  <a:close/>
                </a:path>
              </a:pathLst>
            </a:custGeom>
            <a:solidFill>
              <a:srgbClr val="C1466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4599976" y="4681560"/>
              <a:ext cx="279400" cy="279400"/>
            </a:xfrm>
            <a:custGeom>
              <a:avLst/>
              <a:gdLst/>
              <a:ahLst/>
              <a:cxnLst/>
              <a:rect l="l" t="t" r="r" b="b"/>
              <a:pathLst>
                <a:path w="279400" h="279400">
                  <a:moveTo>
                    <a:pt x="279349" y="137261"/>
                  </a:moveTo>
                  <a:lnTo>
                    <a:pt x="272741" y="181541"/>
                  </a:lnTo>
                  <a:lnTo>
                    <a:pt x="252979" y="220236"/>
                  </a:lnTo>
                  <a:lnTo>
                    <a:pt x="222553" y="251005"/>
                  </a:lnTo>
                  <a:lnTo>
                    <a:pt x="183955" y="271507"/>
                  </a:lnTo>
                  <a:lnTo>
                    <a:pt x="139674" y="279399"/>
                  </a:lnTo>
                  <a:lnTo>
                    <a:pt x="95654" y="273042"/>
                  </a:lnTo>
                  <a:lnTo>
                    <a:pt x="57568" y="253875"/>
                  </a:lnTo>
                  <a:lnTo>
                    <a:pt x="27525" y="224160"/>
                  </a:lnTo>
                  <a:lnTo>
                    <a:pt x="7632" y="186156"/>
                  </a:lnTo>
                  <a:lnTo>
                    <a:pt x="0" y="142125"/>
                  </a:lnTo>
                  <a:lnTo>
                    <a:pt x="6603" y="97855"/>
                  </a:lnTo>
                  <a:lnTo>
                    <a:pt x="26367" y="59162"/>
                  </a:lnTo>
                  <a:lnTo>
                    <a:pt x="56797" y="28391"/>
                  </a:lnTo>
                  <a:lnTo>
                    <a:pt x="95397" y="7888"/>
                  </a:lnTo>
                  <a:lnTo>
                    <a:pt x="139674" y="0"/>
                  </a:lnTo>
                  <a:lnTo>
                    <a:pt x="183694" y="6354"/>
                  </a:lnTo>
                  <a:lnTo>
                    <a:pt x="221780" y="25521"/>
                  </a:lnTo>
                  <a:lnTo>
                    <a:pt x="251823" y="55238"/>
                  </a:lnTo>
                  <a:lnTo>
                    <a:pt x="271716" y="93240"/>
                  </a:lnTo>
                  <a:lnTo>
                    <a:pt x="279349" y="137261"/>
                  </a:lnTo>
                  <a:close/>
                </a:path>
                <a:path w="279400" h="279400">
                  <a:moveTo>
                    <a:pt x="139674" y="158724"/>
                  </a:moveTo>
                  <a:lnTo>
                    <a:pt x="139674" y="69824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733300" y="4878390"/>
              <a:ext cx="12700" cy="12700"/>
            </a:xfrm>
            <a:custGeom>
              <a:avLst/>
              <a:gdLst/>
              <a:ahLst/>
              <a:cxnLst/>
              <a:rect l="l" t="t" r="r" b="b"/>
              <a:pathLst>
                <a:path w="12700" h="12700">
                  <a:moveTo>
                    <a:pt x="12700" y="6350"/>
                  </a:moveTo>
                  <a:lnTo>
                    <a:pt x="12700" y="9855"/>
                  </a:lnTo>
                  <a:lnTo>
                    <a:pt x="9855" y="12700"/>
                  </a:lnTo>
                  <a:lnTo>
                    <a:pt x="6350" y="12700"/>
                  </a:lnTo>
                  <a:lnTo>
                    <a:pt x="2844" y="12700"/>
                  </a:lnTo>
                  <a:lnTo>
                    <a:pt x="0" y="9855"/>
                  </a:lnTo>
                  <a:lnTo>
                    <a:pt x="0" y="6350"/>
                  </a:lnTo>
                  <a:lnTo>
                    <a:pt x="0" y="2844"/>
                  </a:lnTo>
                  <a:lnTo>
                    <a:pt x="2844" y="0"/>
                  </a:lnTo>
                  <a:lnTo>
                    <a:pt x="6350" y="0"/>
                  </a:lnTo>
                  <a:lnTo>
                    <a:pt x="9855" y="0"/>
                  </a:lnTo>
                  <a:lnTo>
                    <a:pt x="12700" y="2844"/>
                  </a:lnTo>
                  <a:lnTo>
                    <a:pt x="12700" y="6350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68" name="Gruppe 67">
            <a:extLst>
              <a:ext uri="{FF2B5EF4-FFF2-40B4-BE49-F238E27FC236}">
                <a16:creationId xmlns:a16="http://schemas.microsoft.com/office/drawing/2014/main" id="{C5517C52-6635-49E3-9F53-B00B24CBA87D}"/>
              </a:ext>
            </a:extLst>
          </p:cNvPr>
          <p:cNvGrpSpPr/>
          <p:nvPr/>
        </p:nvGrpSpPr>
        <p:grpSpPr>
          <a:xfrm>
            <a:off x="1222148" y="2712230"/>
            <a:ext cx="609600" cy="609600"/>
            <a:chOff x="1222148" y="2712230"/>
            <a:chExt cx="609600" cy="609600"/>
          </a:xfrm>
        </p:grpSpPr>
        <p:sp>
          <p:nvSpPr>
            <p:cNvPr id="43" name="object 43"/>
            <p:cNvSpPr/>
            <p:nvPr/>
          </p:nvSpPr>
          <p:spPr>
            <a:xfrm>
              <a:off x="1222148" y="2712230"/>
              <a:ext cx="609600" cy="609600"/>
            </a:xfrm>
            <a:custGeom>
              <a:avLst/>
              <a:gdLst/>
              <a:ahLst/>
              <a:cxnLst/>
              <a:rect l="l" t="t" r="r" b="b"/>
              <a:pathLst>
                <a:path w="609600" h="609600">
                  <a:moveTo>
                    <a:pt x="304800" y="0"/>
                  </a:moveTo>
                  <a:lnTo>
                    <a:pt x="255359" y="3989"/>
                  </a:lnTo>
                  <a:lnTo>
                    <a:pt x="208458" y="15538"/>
                  </a:lnTo>
                  <a:lnTo>
                    <a:pt x="164725" y="34020"/>
                  </a:lnTo>
                  <a:lnTo>
                    <a:pt x="124788" y="58808"/>
                  </a:lnTo>
                  <a:lnTo>
                    <a:pt x="89273" y="89273"/>
                  </a:lnTo>
                  <a:lnTo>
                    <a:pt x="58808" y="124788"/>
                  </a:lnTo>
                  <a:lnTo>
                    <a:pt x="34020" y="164725"/>
                  </a:lnTo>
                  <a:lnTo>
                    <a:pt x="15538" y="208458"/>
                  </a:lnTo>
                  <a:lnTo>
                    <a:pt x="3989" y="255359"/>
                  </a:lnTo>
                  <a:lnTo>
                    <a:pt x="0" y="304800"/>
                  </a:lnTo>
                  <a:lnTo>
                    <a:pt x="3989" y="354240"/>
                  </a:lnTo>
                  <a:lnTo>
                    <a:pt x="15538" y="401141"/>
                  </a:lnTo>
                  <a:lnTo>
                    <a:pt x="34020" y="444874"/>
                  </a:lnTo>
                  <a:lnTo>
                    <a:pt x="58808" y="484811"/>
                  </a:lnTo>
                  <a:lnTo>
                    <a:pt x="89273" y="520326"/>
                  </a:lnTo>
                  <a:lnTo>
                    <a:pt x="124788" y="550791"/>
                  </a:lnTo>
                  <a:lnTo>
                    <a:pt x="164725" y="575579"/>
                  </a:lnTo>
                  <a:lnTo>
                    <a:pt x="208458" y="594061"/>
                  </a:lnTo>
                  <a:lnTo>
                    <a:pt x="255359" y="605610"/>
                  </a:lnTo>
                  <a:lnTo>
                    <a:pt x="304800" y="609600"/>
                  </a:lnTo>
                  <a:lnTo>
                    <a:pt x="354240" y="605610"/>
                  </a:lnTo>
                  <a:lnTo>
                    <a:pt x="401141" y="594061"/>
                  </a:lnTo>
                  <a:lnTo>
                    <a:pt x="444874" y="575579"/>
                  </a:lnTo>
                  <a:lnTo>
                    <a:pt x="484811" y="550791"/>
                  </a:lnTo>
                  <a:lnTo>
                    <a:pt x="520326" y="520326"/>
                  </a:lnTo>
                  <a:lnTo>
                    <a:pt x="550791" y="484811"/>
                  </a:lnTo>
                  <a:lnTo>
                    <a:pt x="575579" y="444874"/>
                  </a:lnTo>
                  <a:lnTo>
                    <a:pt x="594061" y="401141"/>
                  </a:lnTo>
                  <a:lnTo>
                    <a:pt x="605610" y="354240"/>
                  </a:lnTo>
                  <a:lnTo>
                    <a:pt x="609600" y="304800"/>
                  </a:lnTo>
                  <a:lnTo>
                    <a:pt x="605610" y="255359"/>
                  </a:lnTo>
                  <a:lnTo>
                    <a:pt x="594061" y="208458"/>
                  </a:lnTo>
                  <a:lnTo>
                    <a:pt x="575579" y="164725"/>
                  </a:lnTo>
                  <a:lnTo>
                    <a:pt x="550791" y="124788"/>
                  </a:lnTo>
                  <a:lnTo>
                    <a:pt x="520326" y="89273"/>
                  </a:lnTo>
                  <a:lnTo>
                    <a:pt x="484811" y="58808"/>
                  </a:lnTo>
                  <a:lnTo>
                    <a:pt x="444874" y="34020"/>
                  </a:lnTo>
                  <a:lnTo>
                    <a:pt x="401141" y="15538"/>
                  </a:lnTo>
                  <a:lnTo>
                    <a:pt x="354240" y="3989"/>
                  </a:lnTo>
                  <a:lnTo>
                    <a:pt x="304800" y="0"/>
                  </a:lnTo>
                  <a:close/>
                </a:path>
              </a:pathLst>
            </a:custGeom>
            <a:solidFill>
              <a:srgbClr val="48564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1337754" y="2847288"/>
              <a:ext cx="378460" cy="357505"/>
            </a:xfrm>
            <a:custGeom>
              <a:avLst/>
              <a:gdLst/>
              <a:ahLst/>
              <a:cxnLst/>
              <a:rect l="l" t="t" r="r" b="b"/>
              <a:pathLst>
                <a:path w="378460" h="357505">
                  <a:moveTo>
                    <a:pt x="93395" y="57924"/>
                  </a:moveTo>
                  <a:lnTo>
                    <a:pt x="72859" y="57924"/>
                  </a:lnTo>
                  <a:lnTo>
                    <a:pt x="72859" y="29108"/>
                  </a:lnTo>
                  <a:lnTo>
                    <a:pt x="60159" y="29108"/>
                  </a:lnTo>
                  <a:lnTo>
                    <a:pt x="60159" y="70624"/>
                  </a:lnTo>
                  <a:lnTo>
                    <a:pt x="93395" y="70624"/>
                  </a:lnTo>
                  <a:lnTo>
                    <a:pt x="93395" y="57924"/>
                  </a:lnTo>
                  <a:close/>
                </a:path>
                <a:path w="378460" h="357505">
                  <a:moveTo>
                    <a:pt x="378079" y="296862"/>
                  </a:moveTo>
                  <a:lnTo>
                    <a:pt x="366483" y="273888"/>
                  </a:lnTo>
                  <a:lnTo>
                    <a:pt x="366483" y="296024"/>
                  </a:lnTo>
                  <a:lnTo>
                    <a:pt x="363702" y="300761"/>
                  </a:lnTo>
                  <a:lnTo>
                    <a:pt x="228727" y="343344"/>
                  </a:lnTo>
                  <a:lnTo>
                    <a:pt x="220484" y="343928"/>
                  </a:lnTo>
                  <a:lnTo>
                    <a:pt x="150672" y="332333"/>
                  </a:lnTo>
                  <a:lnTo>
                    <a:pt x="73126" y="319455"/>
                  </a:lnTo>
                  <a:lnTo>
                    <a:pt x="73126" y="230809"/>
                  </a:lnTo>
                  <a:lnTo>
                    <a:pt x="131622" y="230809"/>
                  </a:lnTo>
                  <a:lnTo>
                    <a:pt x="138696" y="232321"/>
                  </a:lnTo>
                  <a:lnTo>
                    <a:pt x="210439" y="264566"/>
                  </a:lnTo>
                  <a:lnTo>
                    <a:pt x="212166" y="266407"/>
                  </a:lnTo>
                  <a:lnTo>
                    <a:pt x="213906" y="271068"/>
                  </a:lnTo>
                  <a:lnTo>
                    <a:pt x="213817" y="273596"/>
                  </a:lnTo>
                  <a:lnTo>
                    <a:pt x="210947" y="279806"/>
                  </a:lnTo>
                  <a:lnTo>
                    <a:pt x="206578" y="281965"/>
                  </a:lnTo>
                  <a:lnTo>
                    <a:pt x="138137" y="265976"/>
                  </a:lnTo>
                  <a:lnTo>
                    <a:pt x="135242" y="278345"/>
                  </a:lnTo>
                  <a:lnTo>
                    <a:pt x="201041" y="293725"/>
                  </a:lnTo>
                  <a:lnTo>
                    <a:pt x="202704" y="293916"/>
                  </a:lnTo>
                  <a:lnTo>
                    <a:pt x="212750" y="293916"/>
                  </a:lnTo>
                  <a:lnTo>
                    <a:pt x="220675" y="289039"/>
                  </a:lnTo>
                  <a:lnTo>
                    <a:pt x="223939" y="281965"/>
                  </a:lnTo>
                  <a:lnTo>
                    <a:pt x="226783" y="275805"/>
                  </a:lnTo>
                  <a:lnTo>
                    <a:pt x="166319" y="230809"/>
                  </a:lnTo>
                  <a:lnTo>
                    <a:pt x="124320" y="218109"/>
                  </a:lnTo>
                  <a:lnTo>
                    <a:pt x="109562" y="218109"/>
                  </a:lnTo>
                  <a:lnTo>
                    <a:pt x="109562" y="120891"/>
                  </a:lnTo>
                  <a:lnTo>
                    <a:pt x="109562" y="119989"/>
                  </a:lnTo>
                  <a:lnTo>
                    <a:pt x="187007" y="119989"/>
                  </a:lnTo>
                  <a:lnTo>
                    <a:pt x="187007" y="173253"/>
                  </a:lnTo>
                  <a:lnTo>
                    <a:pt x="252971" y="173253"/>
                  </a:lnTo>
                  <a:lnTo>
                    <a:pt x="252971" y="160553"/>
                  </a:lnTo>
                  <a:lnTo>
                    <a:pt x="252971" y="119989"/>
                  </a:lnTo>
                  <a:lnTo>
                    <a:pt x="330403" y="119989"/>
                  </a:lnTo>
                  <a:lnTo>
                    <a:pt x="330403" y="273875"/>
                  </a:lnTo>
                  <a:lnTo>
                    <a:pt x="251574" y="283413"/>
                  </a:lnTo>
                  <a:lnTo>
                    <a:pt x="253098" y="296024"/>
                  </a:lnTo>
                  <a:lnTo>
                    <a:pt x="359867" y="283083"/>
                  </a:lnTo>
                  <a:lnTo>
                    <a:pt x="364451" y="286359"/>
                  </a:lnTo>
                  <a:lnTo>
                    <a:pt x="366483" y="296024"/>
                  </a:lnTo>
                  <a:lnTo>
                    <a:pt x="366483" y="273888"/>
                  </a:lnTo>
                  <a:lnTo>
                    <a:pt x="363194" y="272338"/>
                  </a:lnTo>
                  <a:lnTo>
                    <a:pt x="361683" y="271640"/>
                  </a:lnTo>
                  <a:lnTo>
                    <a:pt x="353339" y="271106"/>
                  </a:lnTo>
                  <a:lnTo>
                    <a:pt x="343103" y="272338"/>
                  </a:lnTo>
                  <a:lnTo>
                    <a:pt x="343103" y="119989"/>
                  </a:lnTo>
                  <a:lnTo>
                    <a:pt x="343103" y="115836"/>
                  </a:lnTo>
                  <a:lnTo>
                    <a:pt x="343103" y="107289"/>
                  </a:lnTo>
                  <a:lnTo>
                    <a:pt x="240271" y="107289"/>
                  </a:lnTo>
                  <a:lnTo>
                    <a:pt x="240271" y="119989"/>
                  </a:lnTo>
                  <a:lnTo>
                    <a:pt x="240271" y="160553"/>
                  </a:lnTo>
                  <a:lnTo>
                    <a:pt x="199707" y="160553"/>
                  </a:lnTo>
                  <a:lnTo>
                    <a:pt x="199707" y="119989"/>
                  </a:lnTo>
                  <a:lnTo>
                    <a:pt x="240271" y="119989"/>
                  </a:lnTo>
                  <a:lnTo>
                    <a:pt x="240271" y="107289"/>
                  </a:lnTo>
                  <a:lnTo>
                    <a:pt x="114109" y="107289"/>
                  </a:lnTo>
                  <a:lnTo>
                    <a:pt x="121069" y="98094"/>
                  </a:lnTo>
                  <a:lnTo>
                    <a:pt x="126301" y="87718"/>
                  </a:lnTo>
                  <a:lnTo>
                    <a:pt x="129616" y="76377"/>
                  </a:lnTo>
                  <a:lnTo>
                    <a:pt x="130759" y="64262"/>
                  </a:lnTo>
                  <a:lnTo>
                    <a:pt x="125704" y="39281"/>
                  </a:lnTo>
                  <a:lnTo>
                    <a:pt x="118059" y="27965"/>
                  </a:lnTo>
                  <a:lnTo>
                    <a:pt x="118059" y="64262"/>
                  </a:lnTo>
                  <a:lnTo>
                    <a:pt x="114007" y="84328"/>
                  </a:lnTo>
                  <a:lnTo>
                    <a:pt x="102946" y="100723"/>
                  </a:lnTo>
                  <a:lnTo>
                    <a:pt x="86550" y="111785"/>
                  </a:lnTo>
                  <a:lnTo>
                    <a:pt x="66497" y="115836"/>
                  </a:lnTo>
                  <a:lnTo>
                    <a:pt x="46456" y="111785"/>
                  </a:lnTo>
                  <a:lnTo>
                    <a:pt x="30060" y="100723"/>
                  </a:lnTo>
                  <a:lnTo>
                    <a:pt x="18999" y="84328"/>
                  </a:lnTo>
                  <a:lnTo>
                    <a:pt x="14935" y="64262"/>
                  </a:lnTo>
                  <a:lnTo>
                    <a:pt x="18999" y="44221"/>
                  </a:lnTo>
                  <a:lnTo>
                    <a:pt x="30060" y="27825"/>
                  </a:lnTo>
                  <a:lnTo>
                    <a:pt x="46456" y="16764"/>
                  </a:lnTo>
                  <a:lnTo>
                    <a:pt x="66497" y="12700"/>
                  </a:lnTo>
                  <a:lnTo>
                    <a:pt x="86550" y="16764"/>
                  </a:lnTo>
                  <a:lnTo>
                    <a:pt x="102946" y="27825"/>
                  </a:lnTo>
                  <a:lnTo>
                    <a:pt x="114007" y="44221"/>
                  </a:lnTo>
                  <a:lnTo>
                    <a:pt x="118059" y="64262"/>
                  </a:lnTo>
                  <a:lnTo>
                    <a:pt x="118059" y="27965"/>
                  </a:lnTo>
                  <a:lnTo>
                    <a:pt x="111912" y="18846"/>
                  </a:lnTo>
                  <a:lnTo>
                    <a:pt x="102819" y="12700"/>
                  </a:lnTo>
                  <a:lnTo>
                    <a:pt x="91490" y="5067"/>
                  </a:lnTo>
                  <a:lnTo>
                    <a:pt x="66497" y="0"/>
                  </a:lnTo>
                  <a:lnTo>
                    <a:pt x="41516" y="5067"/>
                  </a:lnTo>
                  <a:lnTo>
                    <a:pt x="21082" y="18846"/>
                  </a:lnTo>
                  <a:lnTo>
                    <a:pt x="7289" y="39281"/>
                  </a:lnTo>
                  <a:lnTo>
                    <a:pt x="2235" y="64262"/>
                  </a:lnTo>
                  <a:lnTo>
                    <a:pt x="7289" y="89268"/>
                  </a:lnTo>
                  <a:lnTo>
                    <a:pt x="21082" y="109702"/>
                  </a:lnTo>
                  <a:lnTo>
                    <a:pt x="41516" y="123482"/>
                  </a:lnTo>
                  <a:lnTo>
                    <a:pt x="66497" y="128536"/>
                  </a:lnTo>
                  <a:lnTo>
                    <a:pt x="74599" y="128028"/>
                  </a:lnTo>
                  <a:lnTo>
                    <a:pt x="82397" y="126542"/>
                  </a:lnTo>
                  <a:lnTo>
                    <a:pt x="89839" y="124142"/>
                  </a:lnTo>
                  <a:lnTo>
                    <a:pt x="96862" y="120891"/>
                  </a:lnTo>
                  <a:lnTo>
                    <a:pt x="96862" y="218109"/>
                  </a:lnTo>
                  <a:lnTo>
                    <a:pt x="73126" y="218109"/>
                  </a:lnTo>
                  <a:lnTo>
                    <a:pt x="73126" y="208610"/>
                  </a:lnTo>
                  <a:lnTo>
                    <a:pt x="73126" y="195910"/>
                  </a:lnTo>
                  <a:lnTo>
                    <a:pt x="60426" y="195910"/>
                  </a:lnTo>
                  <a:lnTo>
                    <a:pt x="60426" y="208610"/>
                  </a:lnTo>
                  <a:lnTo>
                    <a:pt x="60426" y="344792"/>
                  </a:lnTo>
                  <a:lnTo>
                    <a:pt x="12687" y="344792"/>
                  </a:lnTo>
                  <a:lnTo>
                    <a:pt x="12687" y="208610"/>
                  </a:lnTo>
                  <a:lnTo>
                    <a:pt x="60426" y="208610"/>
                  </a:lnTo>
                  <a:lnTo>
                    <a:pt x="60426" y="195910"/>
                  </a:lnTo>
                  <a:lnTo>
                    <a:pt x="0" y="195910"/>
                  </a:lnTo>
                  <a:lnTo>
                    <a:pt x="0" y="357492"/>
                  </a:lnTo>
                  <a:lnTo>
                    <a:pt x="73126" y="357492"/>
                  </a:lnTo>
                  <a:lnTo>
                    <a:pt x="73126" y="344792"/>
                  </a:lnTo>
                  <a:lnTo>
                    <a:pt x="73126" y="332333"/>
                  </a:lnTo>
                  <a:lnTo>
                    <a:pt x="213931" y="355714"/>
                  </a:lnTo>
                  <a:lnTo>
                    <a:pt x="217424" y="355993"/>
                  </a:lnTo>
                  <a:lnTo>
                    <a:pt x="227457" y="355993"/>
                  </a:lnTo>
                  <a:lnTo>
                    <a:pt x="269100" y="343928"/>
                  </a:lnTo>
                  <a:lnTo>
                    <a:pt x="362826" y="314350"/>
                  </a:lnTo>
                  <a:lnTo>
                    <a:pt x="375361" y="304380"/>
                  </a:lnTo>
                  <a:lnTo>
                    <a:pt x="378079" y="29686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5" name="Gruppe 24">
            <a:extLst>
              <a:ext uri="{FF2B5EF4-FFF2-40B4-BE49-F238E27FC236}">
                <a16:creationId xmlns:a16="http://schemas.microsoft.com/office/drawing/2014/main" id="{B88265BE-EEB7-4959-A5C2-910B8B1A5627}"/>
              </a:ext>
            </a:extLst>
          </p:cNvPr>
          <p:cNvGrpSpPr/>
          <p:nvPr/>
        </p:nvGrpSpPr>
        <p:grpSpPr>
          <a:xfrm>
            <a:off x="7457255" y="4889290"/>
            <a:ext cx="3466076" cy="1936594"/>
            <a:chOff x="7585329" y="4898161"/>
            <a:chExt cx="3175000" cy="1888234"/>
          </a:xfrm>
        </p:grpSpPr>
        <p:sp>
          <p:nvSpPr>
            <p:cNvPr id="48" name="object 48"/>
            <p:cNvSpPr/>
            <p:nvPr/>
          </p:nvSpPr>
          <p:spPr>
            <a:xfrm>
              <a:off x="7585329" y="4898161"/>
              <a:ext cx="3175000" cy="1661160"/>
            </a:xfrm>
            <a:custGeom>
              <a:avLst/>
              <a:gdLst/>
              <a:ahLst/>
              <a:cxnLst/>
              <a:rect l="l" t="t" r="r" b="b"/>
              <a:pathLst>
                <a:path w="3175000" h="1661159">
                  <a:moveTo>
                    <a:pt x="3175000" y="0"/>
                  </a:moveTo>
                  <a:lnTo>
                    <a:pt x="0" y="0"/>
                  </a:lnTo>
                  <a:lnTo>
                    <a:pt x="0" y="1661159"/>
                  </a:lnTo>
                  <a:lnTo>
                    <a:pt x="3175000" y="1661159"/>
                  </a:lnTo>
                  <a:lnTo>
                    <a:pt x="3175000" y="0"/>
                  </a:lnTo>
                  <a:close/>
                </a:path>
              </a:pathLst>
            </a:custGeom>
            <a:solidFill>
              <a:srgbClr val="F3F5F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7585329" y="5125235"/>
              <a:ext cx="3175000" cy="1661160"/>
            </a:xfrm>
            <a:custGeom>
              <a:avLst/>
              <a:gdLst/>
              <a:ahLst/>
              <a:cxnLst/>
              <a:rect l="l" t="t" r="r" b="b"/>
              <a:pathLst>
                <a:path w="3175000" h="1661159">
                  <a:moveTo>
                    <a:pt x="0" y="1661159"/>
                  </a:moveTo>
                  <a:lnTo>
                    <a:pt x="3175000" y="1661159"/>
                  </a:lnTo>
                  <a:lnTo>
                    <a:pt x="3175000" y="0"/>
                  </a:lnTo>
                  <a:lnTo>
                    <a:pt x="0" y="0"/>
                  </a:lnTo>
                  <a:lnTo>
                    <a:pt x="0" y="1661159"/>
                  </a:lnTo>
                  <a:close/>
                </a:path>
              </a:pathLst>
            </a:custGeom>
            <a:ln w="38099">
              <a:solidFill>
                <a:srgbClr val="802E4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1" name="object 51"/>
          <p:cNvSpPr txBox="1"/>
          <p:nvPr/>
        </p:nvSpPr>
        <p:spPr>
          <a:xfrm>
            <a:off x="7558105" y="5220193"/>
            <a:ext cx="3263332" cy="148758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639"/>
              </a:lnSpc>
              <a:spcBef>
                <a:spcPts val="100"/>
              </a:spcBef>
            </a:pPr>
            <a:r>
              <a:rPr lang="da-DK" sz="1400" b="1" dirty="0">
                <a:latin typeface="Arial"/>
                <a:cs typeface="Arial"/>
              </a:rPr>
              <a:t>Fastholde</a:t>
            </a:r>
            <a:r>
              <a:rPr lang="da-DK" sz="1400" b="1" spc="-50" dirty="0">
                <a:latin typeface="Arial"/>
                <a:cs typeface="Arial"/>
              </a:rPr>
              <a:t> vagten</a:t>
            </a:r>
            <a:endParaRPr lang="da-DK" sz="1400" dirty="0">
              <a:latin typeface="Arial"/>
              <a:cs typeface="Arial"/>
            </a:endParaRPr>
          </a:p>
          <a:p>
            <a:pPr marL="12700" marR="5080">
              <a:lnSpc>
                <a:spcPts val="1600"/>
              </a:lnSpc>
              <a:spcBef>
                <a:spcPts val="80"/>
              </a:spcBef>
            </a:pPr>
            <a:r>
              <a:rPr lang="da-DK" sz="1400" spc="-5" dirty="0">
                <a:latin typeface="Arial"/>
                <a:cs typeface="Arial"/>
              </a:rPr>
              <a:t>Hvis du ikke afbestiller ved forsinkelsen, anses det som fastholdelse af vagten.</a:t>
            </a:r>
          </a:p>
          <a:p>
            <a:pPr marL="12700" marR="5080">
              <a:lnSpc>
                <a:spcPts val="1600"/>
              </a:lnSpc>
              <a:spcBef>
                <a:spcPts val="80"/>
              </a:spcBef>
            </a:pPr>
            <a:endParaRPr lang="da-DK" sz="1400" spc="-5" dirty="0">
              <a:latin typeface="Arial"/>
              <a:cs typeface="Arial"/>
            </a:endParaRPr>
          </a:p>
          <a:p>
            <a:pPr marL="12700" marR="5080">
              <a:lnSpc>
                <a:spcPts val="1600"/>
              </a:lnSpc>
              <a:spcBef>
                <a:spcPts val="80"/>
              </a:spcBef>
            </a:pPr>
            <a:r>
              <a:rPr lang="da-DK" sz="1400" spc="-5" dirty="0">
                <a:latin typeface="Arial"/>
                <a:cs typeface="Arial"/>
              </a:rPr>
              <a:t>Ved forsinkelse i mere end én time, må leverandøren ikke fakturere to af de leverede timer af vagten.</a:t>
            </a:r>
            <a:endParaRPr lang="da-DK" sz="1400" dirty="0">
              <a:latin typeface="Arial"/>
              <a:cs typeface="Arial"/>
            </a:endParaRPr>
          </a:p>
        </p:txBody>
      </p:sp>
      <p:grpSp>
        <p:nvGrpSpPr>
          <p:cNvPr id="73" name="Gruppe 72">
            <a:extLst>
              <a:ext uri="{FF2B5EF4-FFF2-40B4-BE49-F238E27FC236}">
                <a16:creationId xmlns:a16="http://schemas.microsoft.com/office/drawing/2014/main" id="{2DA3FCA4-3166-4AE3-ADDE-83765F6F066E}"/>
              </a:ext>
            </a:extLst>
          </p:cNvPr>
          <p:cNvGrpSpPr/>
          <p:nvPr/>
        </p:nvGrpSpPr>
        <p:grpSpPr>
          <a:xfrm>
            <a:off x="14675083" y="2195736"/>
            <a:ext cx="609600" cy="609600"/>
            <a:chOff x="14181011" y="4574319"/>
            <a:chExt cx="609600" cy="609600"/>
          </a:xfrm>
        </p:grpSpPr>
        <p:sp>
          <p:nvSpPr>
            <p:cNvPr id="53" name="object 53"/>
            <p:cNvSpPr/>
            <p:nvPr/>
          </p:nvSpPr>
          <p:spPr>
            <a:xfrm>
              <a:off x="14181011" y="4574319"/>
              <a:ext cx="609600" cy="609600"/>
            </a:xfrm>
            <a:custGeom>
              <a:avLst/>
              <a:gdLst/>
              <a:ahLst/>
              <a:cxnLst/>
              <a:rect l="l" t="t" r="r" b="b"/>
              <a:pathLst>
                <a:path w="609600" h="609600">
                  <a:moveTo>
                    <a:pt x="304800" y="0"/>
                  </a:moveTo>
                  <a:lnTo>
                    <a:pt x="255359" y="3989"/>
                  </a:lnTo>
                  <a:lnTo>
                    <a:pt x="208458" y="15538"/>
                  </a:lnTo>
                  <a:lnTo>
                    <a:pt x="164725" y="34020"/>
                  </a:lnTo>
                  <a:lnTo>
                    <a:pt x="124788" y="58808"/>
                  </a:lnTo>
                  <a:lnTo>
                    <a:pt x="89273" y="89273"/>
                  </a:lnTo>
                  <a:lnTo>
                    <a:pt x="58808" y="124788"/>
                  </a:lnTo>
                  <a:lnTo>
                    <a:pt x="34020" y="164725"/>
                  </a:lnTo>
                  <a:lnTo>
                    <a:pt x="15538" y="208458"/>
                  </a:lnTo>
                  <a:lnTo>
                    <a:pt x="3989" y="255359"/>
                  </a:lnTo>
                  <a:lnTo>
                    <a:pt x="0" y="304800"/>
                  </a:lnTo>
                  <a:lnTo>
                    <a:pt x="3989" y="354240"/>
                  </a:lnTo>
                  <a:lnTo>
                    <a:pt x="15538" y="401141"/>
                  </a:lnTo>
                  <a:lnTo>
                    <a:pt x="34020" y="444874"/>
                  </a:lnTo>
                  <a:lnTo>
                    <a:pt x="58808" y="484811"/>
                  </a:lnTo>
                  <a:lnTo>
                    <a:pt x="89273" y="520326"/>
                  </a:lnTo>
                  <a:lnTo>
                    <a:pt x="124788" y="550791"/>
                  </a:lnTo>
                  <a:lnTo>
                    <a:pt x="164725" y="575579"/>
                  </a:lnTo>
                  <a:lnTo>
                    <a:pt x="208458" y="594061"/>
                  </a:lnTo>
                  <a:lnTo>
                    <a:pt x="255359" y="605610"/>
                  </a:lnTo>
                  <a:lnTo>
                    <a:pt x="304800" y="609600"/>
                  </a:lnTo>
                  <a:lnTo>
                    <a:pt x="354240" y="605610"/>
                  </a:lnTo>
                  <a:lnTo>
                    <a:pt x="401141" y="594061"/>
                  </a:lnTo>
                  <a:lnTo>
                    <a:pt x="444874" y="575579"/>
                  </a:lnTo>
                  <a:lnTo>
                    <a:pt x="484811" y="550791"/>
                  </a:lnTo>
                  <a:lnTo>
                    <a:pt x="520326" y="520326"/>
                  </a:lnTo>
                  <a:lnTo>
                    <a:pt x="550791" y="484811"/>
                  </a:lnTo>
                  <a:lnTo>
                    <a:pt x="575579" y="444874"/>
                  </a:lnTo>
                  <a:lnTo>
                    <a:pt x="594061" y="401141"/>
                  </a:lnTo>
                  <a:lnTo>
                    <a:pt x="605610" y="354240"/>
                  </a:lnTo>
                  <a:lnTo>
                    <a:pt x="609600" y="304800"/>
                  </a:lnTo>
                  <a:lnTo>
                    <a:pt x="605610" y="255359"/>
                  </a:lnTo>
                  <a:lnTo>
                    <a:pt x="594061" y="208458"/>
                  </a:lnTo>
                  <a:lnTo>
                    <a:pt x="575579" y="164725"/>
                  </a:lnTo>
                  <a:lnTo>
                    <a:pt x="550791" y="124788"/>
                  </a:lnTo>
                  <a:lnTo>
                    <a:pt x="520326" y="89273"/>
                  </a:lnTo>
                  <a:lnTo>
                    <a:pt x="484811" y="58808"/>
                  </a:lnTo>
                  <a:lnTo>
                    <a:pt x="444874" y="34020"/>
                  </a:lnTo>
                  <a:lnTo>
                    <a:pt x="401141" y="15538"/>
                  </a:lnTo>
                  <a:lnTo>
                    <a:pt x="354240" y="3989"/>
                  </a:lnTo>
                  <a:lnTo>
                    <a:pt x="304800" y="0"/>
                  </a:lnTo>
                  <a:close/>
                </a:path>
              </a:pathLst>
            </a:custGeom>
            <a:solidFill>
              <a:srgbClr val="48564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" name="object 54"/>
            <p:cNvSpPr/>
            <p:nvPr/>
          </p:nvSpPr>
          <p:spPr>
            <a:xfrm>
              <a:off x="14296618" y="4886665"/>
              <a:ext cx="378460" cy="161925"/>
            </a:xfrm>
            <a:custGeom>
              <a:avLst/>
              <a:gdLst/>
              <a:ahLst/>
              <a:cxnLst/>
              <a:rect l="l" t="t" r="r" b="b"/>
              <a:pathLst>
                <a:path w="378459" h="161925">
                  <a:moveTo>
                    <a:pt x="73139" y="0"/>
                  </a:moveTo>
                  <a:lnTo>
                    <a:pt x="0" y="0"/>
                  </a:lnTo>
                  <a:lnTo>
                    <a:pt x="0" y="161582"/>
                  </a:lnTo>
                  <a:lnTo>
                    <a:pt x="73139" y="161582"/>
                  </a:lnTo>
                  <a:lnTo>
                    <a:pt x="73139" y="148882"/>
                  </a:lnTo>
                  <a:lnTo>
                    <a:pt x="12700" y="148882"/>
                  </a:lnTo>
                  <a:lnTo>
                    <a:pt x="12700" y="12699"/>
                  </a:lnTo>
                  <a:lnTo>
                    <a:pt x="73139" y="12699"/>
                  </a:lnTo>
                  <a:lnTo>
                    <a:pt x="73139" y="0"/>
                  </a:lnTo>
                  <a:close/>
                </a:path>
                <a:path w="378459" h="161925">
                  <a:moveTo>
                    <a:pt x="150637" y="136423"/>
                  </a:moveTo>
                  <a:lnTo>
                    <a:pt x="73139" y="136423"/>
                  </a:lnTo>
                  <a:lnTo>
                    <a:pt x="213931" y="159804"/>
                  </a:lnTo>
                  <a:lnTo>
                    <a:pt x="217424" y="160096"/>
                  </a:lnTo>
                  <a:lnTo>
                    <a:pt x="227469" y="160096"/>
                  </a:lnTo>
                  <a:lnTo>
                    <a:pt x="233997" y="159092"/>
                  </a:lnTo>
                  <a:lnTo>
                    <a:pt x="269103" y="148018"/>
                  </a:lnTo>
                  <a:lnTo>
                    <a:pt x="220484" y="148018"/>
                  </a:lnTo>
                  <a:lnTo>
                    <a:pt x="150637" y="136423"/>
                  </a:lnTo>
                  <a:close/>
                </a:path>
                <a:path w="378459" h="161925">
                  <a:moveTo>
                    <a:pt x="73139" y="12699"/>
                  </a:moveTo>
                  <a:lnTo>
                    <a:pt x="60439" y="12699"/>
                  </a:lnTo>
                  <a:lnTo>
                    <a:pt x="60439" y="148882"/>
                  </a:lnTo>
                  <a:lnTo>
                    <a:pt x="73139" y="148882"/>
                  </a:lnTo>
                  <a:lnTo>
                    <a:pt x="73139" y="136423"/>
                  </a:lnTo>
                  <a:lnTo>
                    <a:pt x="150637" y="136423"/>
                  </a:lnTo>
                  <a:lnTo>
                    <a:pt x="73139" y="123558"/>
                  </a:lnTo>
                  <a:lnTo>
                    <a:pt x="73139" y="34899"/>
                  </a:lnTo>
                  <a:lnTo>
                    <a:pt x="166307" y="34899"/>
                  </a:lnTo>
                  <a:lnTo>
                    <a:pt x="150571" y="27825"/>
                  </a:lnTo>
                  <a:lnTo>
                    <a:pt x="144253" y="25371"/>
                  </a:lnTo>
                  <a:lnTo>
                    <a:pt x="137756" y="23612"/>
                  </a:lnTo>
                  <a:lnTo>
                    <a:pt x="131108" y="22553"/>
                  </a:lnTo>
                  <a:lnTo>
                    <a:pt x="124333" y="22199"/>
                  </a:lnTo>
                  <a:lnTo>
                    <a:pt x="73139" y="22199"/>
                  </a:lnTo>
                  <a:lnTo>
                    <a:pt x="73139" y="12699"/>
                  </a:lnTo>
                  <a:close/>
                </a:path>
                <a:path w="378459" h="161925">
                  <a:moveTo>
                    <a:pt x="375563" y="87109"/>
                  </a:moveTo>
                  <a:lnTo>
                    <a:pt x="359829" y="87109"/>
                  </a:lnTo>
                  <a:lnTo>
                    <a:pt x="364451" y="90462"/>
                  </a:lnTo>
                  <a:lnTo>
                    <a:pt x="366483" y="100101"/>
                  </a:lnTo>
                  <a:lnTo>
                    <a:pt x="363702" y="104851"/>
                  </a:lnTo>
                  <a:lnTo>
                    <a:pt x="228752" y="147434"/>
                  </a:lnTo>
                  <a:lnTo>
                    <a:pt x="220484" y="148018"/>
                  </a:lnTo>
                  <a:lnTo>
                    <a:pt x="269103" y="148018"/>
                  </a:lnTo>
                  <a:lnTo>
                    <a:pt x="362826" y="118452"/>
                  </a:lnTo>
                  <a:lnTo>
                    <a:pt x="370137" y="114547"/>
                  </a:lnTo>
                  <a:lnTo>
                    <a:pt x="375359" y="108480"/>
                  </a:lnTo>
                  <a:lnTo>
                    <a:pt x="378083" y="100950"/>
                  </a:lnTo>
                  <a:lnTo>
                    <a:pt x="377901" y="92659"/>
                  </a:lnTo>
                  <a:lnTo>
                    <a:pt x="375563" y="87109"/>
                  </a:lnTo>
                  <a:close/>
                </a:path>
                <a:path w="378459" h="161925">
                  <a:moveTo>
                    <a:pt x="138137" y="70078"/>
                  </a:moveTo>
                  <a:lnTo>
                    <a:pt x="135255" y="82435"/>
                  </a:lnTo>
                  <a:lnTo>
                    <a:pt x="201053" y="97815"/>
                  </a:lnTo>
                  <a:lnTo>
                    <a:pt x="202717" y="98005"/>
                  </a:lnTo>
                  <a:lnTo>
                    <a:pt x="212763" y="98005"/>
                  </a:lnTo>
                  <a:lnTo>
                    <a:pt x="220687" y="93141"/>
                  </a:lnTo>
                  <a:lnTo>
                    <a:pt x="223959" y="86055"/>
                  </a:lnTo>
                  <a:lnTo>
                    <a:pt x="206514" y="86055"/>
                  </a:lnTo>
                  <a:lnTo>
                    <a:pt x="138137" y="70078"/>
                  </a:lnTo>
                  <a:close/>
                </a:path>
                <a:path w="378459" h="161925">
                  <a:moveTo>
                    <a:pt x="353352" y="75196"/>
                  </a:moveTo>
                  <a:lnTo>
                    <a:pt x="259232" y="85229"/>
                  </a:lnTo>
                  <a:lnTo>
                    <a:pt x="260756" y="97840"/>
                  </a:lnTo>
                  <a:lnTo>
                    <a:pt x="354914" y="87795"/>
                  </a:lnTo>
                  <a:lnTo>
                    <a:pt x="359829" y="87109"/>
                  </a:lnTo>
                  <a:lnTo>
                    <a:pt x="375563" y="87109"/>
                  </a:lnTo>
                  <a:lnTo>
                    <a:pt x="374667" y="84981"/>
                  </a:lnTo>
                  <a:lnTo>
                    <a:pt x="369012" y="79170"/>
                  </a:lnTo>
                  <a:lnTo>
                    <a:pt x="361665" y="75737"/>
                  </a:lnTo>
                  <a:lnTo>
                    <a:pt x="353352" y="75196"/>
                  </a:lnTo>
                  <a:close/>
                </a:path>
                <a:path w="378459" h="161925">
                  <a:moveTo>
                    <a:pt x="166307" y="34899"/>
                  </a:moveTo>
                  <a:lnTo>
                    <a:pt x="131635" y="34899"/>
                  </a:lnTo>
                  <a:lnTo>
                    <a:pt x="138722" y="36423"/>
                  </a:lnTo>
                  <a:lnTo>
                    <a:pt x="210451" y="68656"/>
                  </a:lnTo>
                  <a:lnTo>
                    <a:pt x="212178" y="70497"/>
                  </a:lnTo>
                  <a:lnTo>
                    <a:pt x="213918" y="75158"/>
                  </a:lnTo>
                  <a:lnTo>
                    <a:pt x="213829" y="77685"/>
                  </a:lnTo>
                  <a:lnTo>
                    <a:pt x="210959" y="83908"/>
                  </a:lnTo>
                  <a:lnTo>
                    <a:pt x="206514" y="86055"/>
                  </a:lnTo>
                  <a:lnTo>
                    <a:pt x="223959" y="86055"/>
                  </a:lnTo>
                  <a:lnTo>
                    <a:pt x="226796" y="79908"/>
                  </a:lnTo>
                  <a:lnTo>
                    <a:pt x="227012" y="73901"/>
                  </a:lnTo>
                  <a:lnTo>
                    <a:pt x="222872" y="62852"/>
                  </a:lnTo>
                  <a:lnTo>
                    <a:pt x="218770" y="58483"/>
                  </a:lnTo>
                  <a:lnTo>
                    <a:pt x="166307" y="3489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5" name="object 5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4446885" y="4711800"/>
              <a:ext cx="183757" cy="200011"/>
            </a:xfrm>
            <a:prstGeom prst="rect">
              <a:avLst/>
            </a:prstGeom>
          </p:spPr>
        </p:pic>
      </p:grpSp>
      <p:sp>
        <p:nvSpPr>
          <p:cNvPr id="66" name="object 66"/>
          <p:cNvSpPr txBox="1">
            <a:spLocks noGrp="1"/>
          </p:cNvSpPr>
          <p:nvPr>
            <p:ph type="ftr" sz="quarter" idx="5"/>
          </p:nvPr>
        </p:nvSpPr>
        <p:spPr>
          <a:xfrm>
            <a:off x="504230" y="8740288"/>
            <a:ext cx="13312402" cy="1795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da-DK" spc="-10" dirty="0"/>
              <a:t>For yderligere informationer se Bilag </a:t>
            </a:r>
            <a:r>
              <a:rPr lang="da-DK" spc="-10"/>
              <a:t>E leveringskontrakt </a:t>
            </a:r>
            <a:r>
              <a:rPr lang="da-DK" spc="-10" dirty="0"/>
              <a:t>og Bilag D Retningslinjer for tildeling af leveringskontrakt. Visualiseringen </a:t>
            </a:r>
            <a:r>
              <a:rPr lang="da-DK" spc="-5" dirty="0"/>
              <a:t>uddybes desuden </a:t>
            </a:r>
            <a:r>
              <a:rPr lang="da-DK" dirty="0"/>
              <a:t>i</a:t>
            </a:r>
            <a:r>
              <a:rPr lang="da-DK" spc="-5" dirty="0"/>
              <a:t> </a:t>
            </a:r>
            <a:r>
              <a:rPr lang="da-DK" dirty="0"/>
              <a:t>vejledning</a:t>
            </a:r>
            <a:r>
              <a:rPr lang="da-DK" spc="-5" dirty="0"/>
              <a:t> </a:t>
            </a:r>
            <a:r>
              <a:rPr lang="da-DK" dirty="0"/>
              <a:t>til </a:t>
            </a:r>
            <a:r>
              <a:rPr lang="da-DK" spc="-5" dirty="0"/>
              <a:t>brug af</a:t>
            </a:r>
            <a:r>
              <a:rPr lang="da-DK" spc="-10" dirty="0"/>
              <a:t> </a:t>
            </a:r>
            <a:r>
              <a:rPr lang="da-DK" spc="-5" dirty="0"/>
              <a:t>aftalen på </a:t>
            </a:r>
            <a:r>
              <a:rPr lang="da-DK" dirty="0"/>
              <a:t>ski.dk.</a:t>
            </a:r>
          </a:p>
        </p:txBody>
      </p:sp>
      <p:sp>
        <p:nvSpPr>
          <p:cNvPr id="67" name="object 67"/>
          <p:cNvSpPr txBox="1">
            <a:spLocks noGrp="1"/>
          </p:cNvSpPr>
          <p:nvPr>
            <p:ph type="dt" sz="half" idx="6"/>
          </p:nvPr>
        </p:nvSpPr>
        <p:spPr>
          <a:xfrm>
            <a:off x="15537532" y="8762786"/>
            <a:ext cx="223519" cy="2051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45"/>
              </a:lnSpc>
            </a:pPr>
            <a:r>
              <a:rPr lang="da-DK" spc="-5" dirty="0"/>
              <a:t>03</a:t>
            </a:r>
            <a:endParaRPr spc="-5" dirty="0"/>
          </a:p>
        </p:txBody>
      </p:sp>
      <p:sp>
        <p:nvSpPr>
          <p:cNvPr id="59" name="object 59"/>
          <p:cNvSpPr txBox="1"/>
          <p:nvPr/>
        </p:nvSpPr>
        <p:spPr>
          <a:xfrm>
            <a:off x="1780761" y="4910883"/>
            <a:ext cx="3030020" cy="228268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da-DK" sz="1400" b="1" spc="-5" dirty="0">
                <a:latin typeface="Arial"/>
                <a:cs typeface="Arial"/>
              </a:rPr>
              <a:t>Ved forsinkelse skal leverandøren</a:t>
            </a:r>
            <a:r>
              <a:rPr lang="da-DK" sz="1400" b="1" dirty="0">
                <a:latin typeface="Arial"/>
                <a:cs typeface="Arial"/>
              </a:rPr>
              <a:t>:</a:t>
            </a:r>
          </a:p>
        </p:txBody>
      </p:sp>
      <p:sp>
        <p:nvSpPr>
          <p:cNvPr id="60" name="object 60"/>
          <p:cNvSpPr txBox="1"/>
          <p:nvPr/>
        </p:nvSpPr>
        <p:spPr>
          <a:xfrm>
            <a:off x="1809983" y="5221968"/>
            <a:ext cx="3175000" cy="1105430"/>
          </a:xfrm>
          <a:prstGeom prst="rect">
            <a:avLst/>
          </a:prstGeom>
        </p:spPr>
        <p:txBody>
          <a:bodyPr vert="horz" wrap="square" lIns="0" tIns="27939" rIns="0" bIns="0" rtlCol="0">
            <a:spAutoFit/>
          </a:bodyPr>
          <a:lstStyle/>
          <a:p>
            <a:pPr marL="241300" marR="408940" indent="-228600">
              <a:lnSpc>
                <a:spcPts val="1600"/>
              </a:lnSpc>
              <a:spcBef>
                <a:spcPts val="219"/>
              </a:spcBef>
              <a:buChar char="•"/>
              <a:tabLst>
                <a:tab pos="240665" algn="l"/>
                <a:tab pos="241300" algn="l"/>
              </a:tabLst>
            </a:pPr>
            <a:r>
              <a:rPr lang="da-DK" sz="1400" dirty="0">
                <a:latin typeface="Arial"/>
                <a:cs typeface="Arial"/>
              </a:rPr>
              <a:t>Straks informere dig mundtligt og skriftligt om:</a:t>
            </a:r>
          </a:p>
          <a:p>
            <a:pPr marL="698500" marR="408940" lvl="1" indent="-228600">
              <a:lnSpc>
                <a:spcPts val="1600"/>
              </a:lnSpc>
              <a:spcBef>
                <a:spcPts val="219"/>
              </a:spcBef>
              <a:buFontTx/>
              <a:buChar char="•"/>
              <a:tabLst>
                <a:tab pos="240665" algn="l"/>
                <a:tab pos="241300" algn="l"/>
              </a:tabLst>
            </a:pPr>
            <a:r>
              <a:rPr lang="da-DK" sz="1400" dirty="0">
                <a:latin typeface="Arial"/>
                <a:cs typeface="Arial"/>
              </a:rPr>
              <a:t>Iværksatte tiltag for at begrænse forsinkelsen.</a:t>
            </a:r>
          </a:p>
          <a:p>
            <a:pPr marL="698500" marR="408940" lvl="1" indent="-228600">
              <a:lnSpc>
                <a:spcPts val="1600"/>
              </a:lnSpc>
              <a:spcBef>
                <a:spcPts val="219"/>
              </a:spcBef>
              <a:buFontTx/>
              <a:buChar char="•"/>
              <a:tabLst>
                <a:tab pos="240665" algn="l"/>
                <a:tab pos="241300" algn="l"/>
              </a:tabLst>
            </a:pPr>
            <a:r>
              <a:rPr lang="da-DK" sz="1400" dirty="0">
                <a:latin typeface="Arial"/>
                <a:cs typeface="Arial"/>
              </a:rPr>
              <a:t>Forventet varighed</a:t>
            </a:r>
          </a:p>
        </p:txBody>
      </p:sp>
      <p:sp>
        <p:nvSpPr>
          <p:cNvPr id="61" name="object 61"/>
          <p:cNvSpPr txBox="1"/>
          <p:nvPr/>
        </p:nvSpPr>
        <p:spPr>
          <a:xfrm>
            <a:off x="1189499" y="3389043"/>
            <a:ext cx="2712720" cy="643765"/>
          </a:xfrm>
          <a:prstGeom prst="rect">
            <a:avLst/>
          </a:prstGeom>
        </p:spPr>
        <p:txBody>
          <a:bodyPr vert="horz" wrap="square" lIns="0" tIns="27939" rIns="0" bIns="0" rtlCol="0" anchor="t">
            <a:spAutoFit/>
          </a:bodyPr>
          <a:lstStyle/>
          <a:p>
            <a:pPr marL="12700" marR="5080">
              <a:lnSpc>
                <a:spcPts val="1600"/>
              </a:lnSpc>
              <a:spcBef>
                <a:spcPts val="219"/>
              </a:spcBef>
            </a:pPr>
            <a:r>
              <a:rPr lang="da-DK" sz="1400" spc="-5" dirty="0">
                <a:latin typeface="Arial"/>
                <a:cs typeface="Arial"/>
              </a:rPr>
              <a:t>Hvis vikaren ikke møder op til en vagt på den aftalte mødetid og -sted, er det en forsinkelse.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5637901" y="2987824"/>
            <a:ext cx="1095375" cy="89723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16700"/>
              </a:lnSpc>
              <a:spcBef>
                <a:spcPts val="100"/>
              </a:spcBef>
            </a:pPr>
            <a:r>
              <a:rPr sz="1000" b="1" spc="20" dirty="0">
                <a:solidFill>
                  <a:srgbClr val="FFFFFF"/>
                </a:solidFill>
                <a:latin typeface="Arial"/>
                <a:cs typeface="Arial"/>
              </a:rPr>
              <a:t>VIL</a:t>
            </a:r>
            <a:r>
              <a:rPr sz="1000" b="1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00" b="1" spc="15" dirty="0">
                <a:solidFill>
                  <a:srgbClr val="FFFFFF"/>
                </a:solidFill>
                <a:latin typeface="Arial"/>
                <a:cs typeface="Arial"/>
              </a:rPr>
              <a:t>DU</a:t>
            </a:r>
            <a:r>
              <a:rPr sz="1000" b="1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da-DK" sz="1000" b="1" spc="-10" dirty="0">
                <a:solidFill>
                  <a:srgbClr val="FFFFFF"/>
                </a:solidFill>
                <a:latin typeface="Arial"/>
                <a:cs typeface="Arial"/>
              </a:rPr>
              <a:t>AFBESTILLE</a:t>
            </a:r>
            <a:r>
              <a:rPr sz="1000" b="1" spc="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00" b="1" spc="-2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00" b="1" spc="35" dirty="0">
                <a:solidFill>
                  <a:srgbClr val="FFFFFF"/>
                </a:solidFill>
                <a:latin typeface="Arial"/>
                <a:cs typeface="Arial"/>
              </a:rPr>
              <a:t>ELLER</a:t>
            </a:r>
            <a:endParaRPr sz="1000" dirty="0">
              <a:latin typeface="Arial"/>
              <a:cs typeface="Arial"/>
            </a:endParaRPr>
          </a:p>
          <a:p>
            <a:pPr marL="142875" marR="135255" algn="ctr">
              <a:lnSpc>
                <a:spcPct val="116700"/>
              </a:lnSpc>
            </a:pPr>
            <a:r>
              <a:rPr sz="1000" b="1" spc="-20" dirty="0">
                <a:solidFill>
                  <a:srgbClr val="FFFFFF"/>
                </a:solidFill>
                <a:latin typeface="Arial"/>
                <a:cs typeface="Arial"/>
              </a:rPr>
              <a:t>F</a:t>
            </a:r>
            <a:r>
              <a:rPr sz="1000" b="1" spc="30" dirty="0">
                <a:solidFill>
                  <a:srgbClr val="FFFFFF"/>
                </a:solidFill>
                <a:latin typeface="Arial"/>
                <a:cs typeface="Arial"/>
              </a:rPr>
              <a:t>ASTHOLDE  </a:t>
            </a:r>
            <a:r>
              <a:rPr lang="da-DK" sz="1000" b="1" spc="20" dirty="0">
                <a:solidFill>
                  <a:srgbClr val="FFFFFF"/>
                </a:solidFill>
                <a:latin typeface="Arial"/>
                <a:cs typeface="Arial"/>
              </a:rPr>
              <a:t>VAGTEN</a:t>
            </a:r>
            <a:r>
              <a:rPr sz="1000" b="1" spc="20" dirty="0">
                <a:solidFill>
                  <a:srgbClr val="FFFFFF"/>
                </a:solidFill>
                <a:latin typeface="Arial"/>
                <a:cs typeface="Arial"/>
              </a:rPr>
              <a:t>?</a:t>
            </a:r>
            <a:endParaRPr sz="1000" dirty="0">
              <a:latin typeface="Arial"/>
              <a:cs typeface="Arial"/>
            </a:endParaRPr>
          </a:p>
        </p:txBody>
      </p:sp>
      <p:grpSp>
        <p:nvGrpSpPr>
          <p:cNvPr id="88" name="Gruppe 87">
            <a:extLst>
              <a:ext uri="{FF2B5EF4-FFF2-40B4-BE49-F238E27FC236}">
                <a16:creationId xmlns:a16="http://schemas.microsoft.com/office/drawing/2014/main" id="{9E9027CC-0141-49EA-8893-CC55DBBB498F}"/>
              </a:ext>
            </a:extLst>
          </p:cNvPr>
          <p:cNvGrpSpPr/>
          <p:nvPr/>
        </p:nvGrpSpPr>
        <p:grpSpPr>
          <a:xfrm>
            <a:off x="1556500" y="7417184"/>
            <a:ext cx="1856666" cy="884951"/>
            <a:chOff x="1556500" y="7417184"/>
            <a:chExt cx="1856666" cy="884951"/>
          </a:xfrm>
        </p:grpSpPr>
        <p:grpSp>
          <p:nvGrpSpPr>
            <p:cNvPr id="89" name="object 27">
              <a:extLst>
                <a:ext uri="{FF2B5EF4-FFF2-40B4-BE49-F238E27FC236}">
                  <a16:creationId xmlns:a16="http://schemas.microsoft.com/office/drawing/2014/main" id="{D5CBB3C5-0F3E-4A22-8AC6-084F3747F88E}"/>
                </a:ext>
              </a:extLst>
            </p:cNvPr>
            <p:cNvGrpSpPr/>
            <p:nvPr/>
          </p:nvGrpSpPr>
          <p:grpSpPr>
            <a:xfrm>
              <a:off x="1556500" y="7417184"/>
              <a:ext cx="609600" cy="609600"/>
              <a:chOff x="1556500" y="7417184"/>
              <a:chExt cx="609600" cy="609600"/>
            </a:xfrm>
          </p:grpSpPr>
          <p:sp>
            <p:nvSpPr>
              <p:cNvPr id="96" name="object 28">
                <a:extLst>
                  <a:ext uri="{FF2B5EF4-FFF2-40B4-BE49-F238E27FC236}">
                    <a16:creationId xmlns:a16="http://schemas.microsoft.com/office/drawing/2014/main" id="{C810EA92-2FC7-44FF-A5F8-50D59ADF0FD4}"/>
                  </a:ext>
                </a:extLst>
              </p:cNvPr>
              <p:cNvSpPr/>
              <p:nvPr/>
            </p:nvSpPr>
            <p:spPr>
              <a:xfrm>
                <a:off x="1556500" y="7417184"/>
                <a:ext cx="609600" cy="609600"/>
              </a:xfrm>
              <a:custGeom>
                <a:avLst/>
                <a:gdLst/>
                <a:ahLst/>
                <a:cxnLst/>
                <a:rect l="l" t="t" r="r" b="b"/>
                <a:pathLst>
                  <a:path w="609600" h="609600">
                    <a:moveTo>
                      <a:pt x="304800" y="0"/>
                    </a:moveTo>
                    <a:lnTo>
                      <a:pt x="255359" y="3989"/>
                    </a:lnTo>
                    <a:lnTo>
                      <a:pt x="208458" y="15538"/>
                    </a:lnTo>
                    <a:lnTo>
                      <a:pt x="164725" y="34020"/>
                    </a:lnTo>
                    <a:lnTo>
                      <a:pt x="124788" y="58808"/>
                    </a:lnTo>
                    <a:lnTo>
                      <a:pt x="89273" y="89273"/>
                    </a:lnTo>
                    <a:lnTo>
                      <a:pt x="58808" y="124788"/>
                    </a:lnTo>
                    <a:lnTo>
                      <a:pt x="34020" y="164725"/>
                    </a:lnTo>
                    <a:lnTo>
                      <a:pt x="15538" y="208458"/>
                    </a:lnTo>
                    <a:lnTo>
                      <a:pt x="3989" y="255359"/>
                    </a:lnTo>
                    <a:lnTo>
                      <a:pt x="0" y="304799"/>
                    </a:lnTo>
                    <a:lnTo>
                      <a:pt x="3989" y="354240"/>
                    </a:lnTo>
                    <a:lnTo>
                      <a:pt x="15538" y="401141"/>
                    </a:lnTo>
                    <a:lnTo>
                      <a:pt x="34020" y="444874"/>
                    </a:lnTo>
                    <a:lnTo>
                      <a:pt x="58808" y="484811"/>
                    </a:lnTo>
                    <a:lnTo>
                      <a:pt x="89273" y="520326"/>
                    </a:lnTo>
                    <a:lnTo>
                      <a:pt x="124788" y="550791"/>
                    </a:lnTo>
                    <a:lnTo>
                      <a:pt x="164725" y="575579"/>
                    </a:lnTo>
                    <a:lnTo>
                      <a:pt x="208458" y="594061"/>
                    </a:lnTo>
                    <a:lnTo>
                      <a:pt x="255359" y="605610"/>
                    </a:lnTo>
                    <a:lnTo>
                      <a:pt x="304800" y="609599"/>
                    </a:lnTo>
                    <a:lnTo>
                      <a:pt x="354240" y="605610"/>
                    </a:lnTo>
                    <a:lnTo>
                      <a:pt x="401141" y="594061"/>
                    </a:lnTo>
                    <a:lnTo>
                      <a:pt x="444874" y="575579"/>
                    </a:lnTo>
                    <a:lnTo>
                      <a:pt x="484811" y="550791"/>
                    </a:lnTo>
                    <a:lnTo>
                      <a:pt x="520326" y="520326"/>
                    </a:lnTo>
                    <a:lnTo>
                      <a:pt x="550791" y="484811"/>
                    </a:lnTo>
                    <a:lnTo>
                      <a:pt x="575579" y="444874"/>
                    </a:lnTo>
                    <a:lnTo>
                      <a:pt x="594061" y="401141"/>
                    </a:lnTo>
                    <a:lnTo>
                      <a:pt x="605610" y="354240"/>
                    </a:lnTo>
                    <a:lnTo>
                      <a:pt x="609600" y="304799"/>
                    </a:lnTo>
                    <a:lnTo>
                      <a:pt x="605610" y="255359"/>
                    </a:lnTo>
                    <a:lnTo>
                      <a:pt x="594061" y="208458"/>
                    </a:lnTo>
                    <a:lnTo>
                      <a:pt x="575579" y="164725"/>
                    </a:lnTo>
                    <a:lnTo>
                      <a:pt x="550791" y="124788"/>
                    </a:lnTo>
                    <a:lnTo>
                      <a:pt x="520326" y="89273"/>
                    </a:lnTo>
                    <a:lnTo>
                      <a:pt x="484811" y="58808"/>
                    </a:lnTo>
                    <a:lnTo>
                      <a:pt x="444874" y="34020"/>
                    </a:lnTo>
                    <a:lnTo>
                      <a:pt x="401141" y="15538"/>
                    </a:lnTo>
                    <a:lnTo>
                      <a:pt x="354240" y="3989"/>
                    </a:lnTo>
                    <a:lnTo>
                      <a:pt x="304800" y="0"/>
                    </a:lnTo>
                    <a:close/>
                  </a:path>
                </a:pathLst>
              </a:custGeom>
              <a:solidFill>
                <a:srgbClr val="802E48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97" name="object 29">
                <a:extLst>
                  <a:ext uri="{FF2B5EF4-FFF2-40B4-BE49-F238E27FC236}">
                    <a16:creationId xmlns:a16="http://schemas.microsoft.com/office/drawing/2014/main" id="{ED99325E-1DEF-45CC-A482-40D3B16FE33A}"/>
                  </a:ext>
                </a:extLst>
              </p:cNvPr>
              <p:cNvPicPr/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1771859" y="7531433"/>
                <a:ext cx="180060" cy="180060"/>
              </a:xfrm>
              <a:prstGeom prst="rect">
                <a:avLst/>
              </a:prstGeom>
            </p:spPr>
          </p:pic>
          <p:sp>
            <p:nvSpPr>
              <p:cNvPr id="98" name="object 30">
                <a:extLst>
                  <a:ext uri="{FF2B5EF4-FFF2-40B4-BE49-F238E27FC236}">
                    <a16:creationId xmlns:a16="http://schemas.microsoft.com/office/drawing/2014/main" id="{487355A1-6286-4C33-9A0D-3BA35C1969A4}"/>
                  </a:ext>
                </a:extLst>
              </p:cNvPr>
              <p:cNvSpPr/>
              <p:nvPr/>
            </p:nvSpPr>
            <p:spPr>
              <a:xfrm>
                <a:off x="1704179" y="7741915"/>
                <a:ext cx="314325" cy="170815"/>
              </a:xfrm>
              <a:custGeom>
                <a:avLst/>
                <a:gdLst/>
                <a:ahLst/>
                <a:cxnLst/>
                <a:rect l="l" t="t" r="r" b="b"/>
                <a:pathLst>
                  <a:path w="314325" h="170815">
                    <a:moveTo>
                      <a:pt x="157708" y="0"/>
                    </a:moveTo>
                    <a:lnTo>
                      <a:pt x="108151" y="8183"/>
                    </a:lnTo>
                    <a:lnTo>
                      <a:pt x="69263" y="29821"/>
                    </a:lnTo>
                    <a:lnTo>
                      <a:pt x="40062" y="60542"/>
                    </a:lnTo>
                    <a:lnTo>
                      <a:pt x="19564" y="95976"/>
                    </a:lnTo>
                    <a:lnTo>
                      <a:pt x="749" y="163499"/>
                    </a:lnTo>
                    <a:lnTo>
                      <a:pt x="0" y="170510"/>
                    </a:lnTo>
                    <a:lnTo>
                      <a:pt x="231178" y="170510"/>
                    </a:lnTo>
                    <a:lnTo>
                      <a:pt x="231178" y="157810"/>
                    </a:lnTo>
                    <a:lnTo>
                      <a:pt x="14274" y="157810"/>
                    </a:lnTo>
                    <a:lnTo>
                      <a:pt x="22947" y="122002"/>
                    </a:lnTo>
                    <a:lnTo>
                      <a:pt x="40268" y="83425"/>
                    </a:lnTo>
                    <a:lnTo>
                      <a:pt x="67597" y="48241"/>
                    </a:lnTo>
                    <a:lnTo>
                      <a:pt x="106291" y="22612"/>
                    </a:lnTo>
                    <a:lnTo>
                      <a:pt x="157708" y="12700"/>
                    </a:lnTo>
                    <a:lnTo>
                      <a:pt x="194266" y="17787"/>
                    </a:lnTo>
                    <a:lnTo>
                      <a:pt x="232275" y="34024"/>
                    </a:lnTo>
                    <a:lnTo>
                      <a:pt x="266378" y="62875"/>
                    </a:lnTo>
                    <a:lnTo>
                      <a:pt x="291217" y="105804"/>
                    </a:lnTo>
                    <a:lnTo>
                      <a:pt x="301434" y="164274"/>
                    </a:lnTo>
                    <a:lnTo>
                      <a:pt x="301536" y="170624"/>
                    </a:lnTo>
                    <a:lnTo>
                      <a:pt x="314236" y="170408"/>
                    </a:lnTo>
                    <a:lnTo>
                      <a:pt x="309951" y="129879"/>
                    </a:lnTo>
                    <a:lnTo>
                      <a:pt x="297983" y="93330"/>
                    </a:lnTo>
                    <a:lnTo>
                      <a:pt x="277502" y="58240"/>
                    </a:lnTo>
                    <a:lnTo>
                      <a:pt x="247782" y="28436"/>
                    </a:lnTo>
                    <a:lnTo>
                      <a:pt x="208093" y="7747"/>
                    </a:lnTo>
                    <a:lnTo>
                      <a:pt x="157708" y="0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90" name="object 31">
              <a:extLst>
                <a:ext uri="{FF2B5EF4-FFF2-40B4-BE49-F238E27FC236}">
                  <a16:creationId xmlns:a16="http://schemas.microsoft.com/office/drawing/2014/main" id="{AAC81039-E0A8-4C27-A09E-A2A0F6680A19}"/>
                </a:ext>
              </a:extLst>
            </p:cNvPr>
            <p:cNvGrpSpPr/>
            <p:nvPr/>
          </p:nvGrpSpPr>
          <p:grpSpPr>
            <a:xfrm>
              <a:off x="2618665" y="7417184"/>
              <a:ext cx="609600" cy="609600"/>
              <a:chOff x="2618665" y="7417184"/>
              <a:chExt cx="609600" cy="609600"/>
            </a:xfrm>
          </p:grpSpPr>
          <p:sp>
            <p:nvSpPr>
              <p:cNvPr id="93" name="object 32">
                <a:extLst>
                  <a:ext uri="{FF2B5EF4-FFF2-40B4-BE49-F238E27FC236}">
                    <a16:creationId xmlns:a16="http://schemas.microsoft.com/office/drawing/2014/main" id="{10F043E5-962B-4E1F-B9CE-EA5F8A5F9697}"/>
                  </a:ext>
                </a:extLst>
              </p:cNvPr>
              <p:cNvSpPr/>
              <p:nvPr/>
            </p:nvSpPr>
            <p:spPr>
              <a:xfrm>
                <a:off x="2618665" y="7417184"/>
                <a:ext cx="609600" cy="609600"/>
              </a:xfrm>
              <a:custGeom>
                <a:avLst/>
                <a:gdLst/>
                <a:ahLst/>
                <a:cxnLst/>
                <a:rect l="l" t="t" r="r" b="b"/>
                <a:pathLst>
                  <a:path w="609600" h="609600">
                    <a:moveTo>
                      <a:pt x="304800" y="0"/>
                    </a:moveTo>
                    <a:lnTo>
                      <a:pt x="255359" y="3989"/>
                    </a:lnTo>
                    <a:lnTo>
                      <a:pt x="208458" y="15538"/>
                    </a:lnTo>
                    <a:lnTo>
                      <a:pt x="164725" y="34020"/>
                    </a:lnTo>
                    <a:lnTo>
                      <a:pt x="124788" y="58808"/>
                    </a:lnTo>
                    <a:lnTo>
                      <a:pt x="89273" y="89273"/>
                    </a:lnTo>
                    <a:lnTo>
                      <a:pt x="58808" y="124788"/>
                    </a:lnTo>
                    <a:lnTo>
                      <a:pt x="34020" y="164725"/>
                    </a:lnTo>
                    <a:lnTo>
                      <a:pt x="15538" y="208458"/>
                    </a:lnTo>
                    <a:lnTo>
                      <a:pt x="3989" y="255359"/>
                    </a:lnTo>
                    <a:lnTo>
                      <a:pt x="0" y="304799"/>
                    </a:lnTo>
                    <a:lnTo>
                      <a:pt x="3989" y="354240"/>
                    </a:lnTo>
                    <a:lnTo>
                      <a:pt x="15538" y="401141"/>
                    </a:lnTo>
                    <a:lnTo>
                      <a:pt x="34020" y="444874"/>
                    </a:lnTo>
                    <a:lnTo>
                      <a:pt x="58808" y="484811"/>
                    </a:lnTo>
                    <a:lnTo>
                      <a:pt x="89273" y="520326"/>
                    </a:lnTo>
                    <a:lnTo>
                      <a:pt x="124788" y="550791"/>
                    </a:lnTo>
                    <a:lnTo>
                      <a:pt x="164725" y="575579"/>
                    </a:lnTo>
                    <a:lnTo>
                      <a:pt x="208458" y="594061"/>
                    </a:lnTo>
                    <a:lnTo>
                      <a:pt x="255359" y="605610"/>
                    </a:lnTo>
                    <a:lnTo>
                      <a:pt x="304800" y="609599"/>
                    </a:lnTo>
                    <a:lnTo>
                      <a:pt x="354240" y="605610"/>
                    </a:lnTo>
                    <a:lnTo>
                      <a:pt x="401141" y="594061"/>
                    </a:lnTo>
                    <a:lnTo>
                      <a:pt x="444874" y="575579"/>
                    </a:lnTo>
                    <a:lnTo>
                      <a:pt x="484811" y="550791"/>
                    </a:lnTo>
                    <a:lnTo>
                      <a:pt x="520326" y="520326"/>
                    </a:lnTo>
                    <a:lnTo>
                      <a:pt x="550791" y="484811"/>
                    </a:lnTo>
                    <a:lnTo>
                      <a:pt x="575579" y="444874"/>
                    </a:lnTo>
                    <a:lnTo>
                      <a:pt x="594061" y="401141"/>
                    </a:lnTo>
                    <a:lnTo>
                      <a:pt x="605610" y="354240"/>
                    </a:lnTo>
                    <a:lnTo>
                      <a:pt x="609600" y="304799"/>
                    </a:lnTo>
                    <a:lnTo>
                      <a:pt x="605610" y="255359"/>
                    </a:lnTo>
                    <a:lnTo>
                      <a:pt x="594061" y="208458"/>
                    </a:lnTo>
                    <a:lnTo>
                      <a:pt x="575579" y="164725"/>
                    </a:lnTo>
                    <a:lnTo>
                      <a:pt x="550791" y="124788"/>
                    </a:lnTo>
                    <a:lnTo>
                      <a:pt x="520326" y="89273"/>
                    </a:lnTo>
                    <a:lnTo>
                      <a:pt x="484811" y="58808"/>
                    </a:lnTo>
                    <a:lnTo>
                      <a:pt x="444874" y="34020"/>
                    </a:lnTo>
                    <a:lnTo>
                      <a:pt x="401141" y="15538"/>
                    </a:lnTo>
                    <a:lnTo>
                      <a:pt x="354240" y="3989"/>
                    </a:lnTo>
                    <a:lnTo>
                      <a:pt x="304800" y="0"/>
                    </a:lnTo>
                    <a:close/>
                  </a:path>
                </a:pathLst>
              </a:custGeom>
              <a:solidFill>
                <a:srgbClr val="48564F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94" name="object 33">
                <a:extLst>
                  <a:ext uri="{FF2B5EF4-FFF2-40B4-BE49-F238E27FC236}">
                    <a16:creationId xmlns:a16="http://schemas.microsoft.com/office/drawing/2014/main" id="{FFFEDFD6-8AEC-4EA7-8BC4-7A0B1BF1ED2B}"/>
                  </a:ext>
                </a:extLst>
              </p:cNvPr>
              <p:cNvPicPr/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2834024" y="7531433"/>
                <a:ext cx="180060" cy="180060"/>
              </a:xfrm>
              <a:prstGeom prst="rect">
                <a:avLst/>
              </a:prstGeom>
            </p:spPr>
          </p:pic>
          <p:sp>
            <p:nvSpPr>
              <p:cNvPr id="95" name="object 34">
                <a:extLst>
                  <a:ext uri="{FF2B5EF4-FFF2-40B4-BE49-F238E27FC236}">
                    <a16:creationId xmlns:a16="http://schemas.microsoft.com/office/drawing/2014/main" id="{3E3AD37B-DD67-4C34-883A-A0EB21CC28DF}"/>
                  </a:ext>
                </a:extLst>
              </p:cNvPr>
              <p:cNvSpPr/>
              <p:nvPr/>
            </p:nvSpPr>
            <p:spPr>
              <a:xfrm>
                <a:off x="2766344" y="7741915"/>
                <a:ext cx="314325" cy="170815"/>
              </a:xfrm>
              <a:custGeom>
                <a:avLst/>
                <a:gdLst/>
                <a:ahLst/>
                <a:cxnLst/>
                <a:rect l="l" t="t" r="r" b="b"/>
                <a:pathLst>
                  <a:path w="314325" h="170815">
                    <a:moveTo>
                      <a:pt x="157708" y="0"/>
                    </a:moveTo>
                    <a:lnTo>
                      <a:pt x="108151" y="8183"/>
                    </a:lnTo>
                    <a:lnTo>
                      <a:pt x="69263" y="29821"/>
                    </a:lnTo>
                    <a:lnTo>
                      <a:pt x="40062" y="60542"/>
                    </a:lnTo>
                    <a:lnTo>
                      <a:pt x="19564" y="95976"/>
                    </a:lnTo>
                    <a:lnTo>
                      <a:pt x="749" y="163499"/>
                    </a:lnTo>
                    <a:lnTo>
                      <a:pt x="0" y="170510"/>
                    </a:lnTo>
                    <a:lnTo>
                      <a:pt x="231178" y="170510"/>
                    </a:lnTo>
                    <a:lnTo>
                      <a:pt x="231178" y="157810"/>
                    </a:lnTo>
                    <a:lnTo>
                      <a:pt x="14274" y="157810"/>
                    </a:lnTo>
                    <a:lnTo>
                      <a:pt x="22947" y="122002"/>
                    </a:lnTo>
                    <a:lnTo>
                      <a:pt x="40268" y="83425"/>
                    </a:lnTo>
                    <a:lnTo>
                      <a:pt x="67597" y="48241"/>
                    </a:lnTo>
                    <a:lnTo>
                      <a:pt x="106291" y="22612"/>
                    </a:lnTo>
                    <a:lnTo>
                      <a:pt x="157708" y="12700"/>
                    </a:lnTo>
                    <a:lnTo>
                      <a:pt x="194266" y="17787"/>
                    </a:lnTo>
                    <a:lnTo>
                      <a:pt x="232275" y="34024"/>
                    </a:lnTo>
                    <a:lnTo>
                      <a:pt x="266378" y="62875"/>
                    </a:lnTo>
                    <a:lnTo>
                      <a:pt x="291217" y="105804"/>
                    </a:lnTo>
                    <a:lnTo>
                      <a:pt x="301434" y="164274"/>
                    </a:lnTo>
                    <a:lnTo>
                      <a:pt x="301536" y="170624"/>
                    </a:lnTo>
                    <a:lnTo>
                      <a:pt x="314236" y="170408"/>
                    </a:lnTo>
                    <a:lnTo>
                      <a:pt x="309951" y="129879"/>
                    </a:lnTo>
                    <a:lnTo>
                      <a:pt x="297983" y="93330"/>
                    </a:lnTo>
                    <a:lnTo>
                      <a:pt x="277502" y="58240"/>
                    </a:lnTo>
                    <a:lnTo>
                      <a:pt x="247782" y="28436"/>
                    </a:lnTo>
                    <a:lnTo>
                      <a:pt x="208093" y="7747"/>
                    </a:lnTo>
                    <a:lnTo>
                      <a:pt x="157708" y="0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91" name="object 66">
              <a:extLst>
                <a:ext uri="{FF2B5EF4-FFF2-40B4-BE49-F238E27FC236}">
                  <a16:creationId xmlns:a16="http://schemas.microsoft.com/office/drawing/2014/main" id="{B94636F1-FA85-43FB-9963-26D31DDE1ABD}"/>
                </a:ext>
              </a:extLst>
            </p:cNvPr>
            <p:cNvSpPr txBox="1"/>
            <p:nvPr/>
          </p:nvSpPr>
          <p:spPr>
            <a:xfrm>
              <a:off x="1737940" y="8124335"/>
              <a:ext cx="264795" cy="177800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0"/>
                </a:spcBef>
              </a:pPr>
              <a:r>
                <a:rPr sz="1000" b="1" spc="30" dirty="0">
                  <a:latin typeface="Arial"/>
                  <a:cs typeface="Arial"/>
                </a:rPr>
                <a:t>DIG</a:t>
              </a:r>
              <a:endParaRPr sz="1000">
                <a:latin typeface="Arial"/>
                <a:cs typeface="Arial"/>
              </a:endParaRPr>
            </a:p>
          </p:txBody>
        </p:sp>
        <p:sp>
          <p:nvSpPr>
            <p:cNvPr id="92" name="object 67">
              <a:extLst>
                <a:ext uri="{FF2B5EF4-FFF2-40B4-BE49-F238E27FC236}">
                  <a16:creationId xmlns:a16="http://schemas.microsoft.com/office/drawing/2014/main" id="{2B6EB29B-B5A0-40CC-ABD6-9FFCB5AD8D72}"/>
                </a:ext>
              </a:extLst>
            </p:cNvPr>
            <p:cNvSpPr txBox="1"/>
            <p:nvPr/>
          </p:nvSpPr>
          <p:spPr>
            <a:xfrm>
              <a:off x="2453681" y="8124335"/>
              <a:ext cx="959485" cy="177800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0"/>
                </a:spcBef>
              </a:pPr>
              <a:r>
                <a:rPr sz="1000" b="1" spc="35" dirty="0">
                  <a:latin typeface="Arial"/>
                  <a:cs typeface="Arial"/>
                </a:rPr>
                <a:t>LEVERANDØR</a:t>
              </a:r>
              <a:endParaRPr sz="1000">
                <a:latin typeface="Arial"/>
                <a:cs typeface="Arial"/>
              </a:endParaRPr>
            </a:p>
          </p:txBody>
        </p:sp>
      </p:grpSp>
      <p:sp>
        <p:nvSpPr>
          <p:cNvPr id="99" name="object 57">
            <a:extLst>
              <a:ext uri="{FF2B5EF4-FFF2-40B4-BE49-F238E27FC236}">
                <a16:creationId xmlns:a16="http://schemas.microsoft.com/office/drawing/2014/main" id="{10FA71C6-A8D9-4E9E-BBBF-337962600454}"/>
              </a:ext>
            </a:extLst>
          </p:cNvPr>
          <p:cNvSpPr txBox="1"/>
          <p:nvPr/>
        </p:nvSpPr>
        <p:spPr>
          <a:xfrm>
            <a:off x="12776238" y="1512247"/>
            <a:ext cx="2688627" cy="1667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da-DK" sz="1000" b="1" spc="15" dirty="0">
                <a:latin typeface="Arial"/>
                <a:cs typeface="Arial"/>
              </a:rPr>
              <a:t>SKI-AFTALE 17</a:t>
            </a:r>
            <a:r>
              <a:rPr lang="da-DK" sz="1000" b="1" spc="20" dirty="0">
                <a:latin typeface="Arial"/>
                <a:cs typeface="Arial"/>
              </a:rPr>
              <a:t>.17</a:t>
            </a:r>
            <a:r>
              <a:rPr lang="da-DK" sz="1000" b="1" spc="-15" dirty="0">
                <a:latin typeface="Arial"/>
                <a:cs typeface="Arial"/>
              </a:rPr>
              <a:t> Vikarydelser delaftale 1-5.  </a:t>
            </a:r>
            <a:endParaRPr lang="da-DK" sz="1000" dirty="0">
              <a:latin typeface="Arial"/>
              <a:cs typeface="Arial"/>
            </a:endParaRPr>
          </a:p>
        </p:txBody>
      </p:sp>
      <p:grpSp>
        <p:nvGrpSpPr>
          <p:cNvPr id="24" name="Gruppe 23">
            <a:extLst>
              <a:ext uri="{FF2B5EF4-FFF2-40B4-BE49-F238E27FC236}">
                <a16:creationId xmlns:a16="http://schemas.microsoft.com/office/drawing/2014/main" id="{4E5A8ED0-E0F0-497D-9D86-DC7C76015DA7}"/>
              </a:ext>
            </a:extLst>
          </p:cNvPr>
          <p:cNvGrpSpPr/>
          <p:nvPr/>
        </p:nvGrpSpPr>
        <p:grpSpPr>
          <a:xfrm>
            <a:off x="8083060" y="2519546"/>
            <a:ext cx="3527342" cy="2392706"/>
            <a:chOff x="8206962" y="2568841"/>
            <a:chExt cx="3187655" cy="1818005"/>
          </a:xfrm>
        </p:grpSpPr>
        <p:sp>
          <p:nvSpPr>
            <p:cNvPr id="75" name="object 47">
              <a:extLst>
                <a:ext uri="{FF2B5EF4-FFF2-40B4-BE49-F238E27FC236}">
                  <a16:creationId xmlns:a16="http://schemas.microsoft.com/office/drawing/2014/main" id="{65B23722-6D4A-45D8-B761-835FD3F31B55}"/>
                </a:ext>
              </a:extLst>
            </p:cNvPr>
            <p:cNvSpPr/>
            <p:nvPr/>
          </p:nvSpPr>
          <p:spPr>
            <a:xfrm>
              <a:off x="8206962" y="2568842"/>
              <a:ext cx="3175000" cy="1818004"/>
            </a:xfrm>
            <a:custGeom>
              <a:avLst/>
              <a:gdLst/>
              <a:ahLst/>
              <a:cxnLst/>
              <a:rect l="l" t="t" r="r" b="b"/>
              <a:pathLst>
                <a:path w="3175000" h="2123440">
                  <a:moveTo>
                    <a:pt x="3175000" y="0"/>
                  </a:moveTo>
                  <a:lnTo>
                    <a:pt x="0" y="0"/>
                  </a:lnTo>
                  <a:lnTo>
                    <a:pt x="0" y="2123071"/>
                  </a:lnTo>
                  <a:lnTo>
                    <a:pt x="3175000" y="2123071"/>
                  </a:lnTo>
                  <a:lnTo>
                    <a:pt x="3175000" y="0"/>
                  </a:lnTo>
                  <a:close/>
                </a:path>
              </a:pathLst>
            </a:custGeom>
            <a:solidFill>
              <a:srgbClr val="F3F5F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8219617" y="2568841"/>
              <a:ext cx="3175000" cy="1818005"/>
            </a:xfrm>
            <a:custGeom>
              <a:avLst/>
              <a:gdLst/>
              <a:ahLst/>
              <a:cxnLst/>
              <a:rect l="l" t="t" r="r" b="b"/>
              <a:pathLst>
                <a:path w="3175000" h="1818004">
                  <a:moveTo>
                    <a:pt x="0" y="1817865"/>
                  </a:moveTo>
                  <a:lnTo>
                    <a:pt x="3175000" y="1817865"/>
                  </a:lnTo>
                  <a:lnTo>
                    <a:pt x="3175000" y="0"/>
                  </a:lnTo>
                  <a:lnTo>
                    <a:pt x="0" y="0"/>
                  </a:lnTo>
                  <a:lnTo>
                    <a:pt x="0" y="1817865"/>
                  </a:lnTo>
                  <a:close/>
                </a:path>
              </a:pathLst>
            </a:custGeom>
            <a:ln w="38100">
              <a:solidFill>
                <a:srgbClr val="802E4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3" name="object 63"/>
          <p:cNvSpPr txBox="1"/>
          <p:nvPr/>
        </p:nvSpPr>
        <p:spPr>
          <a:xfrm>
            <a:off x="8219422" y="2834808"/>
            <a:ext cx="3237014" cy="19107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639"/>
              </a:lnSpc>
              <a:spcBef>
                <a:spcPts val="100"/>
              </a:spcBef>
            </a:pPr>
            <a:r>
              <a:rPr lang="da-DK" sz="1400" b="1" dirty="0">
                <a:latin typeface="Arial"/>
                <a:cs typeface="Arial"/>
              </a:rPr>
              <a:t>Afbestille og kræve bod</a:t>
            </a:r>
            <a:endParaRPr lang="da-DK" sz="1400" dirty="0">
              <a:latin typeface="Arial"/>
              <a:cs typeface="Arial"/>
            </a:endParaRPr>
          </a:p>
          <a:p>
            <a:pPr marL="12700" marR="5080">
              <a:lnSpc>
                <a:spcPts val="1600"/>
              </a:lnSpc>
              <a:spcBef>
                <a:spcPts val="80"/>
              </a:spcBef>
            </a:pPr>
            <a:r>
              <a:rPr lang="da-DK" sz="1400" spc="-5" dirty="0">
                <a:latin typeface="Arial"/>
                <a:cs typeface="Arial"/>
              </a:rPr>
              <a:t>Du </a:t>
            </a:r>
            <a:r>
              <a:rPr lang="da-DK" sz="1400" dirty="0">
                <a:latin typeface="Arial"/>
                <a:cs typeface="Arial"/>
              </a:rPr>
              <a:t>kan </a:t>
            </a:r>
            <a:r>
              <a:rPr lang="da-DK" sz="1400" spc="-5" dirty="0">
                <a:latin typeface="Arial"/>
                <a:cs typeface="Arial"/>
              </a:rPr>
              <a:t>afbestille en vagt, hvis vikaren er forsinket eller forsinkelse påregnes.</a:t>
            </a:r>
          </a:p>
          <a:p>
            <a:pPr marL="12700" marR="5080">
              <a:lnSpc>
                <a:spcPts val="1600"/>
              </a:lnSpc>
              <a:spcBef>
                <a:spcPts val="80"/>
              </a:spcBef>
            </a:pPr>
            <a:r>
              <a:rPr lang="da-DK" sz="1400" spc="-5" dirty="0">
                <a:latin typeface="Arial"/>
                <a:cs typeface="Arial"/>
              </a:rPr>
              <a:t>Du skal straks meddele leverandøren, at du ønsker at afbestille.</a:t>
            </a:r>
          </a:p>
          <a:p>
            <a:pPr marL="12700" marR="5080">
              <a:lnSpc>
                <a:spcPts val="1600"/>
              </a:lnSpc>
              <a:spcBef>
                <a:spcPts val="80"/>
              </a:spcBef>
            </a:pPr>
            <a:endParaRPr lang="da-DK" sz="1400" spc="-5" dirty="0">
              <a:latin typeface="Arial"/>
              <a:cs typeface="Arial"/>
            </a:endParaRPr>
          </a:p>
          <a:p>
            <a:pPr marL="12700" marR="5080">
              <a:lnSpc>
                <a:spcPts val="1600"/>
              </a:lnSpc>
              <a:spcBef>
                <a:spcPts val="80"/>
              </a:spcBef>
            </a:pPr>
            <a:r>
              <a:rPr lang="da-DK" sz="1400" spc="-5" dirty="0">
                <a:latin typeface="Arial"/>
                <a:cs typeface="Arial"/>
              </a:rPr>
              <a:t>Den afbestilte vagt indgår i beregningen af forsyningssikkerhedsprocenten jf. Bilag E punkt 3.7)</a:t>
            </a:r>
            <a:endParaRPr lang="da-DK" sz="1400" dirty="0">
              <a:latin typeface="Arial"/>
              <a:cs typeface="Arial"/>
            </a:endParaRPr>
          </a:p>
        </p:txBody>
      </p:sp>
      <p:grpSp>
        <p:nvGrpSpPr>
          <p:cNvPr id="72" name="Gruppe 71">
            <a:extLst>
              <a:ext uri="{FF2B5EF4-FFF2-40B4-BE49-F238E27FC236}">
                <a16:creationId xmlns:a16="http://schemas.microsoft.com/office/drawing/2014/main" id="{12E89643-A29E-4329-BB44-6147B8965D78}"/>
              </a:ext>
            </a:extLst>
          </p:cNvPr>
          <p:cNvGrpSpPr/>
          <p:nvPr/>
        </p:nvGrpSpPr>
        <p:grpSpPr>
          <a:xfrm>
            <a:off x="10607099" y="2270695"/>
            <a:ext cx="609600" cy="609600"/>
            <a:chOff x="10607099" y="2270695"/>
            <a:chExt cx="609600" cy="609600"/>
          </a:xfrm>
        </p:grpSpPr>
        <p:sp>
          <p:nvSpPr>
            <p:cNvPr id="56" name="object 56"/>
            <p:cNvSpPr/>
            <p:nvPr/>
          </p:nvSpPr>
          <p:spPr>
            <a:xfrm>
              <a:off x="10607099" y="2270695"/>
              <a:ext cx="609600" cy="609600"/>
            </a:xfrm>
            <a:custGeom>
              <a:avLst/>
              <a:gdLst/>
              <a:ahLst/>
              <a:cxnLst/>
              <a:rect l="l" t="t" r="r" b="b"/>
              <a:pathLst>
                <a:path w="609600" h="609600">
                  <a:moveTo>
                    <a:pt x="304800" y="0"/>
                  </a:moveTo>
                  <a:lnTo>
                    <a:pt x="255359" y="3989"/>
                  </a:lnTo>
                  <a:lnTo>
                    <a:pt x="208458" y="15538"/>
                  </a:lnTo>
                  <a:lnTo>
                    <a:pt x="164725" y="34020"/>
                  </a:lnTo>
                  <a:lnTo>
                    <a:pt x="124788" y="58808"/>
                  </a:lnTo>
                  <a:lnTo>
                    <a:pt x="89273" y="89273"/>
                  </a:lnTo>
                  <a:lnTo>
                    <a:pt x="58808" y="124788"/>
                  </a:lnTo>
                  <a:lnTo>
                    <a:pt x="34020" y="164725"/>
                  </a:lnTo>
                  <a:lnTo>
                    <a:pt x="15538" y="208458"/>
                  </a:lnTo>
                  <a:lnTo>
                    <a:pt x="3989" y="255359"/>
                  </a:lnTo>
                  <a:lnTo>
                    <a:pt x="0" y="304800"/>
                  </a:lnTo>
                  <a:lnTo>
                    <a:pt x="3989" y="354240"/>
                  </a:lnTo>
                  <a:lnTo>
                    <a:pt x="15538" y="401141"/>
                  </a:lnTo>
                  <a:lnTo>
                    <a:pt x="34020" y="444874"/>
                  </a:lnTo>
                  <a:lnTo>
                    <a:pt x="58808" y="484811"/>
                  </a:lnTo>
                  <a:lnTo>
                    <a:pt x="89273" y="520326"/>
                  </a:lnTo>
                  <a:lnTo>
                    <a:pt x="124788" y="550791"/>
                  </a:lnTo>
                  <a:lnTo>
                    <a:pt x="164725" y="575579"/>
                  </a:lnTo>
                  <a:lnTo>
                    <a:pt x="208458" y="594061"/>
                  </a:lnTo>
                  <a:lnTo>
                    <a:pt x="255359" y="605610"/>
                  </a:lnTo>
                  <a:lnTo>
                    <a:pt x="304800" y="609600"/>
                  </a:lnTo>
                  <a:lnTo>
                    <a:pt x="354240" y="605610"/>
                  </a:lnTo>
                  <a:lnTo>
                    <a:pt x="401141" y="594061"/>
                  </a:lnTo>
                  <a:lnTo>
                    <a:pt x="444874" y="575579"/>
                  </a:lnTo>
                  <a:lnTo>
                    <a:pt x="484811" y="550791"/>
                  </a:lnTo>
                  <a:lnTo>
                    <a:pt x="520326" y="520326"/>
                  </a:lnTo>
                  <a:lnTo>
                    <a:pt x="550791" y="484811"/>
                  </a:lnTo>
                  <a:lnTo>
                    <a:pt x="575579" y="444874"/>
                  </a:lnTo>
                  <a:lnTo>
                    <a:pt x="594061" y="401141"/>
                  </a:lnTo>
                  <a:lnTo>
                    <a:pt x="605610" y="354240"/>
                  </a:lnTo>
                  <a:lnTo>
                    <a:pt x="609600" y="304800"/>
                  </a:lnTo>
                  <a:lnTo>
                    <a:pt x="605610" y="255359"/>
                  </a:lnTo>
                  <a:lnTo>
                    <a:pt x="594061" y="208458"/>
                  </a:lnTo>
                  <a:lnTo>
                    <a:pt x="575579" y="164725"/>
                  </a:lnTo>
                  <a:lnTo>
                    <a:pt x="550791" y="124788"/>
                  </a:lnTo>
                  <a:lnTo>
                    <a:pt x="520326" y="89273"/>
                  </a:lnTo>
                  <a:lnTo>
                    <a:pt x="484811" y="58808"/>
                  </a:lnTo>
                  <a:lnTo>
                    <a:pt x="444874" y="34020"/>
                  </a:lnTo>
                  <a:lnTo>
                    <a:pt x="401141" y="15538"/>
                  </a:lnTo>
                  <a:lnTo>
                    <a:pt x="354240" y="3989"/>
                  </a:lnTo>
                  <a:lnTo>
                    <a:pt x="304800" y="0"/>
                  </a:lnTo>
                  <a:close/>
                </a:path>
              </a:pathLst>
            </a:custGeom>
            <a:solidFill>
              <a:srgbClr val="802E4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" name="object 57"/>
            <p:cNvSpPr/>
            <p:nvPr/>
          </p:nvSpPr>
          <p:spPr>
            <a:xfrm>
              <a:off x="10722904" y="2409209"/>
              <a:ext cx="378460" cy="352425"/>
            </a:xfrm>
            <a:custGeom>
              <a:avLst/>
              <a:gdLst/>
              <a:ahLst/>
              <a:cxnLst/>
              <a:rect l="l" t="t" r="r" b="b"/>
              <a:pathLst>
                <a:path w="378459" h="352425">
                  <a:moveTo>
                    <a:pt x="298615" y="0"/>
                  </a:moveTo>
                  <a:lnTo>
                    <a:pt x="189191" y="101790"/>
                  </a:lnTo>
                  <a:lnTo>
                    <a:pt x="79755" y="0"/>
                  </a:lnTo>
                  <a:lnTo>
                    <a:pt x="0" y="74180"/>
                  </a:lnTo>
                  <a:lnTo>
                    <a:pt x="109435" y="175971"/>
                  </a:lnTo>
                  <a:lnTo>
                    <a:pt x="12" y="277749"/>
                  </a:lnTo>
                  <a:lnTo>
                    <a:pt x="79755" y="351929"/>
                  </a:lnTo>
                  <a:lnTo>
                    <a:pt x="189179" y="250151"/>
                  </a:lnTo>
                  <a:lnTo>
                    <a:pt x="298615" y="351942"/>
                  </a:lnTo>
                  <a:lnTo>
                    <a:pt x="350786" y="303415"/>
                  </a:lnTo>
                  <a:lnTo>
                    <a:pt x="341883" y="295148"/>
                  </a:lnTo>
                  <a:lnTo>
                    <a:pt x="297700" y="336245"/>
                  </a:lnTo>
                  <a:lnTo>
                    <a:pt x="189179" y="235305"/>
                  </a:lnTo>
                  <a:lnTo>
                    <a:pt x="80670" y="336245"/>
                  </a:lnTo>
                  <a:lnTo>
                    <a:pt x="16878" y="276898"/>
                  </a:lnTo>
                  <a:lnTo>
                    <a:pt x="125387" y="175971"/>
                  </a:lnTo>
                  <a:lnTo>
                    <a:pt x="16865" y="75031"/>
                  </a:lnTo>
                  <a:lnTo>
                    <a:pt x="80670" y="15684"/>
                  </a:lnTo>
                  <a:lnTo>
                    <a:pt x="189191" y="116624"/>
                  </a:lnTo>
                  <a:lnTo>
                    <a:pt x="297700" y="15697"/>
                  </a:lnTo>
                  <a:lnTo>
                    <a:pt x="361492" y="75031"/>
                  </a:lnTo>
                  <a:lnTo>
                    <a:pt x="252983" y="175958"/>
                  </a:lnTo>
                  <a:lnTo>
                    <a:pt x="370433" y="285140"/>
                  </a:lnTo>
                  <a:lnTo>
                    <a:pt x="378383" y="277749"/>
                  </a:lnTo>
                  <a:lnTo>
                    <a:pt x="268935" y="175958"/>
                  </a:lnTo>
                  <a:lnTo>
                    <a:pt x="378371" y="74180"/>
                  </a:lnTo>
                  <a:lnTo>
                    <a:pt x="29861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d-visuelt-kontraktoverblik-03" id="{777E3A82-C1E2-4E3C-AFFE-D2884CE6A66C}" vid="{45A98543-A40D-4EAF-872C-C582D0999C8F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3c394c4-40f1-4cc2-8b45-e62b6b6a2e0c">
      <Terms xmlns="http://schemas.microsoft.com/office/infopath/2007/PartnerControls"/>
    </lcf76f155ced4ddcb4097134ff3c332f>
    <TaxCatchAll xmlns="68e1ec91-248a-46a9-aefd-1611d14d7684" xsi:nil="true"/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118C3B54FD0F84CB44C88C2941DA131" ma:contentTypeVersion="18" ma:contentTypeDescription="Opret et nyt dokument." ma:contentTypeScope="" ma:versionID="e0c8487135d24afec11d7aee2d929c75">
  <xsd:schema xmlns:xsd="http://www.w3.org/2001/XMLSchema" xmlns:xs="http://www.w3.org/2001/XMLSchema" xmlns:p="http://schemas.microsoft.com/office/2006/metadata/properties" xmlns:ns1="http://schemas.microsoft.com/sharepoint/v3" xmlns:ns2="73c394c4-40f1-4cc2-8b45-e62b6b6a2e0c" xmlns:ns3="68e1ec91-248a-46a9-aefd-1611d14d7684" targetNamespace="http://schemas.microsoft.com/office/2006/metadata/properties" ma:root="true" ma:fieldsID="600e51f18a37c5ae27da7b761c180e92" ns1:_="" ns2:_="" ns3:_="">
    <xsd:import namespace="http://schemas.microsoft.com/sharepoint/v3"/>
    <xsd:import namespace="73c394c4-40f1-4cc2-8b45-e62b6b6a2e0c"/>
    <xsd:import namespace="68e1ec91-248a-46a9-aefd-1611d14d768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1:_ip_UnifiedCompliancePolicyProperties" minOccurs="0"/>
                <xsd:element ref="ns1:_ip_UnifiedCompliancePolicyUIAc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8" nillable="true" ma:displayName="Egenskaber for Unified Compliance Policy" ma:hidden="true" ma:internalName="_ip_UnifiedCompliancePolicyProperties">
      <xsd:simpleType>
        <xsd:restriction base="dms:Note"/>
      </xsd:simpleType>
    </xsd:element>
    <xsd:element name="_ip_UnifiedCompliancePolicyUIAction" ma:index="19" nillable="true" ma:displayName="Handling for Unified Compliance Policy-grænseflade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c394c4-40f1-4cc2-8b45-e62b6b6a2e0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Billedmærker" ma:readOnly="false" ma:fieldId="{5cf76f15-5ced-4ddc-b409-7134ff3c332f}" ma:taxonomyMulti="true" ma:sspId="86b9d16c-b87d-4af0-81a1-0320b4ec851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e1ec91-248a-46a9-aefd-1611d14d7684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9448e203-f1b8-4b60-8a43-bce24bf021ef}" ma:internalName="TaxCatchAll" ma:showField="CatchAllData" ma:web="68e1ec91-248a-46a9-aefd-1611d14d768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9C8BBBA-88B3-406F-99F3-673E1D63BA6A}">
  <ds:schemaRefs>
    <ds:schemaRef ds:uri="http://schemas.microsoft.com/office/2006/documentManagement/types"/>
    <ds:schemaRef ds:uri="http://purl.org/dc/dcmitype/"/>
    <ds:schemaRef ds:uri="http://purl.org/dc/elements/1.1/"/>
    <ds:schemaRef ds:uri="http://schemas.openxmlformats.org/package/2006/metadata/core-properties"/>
    <ds:schemaRef ds:uri="http://www.w3.org/XML/1998/namespace"/>
    <ds:schemaRef ds:uri="http://purl.org/dc/terms/"/>
    <ds:schemaRef ds:uri="http://schemas.microsoft.com/office/infopath/2007/PartnerControls"/>
    <ds:schemaRef ds:uri="68e1ec91-248a-46a9-aefd-1611d14d7684"/>
    <ds:schemaRef ds:uri="73c394c4-40f1-4cc2-8b45-e62b6b6a2e0c"/>
    <ds:schemaRef ds:uri="http://schemas.microsoft.com/sharepoint/v3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4D37E37C-8DF7-4278-9AAE-F794E67EA40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3c394c4-40f1-4cc2-8b45-e62b6b6a2e0c"/>
    <ds:schemaRef ds:uri="68e1ec91-248a-46a9-aefd-1611d14d768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838CE6C-D4F0-44A5-B768-99160F1E298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ld-visuelt-kontraktoverblik-03_skabelon_FINAL</Template>
  <TotalTime>9225</TotalTime>
  <Words>1020</Words>
  <Application>Microsoft Office PowerPoint</Application>
  <PresentationFormat>Brugerdefineret</PresentationFormat>
  <Paragraphs>141</Paragraphs>
  <Slides>3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2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Office-tema</vt:lpstr>
      <vt:lpstr>Leverandør og leveringskontrakt</vt:lpstr>
      <vt:lpstr>Bestilling og levering</vt:lpstr>
      <vt:lpstr>Forsinkelse og bod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Bestilling og levering</dc:title>
  <dc:creator>Hanne Steiness</dc:creator>
  <cp:lastModifiedBy>Tina Bjerre</cp:lastModifiedBy>
  <cp:revision>38</cp:revision>
  <dcterms:created xsi:type="dcterms:W3CDTF">2022-10-27T07:48:50Z</dcterms:created>
  <dcterms:modified xsi:type="dcterms:W3CDTF">2023-02-16T14:22:12Z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2022-01-25T00:00:00Z</vt:filetime>
  </property>
  <property fmtid="{D5CDD505-2E9C-101B-9397-08002B2CF9AE}" pid="3" name="Creator">
    <vt:lpwstr>Adobe InDesign 17.0 (Windows)</vt:lpwstr>
  </property>
  <property fmtid="{D5CDD505-2E9C-101B-9397-08002B2CF9AE}" pid="4" name="LastSaved">
    <vt:filetime>2022-01-25T00:00:00Z</vt:filetime>
  </property>
  <property fmtid="{D5CDD505-2E9C-101B-9397-08002B2CF9AE}" pid="5" name="ContentTypeId">
    <vt:lpwstr>0x010100C118C3B54FD0F84CB44C88C2941DA131</vt:lpwstr>
  </property>
  <property fmtid="{D5CDD505-2E9C-101B-9397-08002B2CF9AE}" pid="6" name="MediaServiceImageTags">
    <vt:lpwstr/>
  </property>
</Properties>
</file>